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Lst>
  <p:sldSz cy="6858000" cx="9144000"/>
  <p:notesSz cx="6858000" cy="9144000"/>
  <p:embeddedFontLst>
    <p:embeddedFont>
      <p:font typeface="Roboto"/>
      <p:regular r:id="rId33"/>
      <p:bold r:id="rId34"/>
      <p:italic r:id="rId35"/>
      <p:boldItalic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83">
          <p15:clr>
            <a:srgbClr val="A4A3A4"/>
          </p15:clr>
        </p15:guide>
        <p15:guide id="2" pos="2857">
          <p15:clr>
            <a:srgbClr val="A4A3A4"/>
          </p15:clr>
        </p15:guide>
        <p15:guide id="3" pos="363">
          <p15:clr>
            <a:srgbClr val="A4A3A4"/>
          </p15:clr>
        </p15:guide>
        <p15:guide id="4" orient="horz" pos="3952">
          <p15:clr>
            <a:srgbClr val="A4A3A4"/>
          </p15:clr>
        </p15:guide>
        <p15:guide id="5" pos="5443">
          <p15:clr>
            <a:srgbClr val="A4A3A4"/>
          </p15:clr>
        </p15:guide>
        <p15:guide id="6" orient="horz" pos="323">
          <p15:clr>
            <a:srgbClr val="A4A3A4"/>
          </p15:clr>
        </p15:guide>
        <p15:guide id="7" pos="476">
          <p15:clr>
            <a:srgbClr val="A4A3A4"/>
          </p15:clr>
        </p15:guide>
        <p15:guide id="8" orient="horz" pos="482">
          <p15:clr>
            <a:srgbClr val="A4A3A4"/>
          </p15:clr>
        </p15:guide>
        <p15:guide id="9" orient="horz" pos="3816">
          <p15:clr>
            <a:srgbClr val="A4A3A4"/>
          </p15:clr>
        </p15:guide>
        <p15:guide id="10" pos="5261">
          <p15:clr>
            <a:srgbClr val="A4A3A4"/>
          </p15:clr>
        </p15:guide>
      </p15:sldGuideLst>
    </p:ext>
    <p:ext uri="http://customooxmlschemas.google.com/">
      <go:slidesCustomData xmlns:go="http://customooxmlschemas.google.com/" r:id="rId37" roundtripDataSignature="AMtx7mgBw9qh+GE0qr7ZUERcbKUSokNWZ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918BFCE-9376-4227-AF1F-8B34E6A047E5}">
  <a:tblStyle styleId="{9918BFCE-9376-4227-AF1F-8B34E6A047E5}" styleName="Table_0">
    <a:wholeTbl>
      <a:tcTxStyle b="off" i="off">
        <a:font>
          <a:latin typeface="Arial"/>
          <a:ea typeface="Arial"/>
          <a:cs typeface="Arial"/>
        </a:font>
        <a:schemeClr val="dk1"/>
      </a:tcTxStyle>
      <a:tcStyle>
        <a:tcBdr>
          <a:left>
            <a:ln cap="flat" cmpd="sng" w="12700">
              <a:solidFill>
                <a:schemeClr val="accent1"/>
              </a:solidFill>
              <a:prstDash val="solid"/>
              <a:round/>
              <a:headEnd len="sm" w="sm" type="none"/>
              <a:tailEnd len="sm" w="sm" type="none"/>
            </a:ln>
          </a:left>
          <a:right>
            <a:ln cap="flat" cmpd="sng" w="12700">
              <a:solidFill>
                <a:schemeClr val="accent1"/>
              </a:solidFill>
              <a:prstDash val="solid"/>
              <a:round/>
              <a:headEnd len="sm" w="sm" type="none"/>
              <a:tailEnd len="sm" w="sm" type="none"/>
            </a:ln>
          </a:right>
          <a:top>
            <a:ln cap="flat" cmpd="sng" w="12700">
              <a:solidFill>
                <a:schemeClr val="accent1"/>
              </a:solidFill>
              <a:prstDash val="solid"/>
              <a:round/>
              <a:headEnd len="sm" w="sm" type="none"/>
              <a:tailEnd len="sm" w="sm" type="none"/>
            </a:ln>
          </a:top>
          <a:bottom>
            <a:ln cap="flat" cmpd="sng" w="12700">
              <a:solidFill>
                <a:schemeClr val="accent1"/>
              </a:solidFill>
              <a:prstDash val="solid"/>
              <a:round/>
              <a:headEnd len="sm" w="sm" type="none"/>
              <a:tailEnd len="sm" w="sm" type="none"/>
            </a:ln>
          </a:bottom>
          <a:insideH>
            <a:ln cap="flat" cmpd="sng" w="12700">
              <a:solidFill>
                <a:schemeClr val="accent1"/>
              </a:solidFill>
              <a:prstDash val="solid"/>
              <a:round/>
              <a:headEnd len="sm" w="sm" type="none"/>
              <a:tailEnd len="sm" w="sm" type="none"/>
            </a:ln>
          </a:insideH>
          <a:insideV>
            <a:ln cap="flat" cmpd="sng" w="12700">
              <a:solidFill>
                <a:schemeClr val="accent1"/>
              </a:solidFill>
              <a:prstDash val="solid"/>
              <a:round/>
              <a:headEnd len="sm" w="sm" type="none"/>
              <a:tailEnd len="sm" w="sm" type="none"/>
            </a:ln>
          </a:insideV>
        </a:tcBdr>
        <a:fill>
          <a:solidFill>
            <a:srgbClr val="FAE8EE"/>
          </a:solidFill>
        </a:fill>
      </a:tcStyle>
    </a:wholeTbl>
    <a:band1H>
      <a:tcTxStyle/>
      <a:tcStyle>
        <a:fill>
          <a:solidFill>
            <a:srgbClr val="F4CDDB"/>
          </a:solidFill>
        </a:fill>
      </a:tcStyle>
    </a:band1H>
    <a:band2H>
      <a:tcTxStyle/>
    </a:band2H>
    <a:band1V>
      <a:tcTxStyle/>
      <a:tcStyle>
        <a:fill>
          <a:solidFill>
            <a:srgbClr val="F4CDDB"/>
          </a:solidFill>
        </a:fill>
      </a:tcStyle>
    </a:band1V>
    <a:band2V>
      <a:tcTxStyle/>
    </a:band2V>
    <a:lastCol>
      <a:tcTxStyle b="on" i="off"/>
    </a:lastCol>
    <a:firstCol>
      <a:tcTxStyle b="on" i="off"/>
    </a:firstCol>
    <a:lastRow>
      <a:tcTxStyle b="on" i="off"/>
      <a:tcStyle>
        <a:tcBdr>
          <a:top>
            <a:ln cap="flat" cmpd="sng" w="25400">
              <a:solidFill>
                <a:schemeClr val="accent1"/>
              </a:solidFill>
              <a:prstDash val="solid"/>
              <a:round/>
              <a:headEnd len="sm" w="sm" type="none"/>
              <a:tailEnd len="sm" w="sm" type="none"/>
            </a:ln>
          </a:top>
        </a:tcBdr>
        <a:fill>
          <a:solidFill>
            <a:srgbClr val="FAE8EE"/>
          </a:solidFill>
        </a:fill>
      </a:tcStyle>
    </a:lastRow>
    <a:seCell>
      <a:tcTxStyle/>
    </a:seCell>
    <a:swCell>
      <a:tcTxStyle/>
    </a:swCell>
    <a:firstRow>
      <a:tcTxStyle b="on" i="off"/>
      <a:tcStyle>
        <a:fill>
          <a:solidFill>
            <a:srgbClr val="FAE8EE"/>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83" orient="horz"/>
        <p:guide pos="2857"/>
        <p:guide pos="363"/>
        <p:guide pos="3952" orient="horz"/>
        <p:guide pos="5443"/>
        <p:guide pos="323" orient="horz"/>
        <p:guide pos="476"/>
        <p:guide pos="482" orient="horz"/>
        <p:guide pos="3816" orient="horz"/>
        <p:guide pos="5261"/>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font" Target="fonts/Roboto-regular.fntdata"/><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font" Target="fonts/Roboto-italic.fntdata"/><Relationship Id="rId12" Type="http://schemas.openxmlformats.org/officeDocument/2006/relationships/slide" Target="slides/slide6.xml"/><Relationship Id="rId34" Type="http://schemas.openxmlformats.org/officeDocument/2006/relationships/font" Target="fonts/Roboto-bold.fntdata"/><Relationship Id="rId15" Type="http://schemas.openxmlformats.org/officeDocument/2006/relationships/slide" Target="slides/slide9.xml"/><Relationship Id="rId37" Type="http://customschemas.google.com/relationships/presentationmetadata" Target="metadata"/><Relationship Id="rId14" Type="http://schemas.openxmlformats.org/officeDocument/2006/relationships/slide" Target="slides/slide8.xml"/><Relationship Id="rId36" Type="http://schemas.openxmlformats.org/officeDocument/2006/relationships/font" Target="fonts/Roboto-bold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 name="Shape 24"/>
        <p:cNvGrpSpPr/>
        <p:nvPr/>
      </p:nvGrpSpPr>
      <p:grpSpPr>
        <a:xfrm>
          <a:off x="0" y="0"/>
          <a:ext cx="0" cy="0"/>
          <a:chOff x="0" y="0"/>
          <a:chExt cx="0" cy="0"/>
        </a:xfrm>
      </p:grpSpPr>
      <p:sp>
        <p:nvSpPr>
          <p:cNvPr id="25" name="Google Shape;25;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 name="Google Shape;26;p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1" name="Google Shape;141;p2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8" name="Google Shape;148;p2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2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5" name="Google Shape;155;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p>
        </p:txBody>
      </p:sp>
      <p:sp>
        <p:nvSpPr>
          <p:cNvPr id="156" name="Google Shape;156;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4" name="Google Shape;174;p3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3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1" name="Google Shape;181;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p>
        </p:txBody>
      </p:sp>
      <p:sp>
        <p:nvSpPr>
          <p:cNvPr id="182" name="Google Shape;182;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3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0" name="Google Shape;200;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p>
        </p:txBody>
      </p:sp>
      <p:sp>
        <p:nvSpPr>
          <p:cNvPr id="201" name="Google Shape;201;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9" name="Google Shape;219;p3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7" name="Google Shape;227;p3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3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4" name="Google Shape;234;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p>
        </p:txBody>
      </p:sp>
      <p:sp>
        <p:nvSpPr>
          <p:cNvPr id="235" name="Google Shape;235;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3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4" name="Google Shape;254;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p>
        </p:txBody>
      </p:sp>
      <p:sp>
        <p:nvSpPr>
          <p:cNvPr id="255" name="Google Shape;255;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 name="Shape 29"/>
        <p:cNvGrpSpPr/>
        <p:nvPr/>
      </p:nvGrpSpPr>
      <p:grpSpPr>
        <a:xfrm>
          <a:off x="0" y="0"/>
          <a:ext cx="0" cy="0"/>
          <a:chOff x="0" y="0"/>
          <a:chExt cx="0" cy="0"/>
        </a:xfrm>
      </p:grpSpPr>
      <p:sp>
        <p:nvSpPr>
          <p:cNvPr id="30" name="Google Shape;30;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1"/>
          </a:p>
        </p:txBody>
      </p:sp>
      <p:sp>
        <p:nvSpPr>
          <p:cNvPr id="31" name="Google Shape;31;p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3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2" name="Google Shape;262;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p>
        </p:txBody>
      </p:sp>
      <p:sp>
        <p:nvSpPr>
          <p:cNvPr id="263" name="Google Shape;263;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3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0" name="Google Shape;270;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p>
        </p:txBody>
      </p:sp>
      <p:sp>
        <p:nvSpPr>
          <p:cNvPr id="271" name="Google Shape;271;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3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7" name="Google Shape;277;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p>
        </p:txBody>
      </p:sp>
      <p:sp>
        <p:nvSpPr>
          <p:cNvPr id="278" name="Google Shape;278;p3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4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4" name="Google Shape;294;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p>
        </p:txBody>
      </p:sp>
      <p:sp>
        <p:nvSpPr>
          <p:cNvPr id="295" name="Google Shape;295;p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4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7" name="Google Shape;307;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p>
        </p:txBody>
      </p:sp>
      <p:sp>
        <p:nvSpPr>
          <p:cNvPr id="308" name="Google Shape;308;p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4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0" name="Google Shape;320;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p>
        </p:txBody>
      </p:sp>
      <p:sp>
        <p:nvSpPr>
          <p:cNvPr id="321" name="Google Shape;321;p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4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7" name="Google Shape;327;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p>
        </p:txBody>
      </p:sp>
      <p:sp>
        <p:nvSpPr>
          <p:cNvPr id="328" name="Google Shape;328;p4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 name="Shape 38"/>
        <p:cNvGrpSpPr/>
        <p:nvPr/>
      </p:nvGrpSpPr>
      <p:grpSpPr>
        <a:xfrm>
          <a:off x="0" y="0"/>
          <a:ext cx="0" cy="0"/>
          <a:chOff x="0" y="0"/>
          <a:chExt cx="0" cy="0"/>
        </a:xfrm>
      </p:grpSpPr>
      <p:sp>
        <p:nvSpPr>
          <p:cNvPr id="39" name="Google Shape;39;p5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 name="Google Shape;40;p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p>
        </p:txBody>
      </p:sp>
      <p:sp>
        <p:nvSpPr>
          <p:cNvPr id="41" name="Google Shape;41;p5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 name="Shape 51"/>
        <p:cNvGrpSpPr/>
        <p:nvPr/>
      </p:nvGrpSpPr>
      <p:grpSpPr>
        <a:xfrm>
          <a:off x="0" y="0"/>
          <a:ext cx="0" cy="0"/>
          <a:chOff x="0" y="0"/>
          <a:chExt cx="0" cy="0"/>
        </a:xfrm>
      </p:grpSpPr>
      <p:sp>
        <p:nvSpPr>
          <p:cNvPr id="52" name="Google Shape;52;p1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 name="Google Shape;53;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p>
        </p:txBody>
      </p:sp>
      <p:sp>
        <p:nvSpPr>
          <p:cNvPr id="54" name="Google Shape;54;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p2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 name="Google Shape;66;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p>
        </p:txBody>
      </p:sp>
      <p:sp>
        <p:nvSpPr>
          <p:cNvPr id="67" name="Google Shape;67;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p2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 name="Google Shape;81;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p>
        </p:txBody>
      </p:sp>
      <p:sp>
        <p:nvSpPr>
          <p:cNvPr id="82" name="Google Shape;82;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2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 name="Google Shape;93;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p>
        </p:txBody>
      </p:sp>
      <p:sp>
        <p:nvSpPr>
          <p:cNvPr id="94" name="Google Shape;94;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2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 name="Google Shape;114;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p>
        </p:txBody>
      </p:sp>
      <p:sp>
        <p:nvSpPr>
          <p:cNvPr id="115" name="Google Shape;115;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2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 name="Google Shape;122;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p>
        </p:txBody>
      </p:sp>
      <p:sp>
        <p:nvSpPr>
          <p:cNvPr id="123" name="Google Shape;123;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bg>
      <p:bgPr>
        <a:solidFill>
          <a:schemeClr val="accent5"/>
        </a:solidFill>
      </p:bgPr>
    </p:bg>
    <p:spTree>
      <p:nvGrpSpPr>
        <p:cNvPr id="13" name="Shape 13"/>
        <p:cNvGrpSpPr/>
        <p:nvPr/>
      </p:nvGrpSpPr>
      <p:grpSpPr>
        <a:xfrm>
          <a:off x="0" y="0"/>
          <a:ext cx="0" cy="0"/>
          <a:chOff x="0" y="0"/>
          <a:chExt cx="0" cy="0"/>
        </a:xfrm>
      </p:grpSpPr>
      <p:sp>
        <p:nvSpPr>
          <p:cNvPr id="14" name="Google Shape;14;p56"/>
          <p:cNvSpPr/>
          <p:nvPr/>
        </p:nvSpPr>
        <p:spPr>
          <a:xfrm>
            <a:off x="0" y="0"/>
            <a:ext cx="9144000" cy="6858000"/>
          </a:xfrm>
          <a:prstGeom prst="rect">
            <a:avLst/>
          </a:prstGeom>
          <a:solidFill>
            <a:schemeClr val="lt1">
              <a:alpha val="42352"/>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5" name="Google Shape;15;p56"/>
          <p:cNvSpPr/>
          <p:nvPr/>
        </p:nvSpPr>
        <p:spPr>
          <a:xfrm>
            <a:off x="-4765" y="0"/>
            <a:ext cx="9144000" cy="6858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6" name="Google Shape;16;p56"/>
          <p:cNvSpPr/>
          <p:nvPr/>
        </p:nvSpPr>
        <p:spPr>
          <a:xfrm>
            <a:off x="457198" y="438151"/>
            <a:ext cx="8220075" cy="5957887"/>
          </a:xfrm>
          <a:prstGeom prst="roundRect">
            <a:avLst>
              <a:gd fmla="val 0" name="adj"/>
            </a:avLst>
          </a:prstGeom>
          <a:solidFill>
            <a:schemeClr val="lt1">
              <a:alpha val="89411"/>
            </a:schemeClr>
          </a:solidFill>
          <a:ln cap="rnd" cmpd="sng" w="254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en-GB" sz="135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17" name="Google Shape;17;p56"/>
          <p:cNvPicPr preferRelativeResize="0"/>
          <p:nvPr/>
        </p:nvPicPr>
        <p:blipFill rotWithShape="1">
          <a:blip r:embed="rId2">
            <a:alphaModFix/>
          </a:blip>
          <a:srcRect b="0" l="0" r="0" t="0"/>
          <a:stretch/>
        </p:blipFill>
        <p:spPr>
          <a:xfrm>
            <a:off x="0" y="0"/>
            <a:ext cx="9144000" cy="68580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blipFill>
          <a:blip r:embed="rId2">
            <a:alphaModFix/>
          </a:blip>
          <a:stretch>
            <a:fillRect/>
          </a:stretch>
        </a:blipFill>
      </p:bgPr>
    </p:bg>
    <p:spTree>
      <p:nvGrpSpPr>
        <p:cNvPr id="18" name="Shape 18"/>
        <p:cNvGrpSpPr/>
        <p:nvPr/>
      </p:nvGrpSpPr>
      <p:grpSpPr>
        <a:xfrm>
          <a:off x="0" y="0"/>
          <a:ext cx="0" cy="0"/>
          <a:chOff x="0" y="0"/>
          <a:chExt cx="0" cy="0"/>
        </a:xfrm>
      </p:grpSpPr>
      <p:pic>
        <p:nvPicPr>
          <p:cNvPr id="19" name="Google Shape;19;p57"/>
          <p:cNvPicPr preferRelativeResize="0"/>
          <p:nvPr/>
        </p:nvPicPr>
        <p:blipFill rotWithShape="1">
          <a:blip r:embed="rId3">
            <a:alphaModFix/>
          </a:blip>
          <a:srcRect b="0" l="0" r="0" t="0"/>
          <a:stretch/>
        </p:blipFill>
        <p:spPr>
          <a:xfrm>
            <a:off x="8523288" y="6196013"/>
            <a:ext cx="576262" cy="58102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bg>
      <p:bgPr>
        <a:blipFill>
          <a:blip r:embed="rId2">
            <a:alphaModFix/>
          </a:blip>
          <a:stretch>
            <a:fillRect/>
          </a:stretch>
        </a:blipFill>
      </p:bgPr>
    </p:bg>
    <p:spTree>
      <p:nvGrpSpPr>
        <p:cNvPr id="20" name="Shape 20"/>
        <p:cNvGrpSpPr/>
        <p:nvPr/>
      </p:nvGrpSpPr>
      <p:grpSpPr>
        <a:xfrm>
          <a:off x="0" y="0"/>
          <a:ext cx="0" cy="0"/>
          <a:chOff x="0" y="0"/>
          <a:chExt cx="0" cy="0"/>
        </a:xfrm>
      </p:grpSpPr>
      <p:sp>
        <p:nvSpPr>
          <p:cNvPr id="21" name="Google Shape;21;p58"/>
          <p:cNvSpPr/>
          <p:nvPr/>
        </p:nvSpPr>
        <p:spPr>
          <a:xfrm>
            <a:off x="457200" y="438150"/>
            <a:ext cx="8220075" cy="5957888"/>
          </a:xfrm>
          <a:prstGeom prst="roundRect">
            <a:avLst>
              <a:gd fmla="val 2649" name="adj"/>
            </a:avLst>
          </a:prstGeom>
          <a:solidFill>
            <a:schemeClr val="lt1">
              <a:alpha val="89803"/>
            </a:schemeClr>
          </a:solidFill>
          <a:ln cap="rnd"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GB" sz="1350" u="none" cap="none" strike="noStrike">
                <a:solidFill>
                  <a:schemeClr val="lt1"/>
                </a:solidFill>
                <a:latin typeface="Arial"/>
                <a:ea typeface="Arial"/>
                <a:cs typeface="Arial"/>
                <a:sym typeface="Arial"/>
              </a:rPr>
              <a:t> </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p:cSld name="End Slide">
    <p:bg>
      <p:bgPr>
        <a:blipFill>
          <a:blip r:embed="rId2">
            <a:alphaModFix/>
          </a:blip>
          <a:stretch>
            <a:fillRect/>
          </a:stretch>
        </a:blipFill>
      </p:bgPr>
    </p:bg>
    <p:spTree>
      <p:nvGrpSpPr>
        <p:cNvPr id="22" name="Shape 22"/>
        <p:cNvGrpSpPr/>
        <p:nvPr/>
      </p:nvGrpSpPr>
      <p:grpSpPr>
        <a:xfrm>
          <a:off x="0" y="0"/>
          <a:ext cx="0" cy="0"/>
          <a:chOff x="0" y="0"/>
          <a:chExt cx="0" cy="0"/>
        </a:xfrm>
      </p:grpSpPr>
      <p:pic>
        <p:nvPicPr>
          <p:cNvPr id="23" name="Google Shape;23;p59"/>
          <p:cNvPicPr preferRelativeResize="0"/>
          <p:nvPr/>
        </p:nvPicPr>
        <p:blipFill rotWithShape="1">
          <a:blip r:embed="rId3">
            <a:alphaModFix/>
          </a:blip>
          <a:srcRect b="0" l="0" r="0" t="0"/>
          <a:stretch/>
        </p:blipFill>
        <p:spPr>
          <a:xfrm>
            <a:off x="8523288" y="6196013"/>
            <a:ext cx="576262" cy="58102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48.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9" name="Shape 9"/>
        <p:cNvGrpSpPr/>
        <p:nvPr/>
      </p:nvGrpSpPr>
      <p:grpSpPr>
        <a:xfrm>
          <a:off x="0" y="0"/>
          <a:ext cx="0" cy="0"/>
          <a:chOff x="0" y="0"/>
          <a:chExt cx="0" cy="0"/>
        </a:xfrm>
      </p:grpSpPr>
      <p:sp>
        <p:nvSpPr>
          <p:cNvPr id="10" name="Google Shape;10;p53"/>
          <p:cNvSpPr/>
          <p:nvPr>
            <p:ph type="title"/>
          </p:nvPr>
        </p:nvSpPr>
        <p:spPr>
          <a:xfrm>
            <a:off x="489745" y="695325"/>
            <a:ext cx="8164510" cy="1150938"/>
          </a:xfrm>
          <a:prstGeom prst="roundRect">
            <a:avLst>
              <a:gd fmla="val 9641" name="adj"/>
            </a:avLst>
          </a:prstGeom>
          <a:noFill/>
          <a:ln>
            <a:noFill/>
          </a:ln>
        </p:spPr>
        <p:txBody>
          <a:bodyPr anchorCtr="1" anchor="ctr" bIns="252000" lIns="252000" spcFirstLastPara="1" rIns="252000" wrap="square" tIns="252000">
            <a:normAutofit/>
          </a:bodyPr>
          <a:lstStyle>
            <a:lvl1pPr lvl="0" marR="0" rtl="0" algn="l">
              <a:lnSpc>
                <a:spcPct val="90000"/>
              </a:lnSpc>
              <a:spcBef>
                <a:spcPts val="0"/>
              </a:spcBef>
              <a:spcAft>
                <a:spcPts val="0"/>
              </a:spcAft>
              <a:buClr>
                <a:srgbClr val="1C1C1C"/>
              </a:buClr>
              <a:buSzPts val="4000"/>
              <a:buFont typeface="Arial"/>
              <a:buNone/>
              <a:defRPr b="1" i="0" sz="4000" u="none" cap="none" strike="noStrike">
                <a:solidFill>
                  <a:srgbClr val="1C1C1C"/>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53"/>
          <p:cNvSpPr/>
          <p:nvPr>
            <p:ph idx="1" type="body"/>
          </p:nvPr>
        </p:nvSpPr>
        <p:spPr>
          <a:xfrm>
            <a:off x="489745" y="1957386"/>
            <a:ext cx="8164510" cy="4387851"/>
          </a:xfrm>
          <a:prstGeom prst="roundRect">
            <a:avLst>
              <a:gd fmla="val 2585" name="adj"/>
            </a:avLst>
          </a:prstGeom>
          <a:noFill/>
          <a:ln>
            <a:noFill/>
          </a:ln>
        </p:spPr>
        <p:txBody>
          <a:bodyPr anchorCtr="0" anchor="t" bIns="252000" lIns="252000" spcFirstLastPara="1" rIns="252000" wrap="square" tIns="252000">
            <a:normAutofit/>
          </a:bodyPr>
          <a:lstStyle>
            <a:lvl1pPr indent="-342900" lvl="0" marL="457200" marR="0" rtl="0" algn="l">
              <a:lnSpc>
                <a:spcPct val="90000"/>
              </a:lnSpc>
              <a:spcBef>
                <a:spcPts val="1000"/>
              </a:spcBef>
              <a:spcAft>
                <a:spcPts val="0"/>
              </a:spcAft>
              <a:buClr>
                <a:srgbClr val="1C1C1C"/>
              </a:buClr>
              <a:buSzPts val="1800"/>
              <a:buFont typeface="Arial"/>
              <a:buChar char="•"/>
              <a:defRPr b="0" i="0" sz="1800" u="none" cap="none" strike="noStrike">
                <a:solidFill>
                  <a:srgbClr val="1C1C1C"/>
                </a:solidFill>
                <a:latin typeface="Arial"/>
                <a:ea typeface="Arial"/>
                <a:cs typeface="Arial"/>
                <a:sym typeface="Arial"/>
              </a:defRPr>
            </a:lvl1pPr>
            <a:lvl2pPr indent="-330200" lvl="1" marL="914400" marR="0" rtl="0" algn="l">
              <a:lnSpc>
                <a:spcPct val="90000"/>
              </a:lnSpc>
              <a:spcBef>
                <a:spcPts val="500"/>
              </a:spcBef>
              <a:spcAft>
                <a:spcPts val="0"/>
              </a:spcAft>
              <a:buClr>
                <a:srgbClr val="1C1C1C"/>
              </a:buClr>
              <a:buSzPts val="1600"/>
              <a:buFont typeface="Arial"/>
              <a:buChar char="•"/>
              <a:defRPr b="0" i="0" sz="1600" u="none" cap="none" strike="noStrike">
                <a:solidFill>
                  <a:srgbClr val="1C1C1C"/>
                </a:solidFill>
                <a:latin typeface="Arial"/>
                <a:ea typeface="Arial"/>
                <a:cs typeface="Arial"/>
                <a:sym typeface="Arial"/>
              </a:defRPr>
            </a:lvl2pPr>
            <a:lvl3pPr indent="-317500" lvl="2" marL="13716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3pPr>
            <a:lvl4pPr indent="-317500" lvl="3" marL="18288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4pPr>
            <a:lvl5pPr indent="-317500" lvl="4" marL="22860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id="12" name="Google Shape;12;p53"/>
          <p:cNvPicPr preferRelativeResize="0"/>
          <p:nvPr/>
        </p:nvPicPr>
        <p:blipFill rotWithShape="1">
          <a:blip r:embed="rId1">
            <a:alphaModFix/>
          </a:blip>
          <a:srcRect b="0" l="0" r="0" t="0"/>
          <a:stretch/>
        </p:blipFill>
        <p:spPr>
          <a:xfrm>
            <a:off x="0" y="0"/>
            <a:ext cx="9144000" cy="68580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6.png"/><Relationship Id="rId4" Type="http://schemas.openxmlformats.org/officeDocument/2006/relationships/image" Target="../media/image25.png"/><Relationship Id="rId5" Type="http://schemas.openxmlformats.org/officeDocument/2006/relationships/image" Target="../media/image20.png"/><Relationship Id="rId6"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2.png"/><Relationship Id="rId4" Type="http://schemas.openxmlformats.org/officeDocument/2006/relationships/image" Target="../media/image28.png"/><Relationship Id="rId5"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0.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1.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5.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8.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3.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2.jp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42.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45.png"/><Relationship Id="rId4" Type="http://schemas.openxmlformats.org/officeDocument/2006/relationships/image" Target="../media/image39.png"/><Relationship Id="rId5" Type="http://schemas.openxmlformats.org/officeDocument/2006/relationships/hyperlink" Target="https://www.twinkl.co.uk/resource/twinkl-phonics-year-1-screening-check-guide-for-parents-ph-t-3" TargetMode="External"/><Relationship Id="rId6"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40.png"/><Relationship Id="rId4" Type="http://schemas.openxmlformats.org/officeDocument/2006/relationships/image" Target="../media/image37.png"/><Relationship Id="rId5" Type="http://schemas.openxmlformats.org/officeDocument/2006/relationships/image" Target="../media/image4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4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4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3.png"/><Relationship Id="rId4" Type="http://schemas.openxmlformats.org/officeDocument/2006/relationships/image" Target="../media/image9.png"/><Relationship Id="rId5" Type="http://schemas.openxmlformats.org/officeDocument/2006/relationships/image" Target="../media/image3.png"/><Relationship Id="rId6" Type="http://schemas.openxmlformats.org/officeDocument/2006/relationships/image" Target="../media/image24.png"/><Relationship Id="rId7"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1.png"/><Relationship Id="rId4" Type="http://schemas.openxmlformats.org/officeDocument/2006/relationships/image" Target="../media/image15.png"/><Relationship Id="rId5"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 name="Shape 27"/>
        <p:cNvGrpSpPr/>
        <p:nvPr/>
      </p:nvGrpSpPr>
      <p:grpSpPr>
        <a:xfrm>
          <a:off x="0" y="0"/>
          <a:ext cx="0" cy="0"/>
          <a:chOff x="0" y="0"/>
          <a:chExt cx="0" cy="0"/>
        </a:xfrm>
      </p:grpSpPr>
      <p:pic>
        <p:nvPicPr>
          <p:cNvPr id="28" name="Google Shape;28;p5"/>
          <p:cNvPicPr preferRelativeResize="0"/>
          <p:nvPr/>
        </p:nvPicPr>
        <p:blipFill rotWithShape="1">
          <a:blip r:embed="rId3">
            <a:alphaModFix/>
          </a:blip>
          <a:srcRect b="0" l="0" r="0" t="0"/>
          <a:stretch/>
        </p:blipFill>
        <p:spPr>
          <a:xfrm>
            <a:off x="0" y="-11906"/>
            <a:ext cx="9144000" cy="6858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27"/>
          <p:cNvSpPr/>
          <p:nvPr/>
        </p:nvSpPr>
        <p:spPr>
          <a:xfrm>
            <a:off x="355600" y="263829"/>
            <a:ext cx="8432800" cy="853772"/>
          </a:xfrm>
          <a:prstGeom prst="roundRect">
            <a:avLst>
              <a:gd fmla="val 50000" name="adj"/>
            </a:avLst>
          </a:prstGeom>
          <a:solidFill>
            <a:srgbClr val="F0821B"/>
          </a:solidFill>
          <a:ln cap="flat" cmpd="sng" w="222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3" marL="179388" marR="0" rtl="0" algn="ctr">
              <a:lnSpc>
                <a:spcPct val="100000"/>
              </a:lnSpc>
              <a:spcBef>
                <a:spcPts val="0"/>
              </a:spcBef>
              <a:spcAft>
                <a:spcPts val="0"/>
              </a:spcAft>
              <a:buNone/>
            </a:pPr>
            <a:r>
              <a:rPr b="1" i="0" lang="en-GB" sz="3000" u="none" cap="none" strike="noStrike">
                <a:solidFill>
                  <a:schemeClr val="lt1"/>
                </a:solidFill>
                <a:latin typeface="Roboto"/>
                <a:ea typeface="Roboto"/>
                <a:cs typeface="Roboto"/>
                <a:sym typeface="Roboto"/>
              </a:rPr>
              <a:t>Level 2 Actions and Mnemonics</a:t>
            </a:r>
            <a:endParaRPr b="1" i="0" sz="3000" u="none" cap="none" strike="noStrike">
              <a:solidFill>
                <a:srgbClr val="000000"/>
              </a:solidFill>
              <a:latin typeface="Arial"/>
              <a:ea typeface="Arial"/>
              <a:cs typeface="Arial"/>
              <a:sym typeface="Arial"/>
            </a:endParaRPr>
          </a:p>
        </p:txBody>
      </p:sp>
      <p:pic>
        <p:nvPicPr>
          <p:cNvPr id="144" name="Google Shape;144;p27"/>
          <p:cNvPicPr preferRelativeResize="0"/>
          <p:nvPr/>
        </p:nvPicPr>
        <p:blipFill rotWithShape="1">
          <a:blip r:embed="rId3">
            <a:alphaModFix/>
          </a:blip>
          <a:srcRect b="11581" l="0" r="0" t="13906"/>
          <a:stretch/>
        </p:blipFill>
        <p:spPr>
          <a:xfrm>
            <a:off x="744876" y="1520575"/>
            <a:ext cx="7654246" cy="4035099"/>
          </a:xfrm>
          <a:prstGeom prst="rect">
            <a:avLst/>
          </a:prstGeom>
          <a:solidFill>
            <a:schemeClr val="lt1"/>
          </a:solidFill>
          <a:ln cap="flat" cmpd="sng" w="22225">
            <a:solidFill>
              <a:srgbClr val="F0821B"/>
            </a:solidFill>
            <a:prstDash val="solid"/>
            <a:round/>
            <a:headEnd len="sm" w="sm" type="none"/>
            <a:tailEnd len="sm" w="sm" type="none"/>
          </a:ln>
        </p:spPr>
      </p:pic>
      <p:sp>
        <p:nvSpPr>
          <p:cNvPr id="145" name="Google Shape;145;p27"/>
          <p:cNvSpPr/>
          <p:nvPr/>
        </p:nvSpPr>
        <p:spPr>
          <a:xfrm>
            <a:off x="2108120" y="5832714"/>
            <a:ext cx="4927759" cy="761457"/>
          </a:xfrm>
          <a:prstGeom prst="roundRect">
            <a:avLst>
              <a:gd fmla="val 16667" name="adj"/>
            </a:avLst>
          </a:prstGeom>
          <a:solidFill>
            <a:srgbClr val="F0821B"/>
          </a:solidFill>
          <a:ln cap="flat" cmpd="sng" w="222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GB" sz="1200" u="none" cap="none" strike="noStrike">
                <a:solidFill>
                  <a:schemeClr val="lt1"/>
                </a:solidFill>
                <a:latin typeface="Roboto"/>
                <a:ea typeface="Roboto"/>
                <a:cs typeface="Roboto"/>
                <a:sym typeface="Roboto"/>
              </a:rPr>
              <a:t>Every sound has a corresponding action and mnemonic which helps children to remember them. You can support your child by modelling the same sounds and actions at home.</a:t>
            </a:r>
            <a:endParaRPr/>
          </a:p>
        </p:txBody>
      </p:sp>
    </p:spTree>
  </p:cSld>
  <p:clrMapOvr>
    <a:masterClrMapping/>
  </p:clrMapOvr>
  <mc:AlternateContent>
    <mc:Choice Requires="p14">
      <p:transition spd="med" p14:dur="6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8"/>
          <p:cNvSpPr/>
          <p:nvPr/>
        </p:nvSpPr>
        <p:spPr>
          <a:xfrm>
            <a:off x="355600" y="263829"/>
            <a:ext cx="8432800" cy="853772"/>
          </a:xfrm>
          <a:prstGeom prst="roundRect">
            <a:avLst>
              <a:gd fmla="val 50000" name="adj"/>
            </a:avLst>
          </a:prstGeom>
          <a:solidFill>
            <a:srgbClr val="F0821B"/>
          </a:solidFill>
          <a:ln cap="flat" cmpd="sng" w="222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3" marL="179388" marR="0" rtl="0" algn="ctr">
              <a:lnSpc>
                <a:spcPct val="100000"/>
              </a:lnSpc>
              <a:spcBef>
                <a:spcPts val="0"/>
              </a:spcBef>
              <a:spcAft>
                <a:spcPts val="0"/>
              </a:spcAft>
              <a:buNone/>
            </a:pPr>
            <a:r>
              <a:rPr b="1" i="0" lang="en-GB" sz="3000" u="none" cap="none" strike="noStrike">
                <a:solidFill>
                  <a:schemeClr val="lt1"/>
                </a:solidFill>
                <a:latin typeface="Roboto"/>
                <a:ea typeface="Roboto"/>
                <a:cs typeface="Roboto"/>
                <a:sym typeface="Roboto"/>
              </a:rPr>
              <a:t>Level 2 Actions and Mnemonics</a:t>
            </a:r>
            <a:endParaRPr b="1" i="0" sz="3000" u="none" cap="none" strike="noStrike">
              <a:solidFill>
                <a:srgbClr val="000000"/>
              </a:solidFill>
              <a:latin typeface="Arial"/>
              <a:ea typeface="Arial"/>
              <a:cs typeface="Arial"/>
              <a:sym typeface="Arial"/>
            </a:endParaRPr>
          </a:p>
        </p:txBody>
      </p:sp>
      <p:sp>
        <p:nvSpPr>
          <p:cNvPr id="151" name="Google Shape;151;p28"/>
          <p:cNvSpPr/>
          <p:nvPr/>
        </p:nvSpPr>
        <p:spPr>
          <a:xfrm>
            <a:off x="2108120" y="5832714"/>
            <a:ext cx="4927759" cy="761457"/>
          </a:xfrm>
          <a:prstGeom prst="roundRect">
            <a:avLst>
              <a:gd fmla="val 16667" name="adj"/>
            </a:avLst>
          </a:prstGeom>
          <a:solidFill>
            <a:srgbClr val="F0821B"/>
          </a:solidFill>
          <a:ln cap="flat" cmpd="sng" w="222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GB" sz="1200" u="none" cap="none" strike="noStrike">
                <a:solidFill>
                  <a:schemeClr val="lt1"/>
                </a:solidFill>
                <a:latin typeface="Roboto"/>
                <a:ea typeface="Roboto"/>
                <a:cs typeface="Roboto"/>
                <a:sym typeface="Roboto"/>
              </a:rPr>
              <a:t>Every sound has a corresponding action and mnemonic which helps children to remember them. You can support your child by modelling the same sounds and actions at home.</a:t>
            </a:r>
            <a:endParaRPr/>
          </a:p>
        </p:txBody>
      </p:sp>
      <p:pic>
        <p:nvPicPr>
          <p:cNvPr id="152" name="Google Shape;152;p28"/>
          <p:cNvPicPr preferRelativeResize="0"/>
          <p:nvPr/>
        </p:nvPicPr>
        <p:blipFill rotWithShape="1">
          <a:blip r:embed="rId3">
            <a:alphaModFix/>
          </a:blip>
          <a:srcRect b="6671" l="45833" r="3889" t="24879"/>
          <a:stretch/>
        </p:blipFill>
        <p:spPr>
          <a:xfrm>
            <a:off x="1866900" y="1321178"/>
            <a:ext cx="5873750" cy="4307958"/>
          </a:xfrm>
          <a:prstGeom prst="rect">
            <a:avLst/>
          </a:prstGeom>
          <a:noFill/>
          <a:ln>
            <a:noFill/>
          </a:ln>
        </p:spPr>
      </p:pic>
    </p:spTree>
  </p:cSld>
  <p:clrMapOvr>
    <a:masterClrMapping/>
  </p:clrMapOvr>
  <mc:AlternateContent>
    <mc:Choice Requires="p14">
      <p:transition spd="med" p14:dur="6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cxnSp>
        <p:nvCxnSpPr>
          <p:cNvPr id="158" name="Google Shape;158;p29"/>
          <p:cNvCxnSpPr/>
          <p:nvPr/>
        </p:nvCxnSpPr>
        <p:spPr>
          <a:xfrm>
            <a:off x="3926329" y="1280571"/>
            <a:ext cx="0" cy="4882078"/>
          </a:xfrm>
          <a:prstGeom prst="straightConnector1">
            <a:avLst/>
          </a:prstGeom>
          <a:noFill/>
          <a:ln cap="flat" cmpd="sng" w="22225">
            <a:solidFill>
              <a:schemeClr val="lt1"/>
            </a:solidFill>
            <a:prstDash val="dash"/>
            <a:round/>
            <a:headEnd len="sm" w="sm" type="none"/>
            <a:tailEnd len="sm" w="sm" type="none"/>
          </a:ln>
        </p:spPr>
      </p:cxnSp>
      <p:sp>
        <p:nvSpPr>
          <p:cNvPr id="159" name="Google Shape;159;p29"/>
          <p:cNvSpPr/>
          <p:nvPr/>
        </p:nvSpPr>
        <p:spPr>
          <a:xfrm>
            <a:off x="355600" y="263829"/>
            <a:ext cx="8432800" cy="853772"/>
          </a:xfrm>
          <a:prstGeom prst="roundRect">
            <a:avLst>
              <a:gd fmla="val 50000" name="adj"/>
            </a:avLst>
          </a:prstGeom>
          <a:solidFill>
            <a:srgbClr val="B23E81"/>
          </a:solidFill>
          <a:ln cap="flat" cmpd="sng" w="222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3" marL="179388" marR="0" rtl="0" algn="ctr">
              <a:lnSpc>
                <a:spcPct val="100000"/>
              </a:lnSpc>
              <a:spcBef>
                <a:spcPts val="0"/>
              </a:spcBef>
              <a:spcAft>
                <a:spcPts val="0"/>
              </a:spcAft>
              <a:buNone/>
            </a:pPr>
            <a:r>
              <a:rPr b="1" i="0" lang="en-GB" sz="4000" u="none" cap="none" strike="noStrike">
                <a:solidFill>
                  <a:schemeClr val="lt1"/>
                </a:solidFill>
                <a:latin typeface="Roboto"/>
                <a:ea typeface="Roboto"/>
                <a:cs typeface="Roboto"/>
                <a:sym typeface="Roboto"/>
              </a:rPr>
              <a:t>Level 3</a:t>
            </a:r>
            <a:endParaRPr b="1" i="0" sz="4000" u="none" cap="none" strike="noStrike">
              <a:solidFill>
                <a:srgbClr val="000000"/>
              </a:solidFill>
              <a:latin typeface="Arial"/>
              <a:ea typeface="Arial"/>
              <a:cs typeface="Arial"/>
              <a:sym typeface="Arial"/>
            </a:endParaRPr>
          </a:p>
        </p:txBody>
      </p:sp>
      <p:sp>
        <p:nvSpPr>
          <p:cNvPr id="160" name="Google Shape;160;p29"/>
          <p:cNvSpPr/>
          <p:nvPr/>
        </p:nvSpPr>
        <p:spPr>
          <a:xfrm>
            <a:off x="4104643" y="1242209"/>
            <a:ext cx="3596638" cy="614461"/>
          </a:xfrm>
          <a:prstGeom prst="roundRect">
            <a:avLst>
              <a:gd fmla="val 16667" name="adj"/>
            </a:avLst>
          </a:prstGeom>
          <a:solidFill>
            <a:srgbClr val="EFBBD8"/>
          </a:solidFill>
          <a:ln cap="flat" cmpd="sng" w="22225">
            <a:solidFill>
              <a:srgbClr val="CB4592"/>
            </a:solidFill>
            <a:prstDash val="solid"/>
            <a:round/>
            <a:headEnd len="sm" w="sm" type="none"/>
            <a:tailEnd len="sm" w="sm" type="none"/>
          </a:ln>
        </p:spPr>
        <p:txBody>
          <a:bodyPr anchorCtr="0" anchor="ctr" bIns="45700" lIns="91425" spcFirstLastPara="1" rIns="91425" wrap="square" tIns="45700">
            <a:noAutofit/>
          </a:bodyPr>
          <a:lstStyle/>
          <a:p>
            <a:pPr indent="-285750" lvl="0" marL="285750" marR="0" rtl="0" algn="l">
              <a:lnSpc>
                <a:spcPct val="100000"/>
              </a:lnSpc>
              <a:spcBef>
                <a:spcPts val="0"/>
              </a:spcBef>
              <a:spcAft>
                <a:spcPts val="0"/>
              </a:spcAft>
              <a:buClr>
                <a:srgbClr val="000000"/>
              </a:buClr>
              <a:buSzPts val="1400"/>
              <a:buFont typeface="Courier New"/>
              <a:buChar char="o"/>
            </a:pPr>
            <a:r>
              <a:rPr b="0" i="0" lang="en-GB" sz="1400" u="none" cap="none" strike="noStrike">
                <a:solidFill>
                  <a:schemeClr val="dk2"/>
                </a:solidFill>
                <a:latin typeface="Roboto"/>
                <a:ea typeface="Roboto"/>
                <a:cs typeface="Roboto"/>
                <a:sym typeface="Roboto"/>
              </a:rPr>
              <a:t>say the phoneme when shown all or most Level 2 and Level 3 graphemes; </a:t>
            </a:r>
            <a:endParaRPr/>
          </a:p>
        </p:txBody>
      </p:sp>
      <p:sp>
        <p:nvSpPr>
          <p:cNvPr id="161" name="Google Shape;161;p29"/>
          <p:cNvSpPr/>
          <p:nvPr/>
        </p:nvSpPr>
        <p:spPr>
          <a:xfrm>
            <a:off x="4113839" y="1964515"/>
            <a:ext cx="3596638" cy="729699"/>
          </a:xfrm>
          <a:prstGeom prst="roundRect">
            <a:avLst>
              <a:gd fmla="val 16667" name="adj"/>
            </a:avLst>
          </a:prstGeom>
          <a:solidFill>
            <a:srgbClr val="EFBBD8"/>
          </a:solidFill>
          <a:ln cap="flat" cmpd="sng" w="22225">
            <a:solidFill>
              <a:srgbClr val="CB4592"/>
            </a:solidFill>
            <a:prstDash val="solid"/>
            <a:round/>
            <a:headEnd len="sm" w="sm" type="none"/>
            <a:tailEnd len="sm" w="sm" type="none"/>
          </a:ln>
        </p:spPr>
        <p:txBody>
          <a:bodyPr anchorCtr="0" anchor="ctr" bIns="45700" lIns="91425" spcFirstLastPara="1" rIns="91425" wrap="square" tIns="45700">
            <a:noAutofit/>
          </a:bodyPr>
          <a:lstStyle/>
          <a:p>
            <a:pPr indent="-285750" lvl="0" marL="285750" marR="0" rtl="0" algn="l">
              <a:lnSpc>
                <a:spcPct val="100000"/>
              </a:lnSpc>
              <a:spcBef>
                <a:spcPts val="0"/>
              </a:spcBef>
              <a:spcAft>
                <a:spcPts val="0"/>
              </a:spcAft>
              <a:buClr>
                <a:srgbClr val="000000"/>
              </a:buClr>
              <a:buSzPts val="1400"/>
              <a:buFont typeface="Courier New"/>
              <a:buChar char="o"/>
            </a:pPr>
            <a:r>
              <a:rPr b="0" i="0" lang="en-GB" sz="1400" u="none" cap="none" strike="noStrike">
                <a:solidFill>
                  <a:schemeClr val="dk2"/>
                </a:solidFill>
                <a:latin typeface="Roboto"/>
                <a:ea typeface="Roboto"/>
                <a:cs typeface="Roboto"/>
                <a:sym typeface="Roboto"/>
              </a:rPr>
              <a:t>find all or most Level 2 and Level 3 graphemes, from a display, when given the phoneme; </a:t>
            </a:r>
            <a:endParaRPr/>
          </a:p>
        </p:txBody>
      </p:sp>
      <p:sp>
        <p:nvSpPr>
          <p:cNvPr id="162" name="Google Shape;162;p29"/>
          <p:cNvSpPr/>
          <p:nvPr/>
        </p:nvSpPr>
        <p:spPr>
          <a:xfrm>
            <a:off x="4104638" y="2802059"/>
            <a:ext cx="4447094" cy="757647"/>
          </a:xfrm>
          <a:prstGeom prst="roundRect">
            <a:avLst>
              <a:gd fmla="val 16667" name="adj"/>
            </a:avLst>
          </a:prstGeom>
          <a:solidFill>
            <a:srgbClr val="EFBBD8"/>
          </a:solidFill>
          <a:ln cap="flat" cmpd="sng" w="22225">
            <a:solidFill>
              <a:srgbClr val="CB4592"/>
            </a:solidFill>
            <a:prstDash val="solid"/>
            <a:round/>
            <a:headEnd len="sm" w="sm" type="none"/>
            <a:tailEnd len="sm" w="sm" type="none"/>
          </a:ln>
        </p:spPr>
        <p:txBody>
          <a:bodyPr anchorCtr="0" anchor="ctr" bIns="45700" lIns="91425" spcFirstLastPara="1" rIns="91425" wrap="square" tIns="45700">
            <a:noAutofit/>
          </a:bodyPr>
          <a:lstStyle/>
          <a:p>
            <a:pPr indent="-285750" lvl="0" marL="285750" marR="0" rtl="0" algn="l">
              <a:lnSpc>
                <a:spcPct val="100000"/>
              </a:lnSpc>
              <a:spcBef>
                <a:spcPts val="0"/>
              </a:spcBef>
              <a:spcAft>
                <a:spcPts val="0"/>
              </a:spcAft>
              <a:buClr>
                <a:srgbClr val="000000"/>
              </a:buClr>
              <a:buSzPts val="1400"/>
              <a:buFont typeface="Courier New"/>
              <a:buChar char="o"/>
            </a:pPr>
            <a:r>
              <a:rPr b="0" i="0" lang="en-GB" sz="1400" u="none" cap="none" strike="noStrike">
                <a:solidFill>
                  <a:schemeClr val="dk2"/>
                </a:solidFill>
                <a:latin typeface="Roboto"/>
                <a:ea typeface="Roboto"/>
                <a:cs typeface="Roboto"/>
                <a:sym typeface="Roboto"/>
              </a:rPr>
              <a:t>blend and read CVC words (single-syllable words consisting of Level 2 and Level 3 graphemes) such as ‘chop’ and ‘night’; </a:t>
            </a:r>
            <a:endParaRPr/>
          </a:p>
        </p:txBody>
      </p:sp>
      <p:sp>
        <p:nvSpPr>
          <p:cNvPr id="163" name="Google Shape;163;p29"/>
          <p:cNvSpPr/>
          <p:nvPr/>
        </p:nvSpPr>
        <p:spPr>
          <a:xfrm>
            <a:off x="4104638" y="3667551"/>
            <a:ext cx="4447100" cy="993654"/>
          </a:xfrm>
          <a:prstGeom prst="roundRect">
            <a:avLst>
              <a:gd fmla="val 16667" name="adj"/>
            </a:avLst>
          </a:prstGeom>
          <a:solidFill>
            <a:srgbClr val="EFBBD8"/>
          </a:solidFill>
          <a:ln cap="flat" cmpd="sng" w="22225">
            <a:solidFill>
              <a:srgbClr val="CB4592"/>
            </a:solidFill>
            <a:prstDash val="solid"/>
            <a:round/>
            <a:headEnd len="sm" w="sm" type="none"/>
            <a:tailEnd len="sm" w="sm" type="none"/>
          </a:ln>
        </p:spPr>
        <p:txBody>
          <a:bodyPr anchorCtr="0" anchor="ctr" bIns="45700" lIns="91425" spcFirstLastPara="1" rIns="91425" wrap="square" tIns="45700">
            <a:noAutofit/>
          </a:bodyPr>
          <a:lstStyle/>
          <a:p>
            <a:pPr indent="-285750" lvl="0" marL="285750" marR="0" rtl="0" algn="l">
              <a:lnSpc>
                <a:spcPct val="100000"/>
              </a:lnSpc>
              <a:spcBef>
                <a:spcPts val="0"/>
              </a:spcBef>
              <a:spcAft>
                <a:spcPts val="0"/>
              </a:spcAft>
              <a:buClr>
                <a:srgbClr val="000000"/>
              </a:buClr>
              <a:buSzPts val="1400"/>
              <a:buFont typeface="Courier New"/>
              <a:buChar char="o"/>
            </a:pPr>
            <a:r>
              <a:rPr b="0" i="0" lang="en-GB" sz="1400" u="none" cap="none" strike="noStrike">
                <a:solidFill>
                  <a:schemeClr val="dk2"/>
                </a:solidFill>
                <a:latin typeface="Roboto"/>
                <a:ea typeface="Roboto"/>
                <a:cs typeface="Roboto"/>
                <a:sym typeface="Roboto"/>
              </a:rPr>
              <a:t>segment and make phonetically plausible attempts at spelling CVC words (single-syllable words consisting of Level 2 and Level 3 graphemes) such as ‘paid’ and ‘seed’; </a:t>
            </a:r>
            <a:endParaRPr/>
          </a:p>
        </p:txBody>
      </p:sp>
      <p:sp>
        <p:nvSpPr>
          <p:cNvPr id="164" name="Google Shape;164;p29"/>
          <p:cNvSpPr/>
          <p:nvPr/>
        </p:nvSpPr>
        <p:spPr>
          <a:xfrm>
            <a:off x="506414" y="1352767"/>
            <a:ext cx="2570475" cy="1674233"/>
          </a:xfrm>
          <a:prstGeom prst="roundRect">
            <a:avLst>
              <a:gd fmla="val 16667" name="adj"/>
            </a:avLst>
          </a:prstGeom>
          <a:solidFill>
            <a:srgbClr val="B23E81"/>
          </a:solidFill>
          <a:ln cap="flat" cmpd="sng" w="222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107950" marR="0" rtl="0" algn="l">
              <a:lnSpc>
                <a:spcPct val="100000"/>
              </a:lnSpc>
              <a:spcBef>
                <a:spcPts val="0"/>
              </a:spcBef>
              <a:spcAft>
                <a:spcPts val="0"/>
              </a:spcAft>
              <a:buNone/>
            </a:pPr>
            <a:r>
              <a:rPr b="0" i="0" lang="en-GB" sz="1600" u="none" cap="none" strike="noStrike">
                <a:solidFill>
                  <a:schemeClr val="lt1"/>
                </a:solidFill>
                <a:latin typeface="Roboto"/>
                <a:ea typeface="Roboto"/>
                <a:cs typeface="Roboto"/>
                <a:sym typeface="Roboto"/>
              </a:rPr>
              <a:t>Level 3 is taught in Reception.</a:t>
            </a:r>
            <a:endParaRPr/>
          </a:p>
          <a:p>
            <a:pPr indent="0" lvl="0" marL="107950" marR="0" rtl="0" algn="l">
              <a:lnSpc>
                <a:spcPct val="100000"/>
              </a:lnSpc>
              <a:spcBef>
                <a:spcPts val="0"/>
              </a:spcBef>
              <a:spcAft>
                <a:spcPts val="0"/>
              </a:spcAft>
              <a:buNone/>
            </a:pPr>
            <a:r>
              <a:t/>
            </a:r>
            <a:endParaRPr b="1" i="0" sz="1600" u="none" cap="none" strike="noStrike">
              <a:solidFill>
                <a:schemeClr val="lt1"/>
              </a:solidFill>
              <a:latin typeface="Roboto"/>
              <a:ea typeface="Roboto"/>
              <a:cs typeface="Roboto"/>
              <a:sym typeface="Roboto"/>
            </a:endParaRPr>
          </a:p>
          <a:p>
            <a:pPr indent="0" lvl="0" marL="107950" marR="0" rtl="0" algn="l">
              <a:lnSpc>
                <a:spcPct val="100000"/>
              </a:lnSpc>
              <a:spcBef>
                <a:spcPts val="0"/>
              </a:spcBef>
              <a:spcAft>
                <a:spcPts val="0"/>
              </a:spcAft>
              <a:buNone/>
            </a:pPr>
            <a:r>
              <a:rPr b="1" i="0" lang="en-GB" sz="1600" u="none" cap="none" strike="noStrike">
                <a:solidFill>
                  <a:schemeClr val="lt1"/>
                </a:solidFill>
                <a:latin typeface="Roboto"/>
                <a:ea typeface="Roboto"/>
                <a:cs typeface="Roboto"/>
                <a:sym typeface="Roboto"/>
              </a:rPr>
              <a:t>By the end of Level 3, children will have had the opportunities to:</a:t>
            </a:r>
            <a:endParaRPr/>
          </a:p>
        </p:txBody>
      </p:sp>
      <p:cxnSp>
        <p:nvCxnSpPr>
          <p:cNvPr id="165" name="Google Shape;165;p29"/>
          <p:cNvCxnSpPr/>
          <p:nvPr/>
        </p:nvCxnSpPr>
        <p:spPr>
          <a:xfrm>
            <a:off x="3162738" y="2669133"/>
            <a:ext cx="677742" cy="0"/>
          </a:xfrm>
          <a:prstGeom prst="straightConnector1">
            <a:avLst/>
          </a:prstGeom>
          <a:noFill/>
          <a:ln cap="flat" cmpd="sng" w="22225">
            <a:solidFill>
              <a:schemeClr val="lt1"/>
            </a:solidFill>
            <a:prstDash val="dash"/>
            <a:round/>
            <a:headEnd len="sm" w="sm" type="none"/>
            <a:tailEnd len="sm" w="sm" type="none"/>
          </a:ln>
        </p:spPr>
      </p:cxnSp>
      <p:pic>
        <p:nvPicPr>
          <p:cNvPr id="166" name="Google Shape;166;p29"/>
          <p:cNvPicPr preferRelativeResize="0"/>
          <p:nvPr/>
        </p:nvPicPr>
        <p:blipFill rotWithShape="1">
          <a:blip r:embed="rId3">
            <a:alphaModFix/>
          </a:blip>
          <a:srcRect b="0" l="0" r="0" t="0"/>
          <a:stretch/>
        </p:blipFill>
        <p:spPr>
          <a:xfrm>
            <a:off x="355600" y="3262166"/>
            <a:ext cx="2983195" cy="3480363"/>
          </a:xfrm>
          <a:prstGeom prst="rect">
            <a:avLst/>
          </a:prstGeom>
          <a:noFill/>
          <a:ln cap="flat" cmpd="sng" w="22225">
            <a:solidFill>
              <a:srgbClr val="B23E81"/>
            </a:solidFill>
            <a:prstDash val="solid"/>
            <a:round/>
            <a:headEnd len="sm" w="sm" type="none"/>
            <a:tailEnd len="sm" w="sm" type="none"/>
          </a:ln>
        </p:spPr>
      </p:pic>
      <p:sp>
        <p:nvSpPr>
          <p:cNvPr id="167" name="Google Shape;167;p29"/>
          <p:cNvSpPr/>
          <p:nvPr/>
        </p:nvSpPr>
        <p:spPr>
          <a:xfrm>
            <a:off x="4131434" y="4769050"/>
            <a:ext cx="4447100" cy="705938"/>
          </a:xfrm>
          <a:prstGeom prst="roundRect">
            <a:avLst>
              <a:gd fmla="val 16667" name="adj"/>
            </a:avLst>
          </a:prstGeom>
          <a:solidFill>
            <a:srgbClr val="EFBBD8"/>
          </a:solidFill>
          <a:ln cap="flat" cmpd="sng" w="22225">
            <a:solidFill>
              <a:srgbClr val="CB4592"/>
            </a:solidFill>
            <a:prstDash val="solid"/>
            <a:round/>
            <a:headEnd len="sm" w="sm" type="none"/>
            <a:tailEnd len="sm" w="sm" type="none"/>
          </a:ln>
        </p:spPr>
        <p:txBody>
          <a:bodyPr anchorCtr="0" anchor="ctr" bIns="45700" lIns="91425" spcFirstLastPara="1" rIns="91425" wrap="square" tIns="45700">
            <a:noAutofit/>
          </a:bodyPr>
          <a:lstStyle/>
          <a:p>
            <a:pPr indent="-196850" lvl="0" marL="285750" marR="0" rtl="0" algn="l">
              <a:lnSpc>
                <a:spcPct val="100000"/>
              </a:lnSpc>
              <a:spcBef>
                <a:spcPts val="0"/>
              </a:spcBef>
              <a:spcAft>
                <a:spcPts val="0"/>
              </a:spcAft>
              <a:buClr>
                <a:srgbClr val="000000"/>
              </a:buClr>
              <a:buSzPts val="1400"/>
              <a:buFont typeface="Courier New"/>
              <a:buNone/>
            </a:pPr>
            <a:r>
              <a:t/>
            </a:r>
            <a:endParaRPr b="0" i="0" sz="1400" u="none" cap="none" strike="noStrike">
              <a:solidFill>
                <a:schemeClr val="dk2"/>
              </a:solidFill>
              <a:latin typeface="Roboto"/>
              <a:ea typeface="Roboto"/>
              <a:cs typeface="Roboto"/>
              <a:sym typeface="Roboto"/>
            </a:endParaRPr>
          </a:p>
          <a:p>
            <a:pPr indent="-285750" lvl="0" marL="285750" marR="0" rtl="0" algn="l">
              <a:lnSpc>
                <a:spcPct val="100000"/>
              </a:lnSpc>
              <a:spcBef>
                <a:spcPts val="0"/>
              </a:spcBef>
              <a:spcAft>
                <a:spcPts val="0"/>
              </a:spcAft>
              <a:buClr>
                <a:srgbClr val="000000"/>
              </a:buClr>
              <a:buSzPts val="1400"/>
              <a:buFont typeface="Courier New"/>
              <a:buChar char="o"/>
            </a:pPr>
            <a:r>
              <a:rPr b="0" i="0" lang="en-GB" sz="1400" u="none" cap="none" strike="noStrike">
                <a:solidFill>
                  <a:schemeClr val="dk2"/>
                </a:solidFill>
                <a:latin typeface="Roboto"/>
                <a:ea typeface="Roboto"/>
                <a:cs typeface="Roboto"/>
                <a:sym typeface="Roboto"/>
              </a:rPr>
              <a:t>read the tricky words - he, she, we, me, be, was, my, you, her, they, all, are &amp; spell the tricky words - the, to, I, no, go;</a:t>
            </a:r>
            <a:endParaRPr/>
          </a:p>
          <a:p>
            <a:pPr indent="-196850" lvl="0" marL="285750" marR="0" rtl="0" algn="l">
              <a:lnSpc>
                <a:spcPct val="100000"/>
              </a:lnSpc>
              <a:spcBef>
                <a:spcPts val="0"/>
              </a:spcBef>
              <a:spcAft>
                <a:spcPts val="0"/>
              </a:spcAft>
              <a:buClr>
                <a:srgbClr val="000000"/>
              </a:buClr>
              <a:buSzPts val="1400"/>
              <a:buFont typeface="Courier New"/>
              <a:buNone/>
            </a:pPr>
            <a:r>
              <a:t/>
            </a:r>
            <a:endParaRPr b="0" i="0" sz="1400" u="none" cap="none" strike="noStrike">
              <a:solidFill>
                <a:schemeClr val="dk2"/>
              </a:solidFill>
              <a:latin typeface="Roboto"/>
              <a:ea typeface="Roboto"/>
              <a:cs typeface="Roboto"/>
              <a:sym typeface="Roboto"/>
            </a:endParaRPr>
          </a:p>
        </p:txBody>
      </p:sp>
      <p:sp>
        <p:nvSpPr>
          <p:cNvPr id="168" name="Google Shape;168;p29"/>
          <p:cNvSpPr/>
          <p:nvPr/>
        </p:nvSpPr>
        <p:spPr>
          <a:xfrm>
            <a:off x="4113839" y="5578449"/>
            <a:ext cx="2651441" cy="584200"/>
          </a:xfrm>
          <a:prstGeom prst="roundRect">
            <a:avLst>
              <a:gd fmla="val 16667" name="adj"/>
            </a:avLst>
          </a:prstGeom>
          <a:solidFill>
            <a:srgbClr val="EFBBD8"/>
          </a:solidFill>
          <a:ln cap="flat" cmpd="sng" w="22225">
            <a:solidFill>
              <a:srgbClr val="CB4592"/>
            </a:solidFill>
            <a:prstDash val="solid"/>
            <a:round/>
            <a:headEnd len="sm" w="sm" type="none"/>
            <a:tailEnd len="sm" w="sm" type="none"/>
          </a:ln>
        </p:spPr>
        <p:txBody>
          <a:bodyPr anchorCtr="0" anchor="ctr" bIns="45700" lIns="91425" spcFirstLastPara="1" rIns="91425" wrap="square" tIns="45700">
            <a:noAutofit/>
          </a:bodyPr>
          <a:lstStyle/>
          <a:p>
            <a:pPr indent="-196850" lvl="0" marL="285750" marR="0" rtl="0" algn="l">
              <a:lnSpc>
                <a:spcPct val="100000"/>
              </a:lnSpc>
              <a:spcBef>
                <a:spcPts val="0"/>
              </a:spcBef>
              <a:spcAft>
                <a:spcPts val="0"/>
              </a:spcAft>
              <a:buClr>
                <a:srgbClr val="000000"/>
              </a:buClr>
              <a:buSzPts val="1400"/>
              <a:buFont typeface="Courier New"/>
              <a:buNone/>
            </a:pPr>
            <a:r>
              <a:t/>
            </a:r>
            <a:endParaRPr b="0" i="0" sz="1400" u="none" cap="none" strike="noStrike">
              <a:solidFill>
                <a:schemeClr val="dk2"/>
              </a:solidFill>
              <a:latin typeface="Roboto"/>
              <a:ea typeface="Roboto"/>
              <a:cs typeface="Roboto"/>
              <a:sym typeface="Roboto"/>
            </a:endParaRPr>
          </a:p>
          <a:p>
            <a:pPr indent="-285750" lvl="0" marL="285750" marR="0" rtl="0" algn="l">
              <a:lnSpc>
                <a:spcPct val="100000"/>
              </a:lnSpc>
              <a:spcBef>
                <a:spcPts val="0"/>
              </a:spcBef>
              <a:spcAft>
                <a:spcPts val="0"/>
              </a:spcAft>
              <a:buClr>
                <a:srgbClr val="000000"/>
              </a:buClr>
              <a:buSzPts val="1400"/>
              <a:buFont typeface="Courier New"/>
              <a:buChar char="o"/>
            </a:pPr>
            <a:r>
              <a:rPr b="0" i="0" lang="en-GB" sz="1400" u="none" cap="none" strike="noStrike">
                <a:solidFill>
                  <a:schemeClr val="dk2"/>
                </a:solidFill>
                <a:latin typeface="Roboto"/>
                <a:ea typeface="Roboto"/>
                <a:cs typeface="Roboto"/>
                <a:sym typeface="Roboto"/>
              </a:rPr>
              <a:t>write each letter correctly when following a model.</a:t>
            </a:r>
            <a:endParaRPr/>
          </a:p>
          <a:p>
            <a:pPr indent="-196850" lvl="0" marL="285750" marR="0" rtl="0" algn="l">
              <a:lnSpc>
                <a:spcPct val="100000"/>
              </a:lnSpc>
              <a:spcBef>
                <a:spcPts val="0"/>
              </a:spcBef>
              <a:spcAft>
                <a:spcPts val="0"/>
              </a:spcAft>
              <a:buClr>
                <a:srgbClr val="000000"/>
              </a:buClr>
              <a:buSzPts val="1400"/>
              <a:buFont typeface="Courier New"/>
              <a:buNone/>
            </a:pPr>
            <a:r>
              <a:t/>
            </a:r>
            <a:endParaRPr b="0" i="0" sz="1400" u="none" cap="none" strike="noStrike">
              <a:solidFill>
                <a:schemeClr val="dk2"/>
              </a:solidFill>
              <a:latin typeface="Roboto"/>
              <a:ea typeface="Roboto"/>
              <a:cs typeface="Roboto"/>
              <a:sym typeface="Roboto"/>
            </a:endParaRPr>
          </a:p>
        </p:txBody>
      </p:sp>
      <p:pic>
        <p:nvPicPr>
          <p:cNvPr id="169" name="Google Shape;169;p29"/>
          <p:cNvPicPr preferRelativeResize="0"/>
          <p:nvPr/>
        </p:nvPicPr>
        <p:blipFill rotWithShape="1">
          <a:blip r:embed="rId4">
            <a:alphaModFix/>
          </a:blip>
          <a:srcRect b="0" l="0" r="0" t="0"/>
          <a:stretch/>
        </p:blipFill>
        <p:spPr>
          <a:xfrm>
            <a:off x="8016251" y="1202151"/>
            <a:ext cx="871708" cy="1466982"/>
          </a:xfrm>
          <a:prstGeom prst="rect">
            <a:avLst/>
          </a:prstGeom>
          <a:noFill/>
          <a:ln>
            <a:noFill/>
          </a:ln>
        </p:spPr>
      </p:pic>
      <p:pic>
        <p:nvPicPr>
          <p:cNvPr id="170" name="Google Shape;170;p29"/>
          <p:cNvPicPr preferRelativeResize="0"/>
          <p:nvPr/>
        </p:nvPicPr>
        <p:blipFill rotWithShape="1">
          <a:blip r:embed="rId5">
            <a:alphaModFix/>
          </a:blip>
          <a:srcRect b="0" l="0" r="0" t="0"/>
          <a:stretch/>
        </p:blipFill>
        <p:spPr>
          <a:xfrm>
            <a:off x="6281863" y="5815584"/>
            <a:ext cx="2739249" cy="852541"/>
          </a:xfrm>
          <a:prstGeom prst="rect">
            <a:avLst/>
          </a:prstGeom>
          <a:noFill/>
          <a:ln>
            <a:noFill/>
          </a:ln>
        </p:spPr>
      </p:pic>
      <p:pic>
        <p:nvPicPr>
          <p:cNvPr id="171" name="Google Shape;171;p29"/>
          <p:cNvPicPr preferRelativeResize="0"/>
          <p:nvPr/>
        </p:nvPicPr>
        <p:blipFill rotWithShape="1">
          <a:blip r:embed="rId6">
            <a:alphaModFix/>
          </a:blip>
          <a:srcRect b="60985" l="202" r="69507" t="26326"/>
          <a:stretch/>
        </p:blipFill>
        <p:spPr>
          <a:xfrm>
            <a:off x="6896848" y="-156356"/>
            <a:ext cx="2477673" cy="1466982"/>
          </a:xfrm>
          <a:prstGeom prst="rect">
            <a:avLst/>
          </a:prstGeom>
          <a:noFill/>
          <a:ln>
            <a:noFill/>
          </a:ln>
        </p:spPr>
      </p:pic>
    </p:spTree>
  </p:cSld>
  <p:clrMapOvr>
    <a:masterClrMapping/>
  </p:clrMapOvr>
  <mc:AlternateContent>
    <mc:Choice Requires="p14">
      <p:transition spd="med" p14:dur="6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30"/>
          <p:cNvSpPr/>
          <p:nvPr/>
        </p:nvSpPr>
        <p:spPr>
          <a:xfrm>
            <a:off x="355600" y="263829"/>
            <a:ext cx="8432800" cy="853772"/>
          </a:xfrm>
          <a:prstGeom prst="roundRect">
            <a:avLst>
              <a:gd fmla="val 50000" name="adj"/>
            </a:avLst>
          </a:prstGeom>
          <a:solidFill>
            <a:srgbClr val="B23E81"/>
          </a:solidFill>
          <a:ln cap="flat" cmpd="sng" w="222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3" marL="179388" marR="0" rtl="0" algn="ctr">
              <a:lnSpc>
                <a:spcPct val="100000"/>
              </a:lnSpc>
              <a:spcBef>
                <a:spcPts val="0"/>
              </a:spcBef>
              <a:spcAft>
                <a:spcPts val="0"/>
              </a:spcAft>
              <a:buNone/>
            </a:pPr>
            <a:r>
              <a:rPr b="1" i="0" lang="en-GB" sz="4000" u="none" cap="none" strike="noStrike">
                <a:solidFill>
                  <a:schemeClr val="lt1"/>
                </a:solidFill>
                <a:latin typeface="Roboto"/>
                <a:ea typeface="Roboto"/>
                <a:cs typeface="Roboto"/>
                <a:sym typeface="Roboto"/>
              </a:rPr>
              <a:t>Level 3 Actions and Mnemonics</a:t>
            </a:r>
            <a:endParaRPr b="1" i="0" sz="4000" u="none" cap="none" strike="noStrike">
              <a:solidFill>
                <a:srgbClr val="000000"/>
              </a:solidFill>
              <a:latin typeface="Arial"/>
              <a:ea typeface="Arial"/>
              <a:cs typeface="Arial"/>
              <a:sym typeface="Arial"/>
            </a:endParaRPr>
          </a:p>
        </p:txBody>
      </p:sp>
      <p:sp>
        <p:nvSpPr>
          <p:cNvPr id="177" name="Google Shape;177;p30"/>
          <p:cNvSpPr/>
          <p:nvPr/>
        </p:nvSpPr>
        <p:spPr>
          <a:xfrm>
            <a:off x="1840576" y="5832714"/>
            <a:ext cx="5462843" cy="761457"/>
          </a:xfrm>
          <a:prstGeom prst="roundRect">
            <a:avLst>
              <a:gd fmla="val 16667" name="adj"/>
            </a:avLst>
          </a:prstGeom>
          <a:solidFill>
            <a:srgbClr val="B23E81"/>
          </a:solidFill>
          <a:ln cap="flat" cmpd="sng" w="222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GB" sz="1100" u="none" cap="none" strike="noStrike">
                <a:solidFill>
                  <a:schemeClr val="lt1"/>
                </a:solidFill>
                <a:latin typeface="Roboto"/>
                <a:ea typeface="Roboto"/>
                <a:cs typeface="Roboto"/>
                <a:sym typeface="Roboto"/>
              </a:rPr>
              <a:t>It is really important that children learn to form the letters using the correct letter formation when writing. As they are introduced to a new sound, children are taught how to write it correctly. It would be great if you could also model this at home. </a:t>
            </a:r>
            <a:endParaRPr/>
          </a:p>
        </p:txBody>
      </p:sp>
      <p:pic>
        <p:nvPicPr>
          <p:cNvPr id="178" name="Google Shape;178;p30"/>
          <p:cNvPicPr preferRelativeResize="0"/>
          <p:nvPr/>
        </p:nvPicPr>
        <p:blipFill rotWithShape="1">
          <a:blip r:embed="rId3">
            <a:alphaModFix/>
          </a:blip>
          <a:srcRect b="0" l="0" r="0" t="0"/>
          <a:stretch/>
        </p:blipFill>
        <p:spPr>
          <a:xfrm>
            <a:off x="1445847" y="1415794"/>
            <a:ext cx="6252302" cy="4026412"/>
          </a:xfrm>
          <a:prstGeom prst="rect">
            <a:avLst/>
          </a:prstGeom>
          <a:noFill/>
          <a:ln cap="flat" cmpd="sng" w="22225">
            <a:solidFill>
              <a:srgbClr val="B23E81"/>
            </a:solidFill>
            <a:prstDash val="solid"/>
            <a:round/>
            <a:headEnd len="sm" w="sm" type="none"/>
            <a:tailEnd len="sm" w="sm" type="none"/>
          </a:ln>
        </p:spPr>
      </p:pic>
    </p:spTree>
  </p:cSld>
  <p:clrMapOvr>
    <a:masterClrMapping/>
  </p:clrMapOvr>
  <mc:AlternateContent>
    <mc:Choice Requires="p14">
      <p:transition spd="med" p14:dur="6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cxnSp>
        <p:nvCxnSpPr>
          <p:cNvPr id="184" name="Google Shape;184;p31"/>
          <p:cNvCxnSpPr/>
          <p:nvPr/>
        </p:nvCxnSpPr>
        <p:spPr>
          <a:xfrm>
            <a:off x="3966969" y="1404769"/>
            <a:ext cx="0" cy="4832561"/>
          </a:xfrm>
          <a:prstGeom prst="straightConnector1">
            <a:avLst/>
          </a:prstGeom>
          <a:noFill/>
          <a:ln cap="flat" cmpd="sng" w="22225">
            <a:solidFill>
              <a:schemeClr val="lt1"/>
            </a:solidFill>
            <a:prstDash val="dash"/>
            <a:round/>
            <a:headEnd len="sm" w="sm" type="none"/>
            <a:tailEnd len="sm" w="sm" type="none"/>
          </a:ln>
        </p:spPr>
      </p:cxnSp>
      <p:sp>
        <p:nvSpPr>
          <p:cNvPr id="185" name="Google Shape;185;p31"/>
          <p:cNvSpPr/>
          <p:nvPr/>
        </p:nvSpPr>
        <p:spPr>
          <a:xfrm>
            <a:off x="355600" y="263829"/>
            <a:ext cx="8432800" cy="853772"/>
          </a:xfrm>
          <a:prstGeom prst="roundRect">
            <a:avLst>
              <a:gd fmla="val 50000" name="adj"/>
            </a:avLst>
          </a:prstGeom>
          <a:solidFill>
            <a:srgbClr val="049640"/>
          </a:solidFill>
          <a:ln cap="flat" cmpd="sng" w="222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3" marL="179388" marR="0" rtl="0" algn="ctr">
              <a:lnSpc>
                <a:spcPct val="100000"/>
              </a:lnSpc>
              <a:spcBef>
                <a:spcPts val="0"/>
              </a:spcBef>
              <a:spcAft>
                <a:spcPts val="0"/>
              </a:spcAft>
              <a:buNone/>
            </a:pPr>
            <a:r>
              <a:rPr b="1" i="0" lang="en-GB" sz="4000" u="none" cap="none" strike="noStrike">
                <a:solidFill>
                  <a:schemeClr val="lt1"/>
                </a:solidFill>
                <a:latin typeface="Roboto"/>
                <a:ea typeface="Roboto"/>
                <a:cs typeface="Roboto"/>
                <a:sym typeface="Roboto"/>
              </a:rPr>
              <a:t>Level 4</a:t>
            </a:r>
            <a:endParaRPr b="1" i="0" sz="4000" u="none" cap="none" strike="noStrike">
              <a:solidFill>
                <a:srgbClr val="000000"/>
              </a:solidFill>
              <a:latin typeface="Arial"/>
              <a:ea typeface="Arial"/>
              <a:cs typeface="Arial"/>
              <a:sym typeface="Arial"/>
            </a:endParaRPr>
          </a:p>
        </p:txBody>
      </p:sp>
      <p:sp>
        <p:nvSpPr>
          <p:cNvPr id="186" name="Google Shape;186;p31"/>
          <p:cNvSpPr/>
          <p:nvPr/>
        </p:nvSpPr>
        <p:spPr>
          <a:xfrm>
            <a:off x="4104643" y="1404769"/>
            <a:ext cx="3596638" cy="614461"/>
          </a:xfrm>
          <a:prstGeom prst="roundRect">
            <a:avLst>
              <a:gd fmla="val 16667" name="adj"/>
            </a:avLst>
          </a:prstGeom>
          <a:solidFill>
            <a:srgbClr val="EFBBD8"/>
          </a:solidFill>
          <a:ln cap="flat" cmpd="sng" w="22225">
            <a:solidFill>
              <a:srgbClr val="CB4592"/>
            </a:solidFill>
            <a:prstDash val="solid"/>
            <a:round/>
            <a:headEnd len="sm" w="sm" type="none"/>
            <a:tailEnd len="sm" w="sm" type="none"/>
          </a:ln>
        </p:spPr>
        <p:txBody>
          <a:bodyPr anchorCtr="0" anchor="ctr" bIns="45700" lIns="91425" spcFirstLastPara="1" rIns="91425" wrap="square" tIns="45700">
            <a:noAutofit/>
          </a:bodyPr>
          <a:lstStyle/>
          <a:p>
            <a:pPr indent="-285750" lvl="0" marL="285750" marR="0" rtl="0" algn="l">
              <a:lnSpc>
                <a:spcPct val="100000"/>
              </a:lnSpc>
              <a:spcBef>
                <a:spcPts val="0"/>
              </a:spcBef>
              <a:spcAft>
                <a:spcPts val="0"/>
              </a:spcAft>
              <a:buClr>
                <a:srgbClr val="000000"/>
              </a:buClr>
              <a:buSzPts val="1400"/>
              <a:buFont typeface="Courier New"/>
              <a:buChar char="o"/>
            </a:pPr>
            <a:r>
              <a:rPr b="0" i="0" lang="en-GB" sz="1400" u="none" cap="none" strike="noStrike">
                <a:solidFill>
                  <a:schemeClr val="dk2"/>
                </a:solidFill>
                <a:latin typeface="Roboto"/>
                <a:ea typeface="Roboto"/>
                <a:cs typeface="Roboto"/>
                <a:sym typeface="Roboto"/>
              </a:rPr>
              <a:t>give the phoneme when shown any Level 2 or Level 3 grapheme; </a:t>
            </a:r>
            <a:endParaRPr/>
          </a:p>
        </p:txBody>
      </p:sp>
      <p:sp>
        <p:nvSpPr>
          <p:cNvPr id="187" name="Google Shape;187;p31"/>
          <p:cNvSpPr/>
          <p:nvPr/>
        </p:nvSpPr>
        <p:spPr>
          <a:xfrm>
            <a:off x="4113839" y="2141013"/>
            <a:ext cx="3596633" cy="614461"/>
          </a:xfrm>
          <a:prstGeom prst="roundRect">
            <a:avLst>
              <a:gd fmla="val 16667" name="adj"/>
            </a:avLst>
          </a:prstGeom>
          <a:solidFill>
            <a:srgbClr val="EFBBD8"/>
          </a:solidFill>
          <a:ln cap="flat" cmpd="sng" w="22225">
            <a:solidFill>
              <a:srgbClr val="CB4592"/>
            </a:solidFill>
            <a:prstDash val="solid"/>
            <a:round/>
            <a:headEnd len="sm" w="sm" type="none"/>
            <a:tailEnd len="sm" w="sm" type="none"/>
          </a:ln>
        </p:spPr>
        <p:txBody>
          <a:bodyPr anchorCtr="0" anchor="ctr" bIns="45700" lIns="91425" spcFirstLastPara="1" rIns="91425" wrap="square" tIns="45700">
            <a:noAutofit/>
          </a:bodyPr>
          <a:lstStyle/>
          <a:p>
            <a:pPr indent="-285750" lvl="0" marL="285750" marR="0" rtl="0" algn="l">
              <a:lnSpc>
                <a:spcPct val="100000"/>
              </a:lnSpc>
              <a:spcBef>
                <a:spcPts val="0"/>
              </a:spcBef>
              <a:spcAft>
                <a:spcPts val="0"/>
              </a:spcAft>
              <a:buClr>
                <a:srgbClr val="000000"/>
              </a:buClr>
              <a:buSzPts val="1400"/>
              <a:buFont typeface="Courier New"/>
              <a:buChar char="o"/>
            </a:pPr>
            <a:r>
              <a:rPr b="0" i="0" lang="en-GB" sz="1400" u="none" cap="none" strike="noStrike">
                <a:solidFill>
                  <a:schemeClr val="dk2"/>
                </a:solidFill>
                <a:latin typeface="Roboto"/>
                <a:ea typeface="Roboto"/>
                <a:cs typeface="Roboto"/>
                <a:sym typeface="Roboto"/>
              </a:rPr>
              <a:t>find any Level 2 or Level 3 grapheme when given the phoneme; </a:t>
            </a:r>
            <a:endParaRPr/>
          </a:p>
        </p:txBody>
      </p:sp>
      <p:sp>
        <p:nvSpPr>
          <p:cNvPr id="188" name="Google Shape;188;p31"/>
          <p:cNvSpPr/>
          <p:nvPr/>
        </p:nvSpPr>
        <p:spPr>
          <a:xfrm>
            <a:off x="4104638" y="2877257"/>
            <a:ext cx="4447094" cy="965410"/>
          </a:xfrm>
          <a:prstGeom prst="roundRect">
            <a:avLst>
              <a:gd fmla="val 16667" name="adj"/>
            </a:avLst>
          </a:prstGeom>
          <a:solidFill>
            <a:srgbClr val="EFBBD8"/>
          </a:solidFill>
          <a:ln cap="flat" cmpd="sng" w="22225">
            <a:solidFill>
              <a:srgbClr val="CB4592"/>
            </a:solidFill>
            <a:prstDash val="solid"/>
            <a:round/>
            <a:headEnd len="sm" w="sm" type="none"/>
            <a:tailEnd len="sm" w="sm" type="none"/>
          </a:ln>
        </p:spPr>
        <p:txBody>
          <a:bodyPr anchorCtr="0" anchor="ctr" bIns="45700" lIns="91425" spcFirstLastPara="1" rIns="91425" wrap="square" tIns="45700">
            <a:noAutofit/>
          </a:bodyPr>
          <a:lstStyle/>
          <a:p>
            <a:pPr indent="-285750" lvl="0" marL="285750" marR="0" rtl="0" algn="l">
              <a:lnSpc>
                <a:spcPct val="100000"/>
              </a:lnSpc>
              <a:spcBef>
                <a:spcPts val="0"/>
              </a:spcBef>
              <a:spcAft>
                <a:spcPts val="0"/>
              </a:spcAft>
              <a:buClr>
                <a:srgbClr val="000000"/>
              </a:buClr>
              <a:buSzPts val="1400"/>
              <a:buFont typeface="Courier New"/>
              <a:buChar char="o"/>
            </a:pPr>
            <a:r>
              <a:rPr b="0" i="0" lang="en-GB" sz="1400" u="none" cap="none" strike="noStrike">
                <a:solidFill>
                  <a:schemeClr val="dk2"/>
                </a:solidFill>
                <a:latin typeface="Roboto"/>
                <a:ea typeface="Roboto"/>
                <a:cs typeface="Roboto"/>
                <a:sym typeface="Roboto"/>
              </a:rPr>
              <a:t>blend and read words containing adjacent consonants as well as segment and spell words containing adjacent consonants, such as ‘sand’, ‘bench’ and ‘flight’;</a:t>
            </a:r>
            <a:endParaRPr/>
          </a:p>
        </p:txBody>
      </p:sp>
      <p:sp>
        <p:nvSpPr>
          <p:cNvPr id="189" name="Google Shape;189;p31"/>
          <p:cNvSpPr/>
          <p:nvPr/>
        </p:nvSpPr>
        <p:spPr>
          <a:xfrm>
            <a:off x="4104638" y="3964450"/>
            <a:ext cx="4447100" cy="993654"/>
          </a:xfrm>
          <a:prstGeom prst="roundRect">
            <a:avLst>
              <a:gd fmla="val 16667" name="adj"/>
            </a:avLst>
          </a:prstGeom>
          <a:solidFill>
            <a:srgbClr val="EFBBD8"/>
          </a:solidFill>
          <a:ln cap="flat" cmpd="sng" w="22225">
            <a:solidFill>
              <a:srgbClr val="CB4592"/>
            </a:solidFill>
            <a:prstDash val="solid"/>
            <a:round/>
            <a:headEnd len="sm" w="sm" type="none"/>
            <a:tailEnd len="sm" w="sm" type="none"/>
          </a:ln>
        </p:spPr>
        <p:txBody>
          <a:bodyPr anchorCtr="0" anchor="ctr" bIns="45700" lIns="91425" spcFirstLastPara="1" rIns="91425" wrap="square" tIns="45700">
            <a:noAutofit/>
          </a:bodyPr>
          <a:lstStyle/>
          <a:p>
            <a:pPr indent="-285750" lvl="0" marL="285750" marR="0" rtl="0" algn="l">
              <a:lnSpc>
                <a:spcPct val="100000"/>
              </a:lnSpc>
              <a:spcBef>
                <a:spcPts val="0"/>
              </a:spcBef>
              <a:spcAft>
                <a:spcPts val="0"/>
              </a:spcAft>
              <a:buClr>
                <a:srgbClr val="000000"/>
              </a:buClr>
              <a:buSzPts val="1400"/>
              <a:buFont typeface="Courier New"/>
              <a:buChar char="o"/>
            </a:pPr>
            <a:r>
              <a:rPr b="0" i="0" lang="en-GB" sz="1400" u="none" cap="none" strike="noStrike">
                <a:solidFill>
                  <a:schemeClr val="dk2"/>
                </a:solidFill>
                <a:latin typeface="Roboto"/>
                <a:ea typeface="Roboto"/>
                <a:cs typeface="Roboto"/>
                <a:sym typeface="Roboto"/>
              </a:rPr>
              <a:t>read the tricky words - some, one, said, come, do, so, were, when, have, there, out, like, little, what &amp; spell the tricky words - he, she, we, me, be, was, my, you, here, they, all, are; </a:t>
            </a:r>
            <a:endParaRPr/>
          </a:p>
        </p:txBody>
      </p:sp>
      <p:sp>
        <p:nvSpPr>
          <p:cNvPr id="190" name="Google Shape;190;p31"/>
          <p:cNvSpPr/>
          <p:nvPr/>
        </p:nvSpPr>
        <p:spPr>
          <a:xfrm>
            <a:off x="4131434" y="5079887"/>
            <a:ext cx="2757021" cy="595430"/>
          </a:xfrm>
          <a:prstGeom prst="roundRect">
            <a:avLst>
              <a:gd fmla="val 16667" name="adj"/>
            </a:avLst>
          </a:prstGeom>
          <a:solidFill>
            <a:srgbClr val="EFBBD8"/>
          </a:solidFill>
          <a:ln cap="flat" cmpd="sng" w="22225">
            <a:solidFill>
              <a:srgbClr val="CB4592"/>
            </a:solidFill>
            <a:prstDash val="solid"/>
            <a:round/>
            <a:headEnd len="sm" w="sm" type="none"/>
            <a:tailEnd len="sm" w="sm" type="none"/>
          </a:ln>
        </p:spPr>
        <p:txBody>
          <a:bodyPr anchorCtr="0" anchor="ctr" bIns="45700" lIns="91425" spcFirstLastPara="1" rIns="91425" wrap="square" tIns="45700">
            <a:noAutofit/>
          </a:bodyPr>
          <a:lstStyle/>
          <a:p>
            <a:pPr indent="-285750" lvl="0" marL="285750" marR="0" rtl="0" algn="l">
              <a:lnSpc>
                <a:spcPct val="100000"/>
              </a:lnSpc>
              <a:spcBef>
                <a:spcPts val="0"/>
              </a:spcBef>
              <a:spcAft>
                <a:spcPts val="0"/>
              </a:spcAft>
              <a:buClr>
                <a:srgbClr val="000000"/>
              </a:buClr>
              <a:buSzPts val="1400"/>
              <a:buFont typeface="Courier New"/>
              <a:buChar char="o"/>
            </a:pPr>
            <a:r>
              <a:rPr b="0" i="0" lang="en-GB" sz="1400" u="none" cap="none" strike="noStrike">
                <a:solidFill>
                  <a:schemeClr val="dk2"/>
                </a:solidFill>
                <a:latin typeface="Roboto"/>
                <a:ea typeface="Roboto"/>
                <a:cs typeface="Roboto"/>
                <a:sym typeface="Roboto"/>
              </a:rPr>
              <a:t>write each letter, usually using the correct formation; </a:t>
            </a:r>
            <a:endParaRPr/>
          </a:p>
        </p:txBody>
      </p:sp>
      <p:sp>
        <p:nvSpPr>
          <p:cNvPr id="191" name="Google Shape;191;p31"/>
          <p:cNvSpPr/>
          <p:nvPr/>
        </p:nvSpPr>
        <p:spPr>
          <a:xfrm>
            <a:off x="4131434" y="5797102"/>
            <a:ext cx="3569841" cy="390338"/>
          </a:xfrm>
          <a:prstGeom prst="roundRect">
            <a:avLst>
              <a:gd fmla="val 16667" name="adj"/>
            </a:avLst>
          </a:prstGeom>
          <a:solidFill>
            <a:srgbClr val="EFBBD8"/>
          </a:solidFill>
          <a:ln cap="flat" cmpd="sng" w="22225">
            <a:solidFill>
              <a:srgbClr val="CB4592"/>
            </a:solidFill>
            <a:prstDash val="solid"/>
            <a:round/>
            <a:headEnd len="sm" w="sm" type="none"/>
            <a:tailEnd len="sm" w="sm" type="none"/>
          </a:ln>
        </p:spPr>
        <p:txBody>
          <a:bodyPr anchorCtr="0" anchor="ctr" bIns="45700" lIns="91425" spcFirstLastPara="1" rIns="91425" wrap="square" tIns="45700">
            <a:noAutofit/>
          </a:bodyPr>
          <a:lstStyle/>
          <a:p>
            <a:pPr indent="-285750" lvl="0" marL="285750" marR="0" rtl="0" algn="l">
              <a:lnSpc>
                <a:spcPct val="100000"/>
              </a:lnSpc>
              <a:spcBef>
                <a:spcPts val="0"/>
              </a:spcBef>
              <a:spcAft>
                <a:spcPts val="0"/>
              </a:spcAft>
              <a:buClr>
                <a:srgbClr val="000000"/>
              </a:buClr>
              <a:buSzPts val="1400"/>
              <a:buFont typeface="Courier New"/>
              <a:buChar char="o"/>
            </a:pPr>
            <a:r>
              <a:rPr b="0" i="0" lang="en-GB" sz="1400" u="none" cap="none" strike="noStrike">
                <a:solidFill>
                  <a:schemeClr val="dk2"/>
                </a:solidFill>
                <a:latin typeface="Roboto"/>
                <a:ea typeface="Roboto"/>
                <a:cs typeface="Roboto"/>
                <a:sym typeface="Roboto"/>
              </a:rPr>
              <a:t>orally segment words into phonemes.</a:t>
            </a:r>
            <a:endParaRPr/>
          </a:p>
        </p:txBody>
      </p:sp>
      <p:sp>
        <p:nvSpPr>
          <p:cNvPr id="192" name="Google Shape;192;p31"/>
          <p:cNvSpPr/>
          <p:nvPr/>
        </p:nvSpPr>
        <p:spPr>
          <a:xfrm>
            <a:off x="518828" y="1281431"/>
            <a:ext cx="2570475" cy="1646801"/>
          </a:xfrm>
          <a:prstGeom prst="roundRect">
            <a:avLst>
              <a:gd fmla="val 16667" name="adj"/>
            </a:avLst>
          </a:prstGeom>
          <a:solidFill>
            <a:srgbClr val="049640"/>
          </a:solidFill>
          <a:ln cap="flat" cmpd="sng" w="222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107950" marR="0" rtl="0" algn="l">
              <a:lnSpc>
                <a:spcPct val="100000"/>
              </a:lnSpc>
              <a:spcBef>
                <a:spcPts val="0"/>
              </a:spcBef>
              <a:spcAft>
                <a:spcPts val="0"/>
              </a:spcAft>
              <a:buNone/>
            </a:pPr>
            <a:r>
              <a:rPr b="0" i="0" lang="en-GB" sz="1600" u="none" cap="none" strike="noStrike">
                <a:solidFill>
                  <a:schemeClr val="lt1"/>
                </a:solidFill>
                <a:latin typeface="Roboto"/>
                <a:ea typeface="Roboto"/>
                <a:cs typeface="Roboto"/>
                <a:sym typeface="Roboto"/>
              </a:rPr>
              <a:t>Level 4 is taught in Reception.</a:t>
            </a:r>
            <a:endParaRPr/>
          </a:p>
          <a:p>
            <a:pPr indent="0" lvl="0" marL="107950" marR="0" rtl="0" algn="l">
              <a:lnSpc>
                <a:spcPct val="100000"/>
              </a:lnSpc>
              <a:spcBef>
                <a:spcPts val="0"/>
              </a:spcBef>
              <a:spcAft>
                <a:spcPts val="0"/>
              </a:spcAft>
              <a:buNone/>
            </a:pPr>
            <a:r>
              <a:t/>
            </a:r>
            <a:endParaRPr b="1" i="0" sz="1600" u="none" cap="none" strike="noStrike">
              <a:solidFill>
                <a:schemeClr val="lt1"/>
              </a:solidFill>
              <a:latin typeface="Roboto"/>
              <a:ea typeface="Roboto"/>
              <a:cs typeface="Roboto"/>
              <a:sym typeface="Roboto"/>
            </a:endParaRPr>
          </a:p>
          <a:p>
            <a:pPr indent="0" lvl="0" marL="107950" marR="0" rtl="0" algn="l">
              <a:lnSpc>
                <a:spcPct val="100000"/>
              </a:lnSpc>
              <a:spcBef>
                <a:spcPts val="0"/>
              </a:spcBef>
              <a:spcAft>
                <a:spcPts val="0"/>
              </a:spcAft>
              <a:buNone/>
            </a:pPr>
            <a:r>
              <a:rPr b="1" i="0" lang="en-GB" sz="1600" u="none" cap="none" strike="noStrike">
                <a:solidFill>
                  <a:schemeClr val="lt1"/>
                </a:solidFill>
                <a:latin typeface="Roboto"/>
                <a:ea typeface="Roboto"/>
                <a:cs typeface="Roboto"/>
                <a:sym typeface="Roboto"/>
              </a:rPr>
              <a:t>By the end of Level 4, children will have had the opportunities to:</a:t>
            </a:r>
            <a:endParaRPr/>
          </a:p>
        </p:txBody>
      </p:sp>
      <p:cxnSp>
        <p:nvCxnSpPr>
          <p:cNvPr id="193" name="Google Shape;193;p31"/>
          <p:cNvCxnSpPr/>
          <p:nvPr/>
        </p:nvCxnSpPr>
        <p:spPr>
          <a:xfrm>
            <a:off x="3162738" y="2669133"/>
            <a:ext cx="677742" cy="0"/>
          </a:xfrm>
          <a:prstGeom prst="straightConnector1">
            <a:avLst/>
          </a:prstGeom>
          <a:noFill/>
          <a:ln cap="flat" cmpd="sng" w="22225">
            <a:solidFill>
              <a:schemeClr val="lt1"/>
            </a:solidFill>
            <a:prstDash val="dash"/>
            <a:round/>
            <a:headEnd len="sm" w="sm" type="none"/>
            <a:tailEnd len="sm" w="sm" type="none"/>
          </a:ln>
        </p:spPr>
      </p:cxnSp>
      <p:pic>
        <p:nvPicPr>
          <p:cNvPr id="194" name="Google Shape;194;p31"/>
          <p:cNvPicPr preferRelativeResize="0"/>
          <p:nvPr/>
        </p:nvPicPr>
        <p:blipFill rotWithShape="1">
          <a:blip r:embed="rId3">
            <a:alphaModFix/>
          </a:blip>
          <a:srcRect b="0" l="0" r="0" t="0"/>
          <a:stretch/>
        </p:blipFill>
        <p:spPr>
          <a:xfrm>
            <a:off x="592262" y="3564402"/>
            <a:ext cx="3087046" cy="2678552"/>
          </a:xfrm>
          <a:prstGeom prst="rect">
            <a:avLst/>
          </a:prstGeom>
          <a:noFill/>
          <a:ln cap="flat" cmpd="sng" w="22225">
            <a:solidFill>
              <a:srgbClr val="049640"/>
            </a:solidFill>
            <a:prstDash val="solid"/>
            <a:round/>
            <a:headEnd len="sm" w="sm" type="none"/>
            <a:tailEnd len="sm" w="sm" type="none"/>
          </a:ln>
        </p:spPr>
      </p:pic>
      <p:sp>
        <p:nvSpPr>
          <p:cNvPr id="195" name="Google Shape;195;p31"/>
          <p:cNvSpPr txBox="1"/>
          <p:nvPr/>
        </p:nvSpPr>
        <p:spPr>
          <a:xfrm>
            <a:off x="4078828" y="6514315"/>
            <a:ext cx="3128937"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200" u="none" cap="none" strike="noStrike">
                <a:solidFill>
                  <a:srgbClr val="000000"/>
                </a:solidFill>
                <a:latin typeface="Roboto"/>
                <a:ea typeface="Roboto"/>
                <a:cs typeface="Roboto"/>
                <a:sym typeface="Roboto"/>
              </a:rPr>
              <a:t>No new sounds are taught in Level 4.</a:t>
            </a:r>
            <a:endParaRPr/>
          </a:p>
        </p:txBody>
      </p:sp>
      <p:pic>
        <p:nvPicPr>
          <p:cNvPr id="196" name="Google Shape;196;p31"/>
          <p:cNvPicPr preferRelativeResize="0"/>
          <p:nvPr/>
        </p:nvPicPr>
        <p:blipFill rotWithShape="1">
          <a:blip r:embed="rId4">
            <a:alphaModFix/>
          </a:blip>
          <a:srcRect b="0" l="0" r="0" t="0"/>
          <a:stretch/>
        </p:blipFill>
        <p:spPr>
          <a:xfrm>
            <a:off x="7586229" y="4738865"/>
            <a:ext cx="1054534" cy="3314250"/>
          </a:xfrm>
          <a:prstGeom prst="rect">
            <a:avLst/>
          </a:prstGeom>
          <a:noFill/>
          <a:ln>
            <a:noFill/>
          </a:ln>
        </p:spPr>
      </p:pic>
      <p:pic>
        <p:nvPicPr>
          <p:cNvPr id="197" name="Google Shape;197;p31"/>
          <p:cNvPicPr preferRelativeResize="0"/>
          <p:nvPr/>
        </p:nvPicPr>
        <p:blipFill rotWithShape="1">
          <a:blip r:embed="rId5">
            <a:alphaModFix/>
          </a:blip>
          <a:srcRect b="85458" l="38304" r="31406" t="-87"/>
          <a:stretch/>
        </p:blipFill>
        <p:spPr>
          <a:xfrm>
            <a:off x="6899341" y="-399062"/>
            <a:ext cx="2477673" cy="1691379"/>
          </a:xfrm>
          <a:prstGeom prst="rect">
            <a:avLst/>
          </a:prstGeom>
          <a:noFill/>
          <a:ln>
            <a:noFill/>
          </a:ln>
        </p:spPr>
      </p:pic>
    </p:spTree>
  </p:cSld>
  <p:clrMapOvr>
    <a:masterClrMapping/>
  </p:clrMapOvr>
  <mc:AlternateContent>
    <mc:Choice Requires="p14">
      <p:transition spd="med" p14:dur="6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cxnSp>
        <p:nvCxnSpPr>
          <p:cNvPr id="203" name="Google Shape;203;p32"/>
          <p:cNvCxnSpPr/>
          <p:nvPr/>
        </p:nvCxnSpPr>
        <p:spPr>
          <a:xfrm>
            <a:off x="3591049" y="1379462"/>
            <a:ext cx="0" cy="4870162"/>
          </a:xfrm>
          <a:prstGeom prst="straightConnector1">
            <a:avLst/>
          </a:prstGeom>
          <a:noFill/>
          <a:ln cap="flat" cmpd="sng" w="22225">
            <a:solidFill>
              <a:schemeClr val="lt1"/>
            </a:solidFill>
            <a:prstDash val="dash"/>
            <a:round/>
            <a:headEnd len="sm" w="sm" type="none"/>
            <a:tailEnd len="sm" w="sm" type="none"/>
          </a:ln>
        </p:spPr>
      </p:cxnSp>
      <p:sp>
        <p:nvSpPr>
          <p:cNvPr id="204" name="Google Shape;204;p32"/>
          <p:cNvSpPr/>
          <p:nvPr/>
        </p:nvSpPr>
        <p:spPr>
          <a:xfrm>
            <a:off x="355600" y="263829"/>
            <a:ext cx="8432800" cy="853772"/>
          </a:xfrm>
          <a:prstGeom prst="roundRect">
            <a:avLst>
              <a:gd fmla="val 50000" name="adj"/>
            </a:avLst>
          </a:prstGeom>
          <a:solidFill>
            <a:srgbClr val="FAB002"/>
          </a:solidFill>
          <a:ln cap="flat" cmpd="sng" w="222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3" marL="179388" marR="0" rtl="0" algn="ctr">
              <a:lnSpc>
                <a:spcPct val="100000"/>
              </a:lnSpc>
              <a:spcBef>
                <a:spcPts val="0"/>
              </a:spcBef>
              <a:spcAft>
                <a:spcPts val="0"/>
              </a:spcAft>
              <a:buNone/>
            </a:pPr>
            <a:r>
              <a:rPr b="1" i="0" lang="en-GB" sz="4000" u="none" cap="none" strike="noStrike">
                <a:solidFill>
                  <a:schemeClr val="lt1"/>
                </a:solidFill>
                <a:latin typeface="Roboto"/>
                <a:ea typeface="Roboto"/>
                <a:cs typeface="Roboto"/>
                <a:sym typeface="Roboto"/>
              </a:rPr>
              <a:t>Level 5</a:t>
            </a:r>
            <a:endParaRPr b="1" i="0" sz="4000" u="none" cap="none" strike="noStrike">
              <a:solidFill>
                <a:srgbClr val="000000"/>
              </a:solidFill>
              <a:latin typeface="Arial"/>
              <a:ea typeface="Arial"/>
              <a:cs typeface="Arial"/>
              <a:sym typeface="Arial"/>
            </a:endParaRPr>
          </a:p>
        </p:txBody>
      </p:sp>
      <p:sp>
        <p:nvSpPr>
          <p:cNvPr id="205" name="Google Shape;205;p32"/>
          <p:cNvSpPr/>
          <p:nvPr/>
        </p:nvSpPr>
        <p:spPr>
          <a:xfrm>
            <a:off x="3753916" y="1342138"/>
            <a:ext cx="4840501" cy="614461"/>
          </a:xfrm>
          <a:prstGeom prst="roundRect">
            <a:avLst>
              <a:gd fmla="val 16667" name="adj"/>
            </a:avLst>
          </a:prstGeom>
          <a:solidFill>
            <a:srgbClr val="EFBBD8"/>
          </a:solidFill>
          <a:ln cap="flat" cmpd="sng" w="22225">
            <a:solidFill>
              <a:srgbClr val="CB4592"/>
            </a:solidFill>
            <a:prstDash val="solid"/>
            <a:round/>
            <a:headEnd len="sm" w="sm" type="none"/>
            <a:tailEnd len="sm" w="sm" type="none"/>
          </a:ln>
        </p:spPr>
        <p:txBody>
          <a:bodyPr anchorCtr="0" anchor="ctr" bIns="45700" lIns="91425" spcFirstLastPara="1" rIns="91425" wrap="square" tIns="45700">
            <a:noAutofit/>
          </a:bodyPr>
          <a:lstStyle/>
          <a:p>
            <a:pPr indent="-285750" lvl="0" marL="285750" marR="0" rtl="0" algn="l">
              <a:lnSpc>
                <a:spcPct val="100000"/>
              </a:lnSpc>
              <a:spcBef>
                <a:spcPts val="0"/>
              </a:spcBef>
              <a:spcAft>
                <a:spcPts val="0"/>
              </a:spcAft>
              <a:buClr>
                <a:srgbClr val="000000"/>
              </a:buClr>
              <a:buSzPts val="1400"/>
              <a:buFont typeface="Courier New"/>
              <a:buChar char="o"/>
            </a:pPr>
            <a:r>
              <a:rPr b="0" i="0" lang="en-GB" sz="1400" u="none" cap="none" strike="noStrike">
                <a:solidFill>
                  <a:schemeClr val="dk2"/>
                </a:solidFill>
                <a:latin typeface="Roboto"/>
                <a:ea typeface="Roboto"/>
                <a:cs typeface="Roboto"/>
                <a:sym typeface="Roboto"/>
              </a:rPr>
              <a:t>give the phoneme, when shown any grapheme that has been taught; </a:t>
            </a:r>
            <a:endParaRPr/>
          </a:p>
        </p:txBody>
      </p:sp>
      <p:sp>
        <p:nvSpPr>
          <p:cNvPr id="206" name="Google Shape;206;p32"/>
          <p:cNvSpPr/>
          <p:nvPr/>
        </p:nvSpPr>
        <p:spPr>
          <a:xfrm>
            <a:off x="3753915" y="2032947"/>
            <a:ext cx="4840511" cy="354653"/>
          </a:xfrm>
          <a:prstGeom prst="roundRect">
            <a:avLst>
              <a:gd fmla="val 16667" name="adj"/>
            </a:avLst>
          </a:prstGeom>
          <a:solidFill>
            <a:srgbClr val="EFBBD8"/>
          </a:solidFill>
          <a:ln cap="flat" cmpd="sng" w="22225">
            <a:solidFill>
              <a:srgbClr val="CB4592"/>
            </a:solidFill>
            <a:prstDash val="solid"/>
            <a:round/>
            <a:headEnd len="sm" w="sm" type="none"/>
            <a:tailEnd len="sm" w="sm" type="none"/>
          </a:ln>
        </p:spPr>
        <p:txBody>
          <a:bodyPr anchorCtr="0" anchor="ctr" bIns="45700" lIns="91425" spcFirstLastPara="1" rIns="91425" wrap="square" tIns="45700">
            <a:noAutofit/>
          </a:bodyPr>
          <a:lstStyle/>
          <a:p>
            <a:pPr indent="-285750" lvl="0" marL="285750" marR="0" rtl="0" algn="l">
              <a:lnSpc>
                <a:spcPct val="100000"/>
              </a:lnSpc>
              <a:spcBef>
                <a:spcPts val="0"/>
              </a:spcBef>
              <a:spcAft>
                <a:spcPts val="0"/>
              </a:spcAft>
              <a:buClr>
                <a:srgbClr val="000000"/>
              </a:buClr>
              <a:buSzPts val="1400"/>
              <a:buFont typeface="Courier New"/>
              <a:buChar char="o"/>
            </a:pPr>
            <a:r>
              <a:rPr b="0" i="0" lang="en-GB" sz="1400" u="none" cap="none" strike="noStrike">
                <a:solidFill>
                  <a:schemeClr val="dk2"/>
                </a:solidFill>
                <a:latin typeface="Roboto"/>
                <a:ea typeface="Roboto"/>
                <a:cs typeface="Roboto"/>
                <a:sym typeface="Roboto"/>
              </a:rPr>
              <a:t>for any given phoneme, write the common graphemes; </a:t>
            </a:r>
            <a:endParaRPr/>
          </a:p>
        </p:txBody>
      </p:sp>
      <p:sp>
        <p:nvSpPr>
          <p:cNvPr id="207" name="Google Shape;207;p32"/>
          <p:cNvSpPr/>
          <p:nvPr/>
        </p:nvSpPr>
        <p:spPr>
          <a:xfrm>
            <a:off x="3754901" y="2463948"/>
            <a:ext cx="4839440" cy="762723"/>
          </a:xfrm>
          <a:prstGeom prst="roundRect">
            <a:avLst>
              <a:gd fmla="val 16667" name="adj"/>
            </a:avLst>
          </a:prstGeom>
          <a:solidFill>
            <a:srgbClr val="EFBBD8"/>
          </a:solidFill>
          <a:ln cap="flat" cmpd="sng" w="22225">
            <a:solidFill>
              <a:srgbClr val="CB4592"/>
            </a:solidFill>
            <a:prstDash val="solid"/>
            <a:round/>
            <a:headEnd len="sm" w="sm" type="none"/>
            <a:tailEnd len="sm" w="sm" type="none"/>
          </a:ln>
        </p:spPr>
        <p:txBody>
          <a:bodyPr anchorCtr="0" anchor="ctr" bIns="45700" lIns="91425" spcFirstLastPara="1" rIns="91425" wrap="square" tIns="45700">
            <a:noAutofit/>
          </a:bodyPr>
          <a:lstStyle/>
          <a:p>
            <a:pPr indent="-285750" lvl="0" marL="285750" marR="0" rtl="0" algn="l">
              <a:lnSpc>
                <a:spcPct val="100000"/>
              </a:lnSpc>
              <a:spcBef>
                <a:spcPts val="0"/>
              </a:spcBef>
              <a:spcAft>
                <a:spcPts val="0"/>
              </a:spcAft>
              <a:buClr>
                <a:srgbClr val="000000"/>
              </a:buClr>
              <a:buSzPts val="1400"/>
              <a:buFont typeface="Courier New"/>
              <a:buChar char="o"/>
            </a:pPr>
            <a:r>
              <a:rPr b="0" i="0" lang="en-GB" sz="1400" u="none" cap="none" strike="noStrike">
                <a:solidFill>
                  <a:schemeClr val="dk2"/>
                </a:solidFill>
                <a:latin typeface="Roboto"/>
                <a:ea typeface="Roboto"/>
                <a:cs typeface="Roboto"/>
                <a:sym typeface="Roboto"/>
              </a:rPr>
              <a:t>apply phonics knowledge and skills as the primary approach to reading and spelling unfamiliar words that are not completely decodable; </a:t>
            </a:r>
            <a:endParaRPr/>
          </a:p>
        </p:txBody>
      </p:sp>
      <p:sp>
        <p:nvSpPr>
          <p:cNvPr id="208" name="Google Shape;208;p32"/>
          <p:cNvSpPr/>
          <p:nvPr/>
        </p:nvSpPr>
        <p:spPr>
          <a:xfrm>
            <a:off x="3753915" y="3302946"/>
            <a:ext cx="4839440" cy="614461"/>
          </a:xfrm>
          <a:prstGeom prst="roundRect">
            <a:avLst>
              <a:gd fmla="val 16667" name="adj"/>
            </a:avLst>
          </a:prstGeom>
          <a:solidFill>
            <a:srgbClr val="EFBBD8"/>
          </a:solidFill>
          <a:ln cap="flat" cmpd="sng" w="22225">
            <a:solidFill>
              <a:srgbClr val="CB4592"/>
            </a:solidFill>
            <a:prstDash val="solid"/>
            <a:round/>
            <a:headEnd len="sm" w="sm" type="none"/>
            <a:tailEnd len="sm" w="sm" type="none"/>
          </a:ln>
        </p:spPr>
        <p:txBody>
          <a:bodyPr anchorCtr="0" anchor="ctr" bIns="45700" lIns="91425" spcFirstLastPara="1" rIns="91425" wrap="square" tIns="45700">
            <a:noAutofit/>
          </a:bodyPr>
          <a:lstStyle/>
          <a:p>
            <a:pPr indent="-285750" lvl="0" marL="285750" marR="0" rtl="0" algn="l">
              <a:lnSpc>
                <a:spcPct val="100000"/>
              </a:lnSpc>
              <a:spcBef>
                <a:spcPts val="0"/>
              </a:spcBef>
              <a:spcAft>
                <a:spcPts val="0"/>
              </a:spcAft>
              <a:buClr>
                <a:srgbClr val="000000"/>
              </a:buClr>
              <a:buSzPts val="1400"/>
              <a:buFont typeface="Courier New"/>
              <a:buChar char="o"/>
            </a:pPr>
            <a:r>
              <a:rPr b="0" i="0" lang="en-GB" sz="1400" u="none" cap="none" strike="noStrike">
                <a:solidFill>
                  <a:schemeClr val="dk2"/>
                </a:solidFill>
                <a:latin typeface="Roboto"/>
                <a:ea typeface="Roboto"/>
                <a:cs typeface="Roboto"/>
                <a:sym typeface="Roboto"/>
              </a:rPr>
              <a:t>read and spell phonically decodable two-syllable and three-syllable words such as ‘dolphin’ and ‘parachute’;</a:t>
            </a:r>
            <a:endParaRPr/>
          </a:p>
        </p:txBody>
      </p:sp>
      <p:sp>
        <p:nvSpPr>
          <p:cNvPr id="209" name="Google Shape;209;p32"/>
          <p:cNvSpPr/>
          <p:nvPr/>
        </p:nvSpPr>
        <p:spPr>
          <a:xfrm>
            <a:off x="3747590" y="3993682"/>
            <a:ext cx="4839439" cy="595430"/>
          </a:xfrm>
          <a:prstGeom prst="roundRect">
            <a:avLst>
              <a:gd fmla="val 16667" name="adj"/>
            </a:avLst>
          </a:prstGeom>
          <a:solidFill>
            <a:srgbClr val="EFBBD8"/>
          </a:solidFill>
          <a:ln cap="flat" cmpd="sng" w="22225">
            <a:solidFill>
              <a:srgbClr val="CB4592"/>
            </a:solidFill>
            <a:prstDash val="solid"/>
            <a:round/>
            <a:headEnd len="sm" w="sm" type="none"/>
            <a:tailEnd len="sm" w="sm" type="none"/>
          </a:ln>
        </p:spPr>
        <p:txBody>
          <a:bodyPr anchorCtr="0" anchor="ctr" bIns="45700" lIns="91425" spcFirstLastPara="1" rIns="91425" wrap="square" tIns="45700">
            <a:noAutofit/>
          </a:bodyPr>
          <a:lstStyle/>
          <a:p>
            <a:pPr indent="-285750" lvl="0" marL="285750" marR="0" rtl="0" algn="l">
              <a:lnSpc>
                <a:spcPct val="100000"/>
              </a:lnSpc>
              <a:spcBef>
                <a:spcPts val="0"/>
              </a:spcBef>
              <a:spcAft>
                <a:spcPts val="0"/>
              </a:spcAft>
              <a:buClr>
                <a:srgbClr val="000000"/>
              </a:buClr>
              <a:buSzPts val="1400"/>
              <a:buFont typeface="Courier New"/>
              <a:buChar char="o"/>
            </a:pPr>
            <a:r>
              <a:rPr b="0" i="0" lang="en-GB" sz="1400" u="none" cap="none" strike="noStrike">
                <a:solidFill>
                  <a:schemeClr val="dk2"/>
                </a:solidFill>
                <a:latin typeface="Roboto"/>
                <a:ea typeface="Roboto"/>
                <a:cs typeface="Roboto"/>
                <a:sym typeface="Roboto"/>
              </a:rPr>
              <a:t>read automatically all taught tricky and common exception words; </a:t>
            </a:r>
            <a:endParaRPr/>
          </a:p>
        </p:txBody>
      </p:sp>
      <p:sp>
        <p:nvSpPr>
          <p:cNvPr id="210" name="Google Shape;210;p32"/>
          <p:cNvSpPr/>
          <p:nvPr/>
        </p:nvSpPr>
        <p:spPr>
          <a:xfrm>
            <a:off x="3754901" y="4665387"/>
            <a:ext cx="4854062" cy="595430"/>
          </a:xfrm>
          <a:prstGeom prst="roundRect">
            <a:avLst>
              <a:gd fmla="val 16667" name="adj"/>
            </a:avLst>
          </a:prstGeom>
          <a:solidFill>
            <a:srgbClr val="EFBBD8"/>
          </a:solidFill>
          <a:ln cap="flat" cmpd="sng" w="22225">
            <a:solidFill>
              <a:srgbClr val="CB4592"/>
            </a:solidFill>
            <a:prstDash val="solid"/>
            <a:round/>
            <a:headEnd len="sm" w="sm" type="none"/>
            <a:tailEnd len="sm" w="sm" type="none"/>
          </a:ln>
        </p:spPr>
        <p:txBody>
          <a:bodyPr anchorCtr="0" anchor="ctr" bIns="45700" lIns="91425" spcFirstLastPara="1" rIns="91425" wrap="square" tIns="45700">
            <a:noAutofit/>
          </a:bodyPr>
          <a:lstStyle/>
          <a:p>
            <a:pPr indent="-285750" lvl="0" marL="285750" marR="0" rtl="0" algn="l">
              <a:lnSpc>
                <a:spcPct val="100000"/>
              </a:lnSpc>
              <a:spcBef>
                <a:spcPts val="0"/>
              </a:spcBef>
              <a:spcAft>
                <a:spcPts val="0"/>
              </a:spcAft>
              <a:buClr>
                <a:srgbClr val="000000"/>
              </a:buClr>
              <a:buSzPts val="1400"/>
              <a:buFont typeface="Courier New"/>
              <a:buChar char="o"/>
            </a:pPr>
            <a:r>
              <a:rPr b="0" i="0" lang="en-GB" sz="1400" u="none" cap="none" strike="noStrike">
                <a:solidFill>
                  <a:schemeClr val="dk2"/>
                </a:solidFill>
                <a:latin typeface="Roboto"/>
                <a:ea typeface="Roboto"/>
                <a:cs typeface="Roboto"/>
                <a:sym typeface="Roboto"/>
              </a:rPr>
              <a:t>accurately spell all the Level 2, 3 and 4 tricky words and most of the common exception words for reading; </a:t>
            </a:r>
            <a:endParaRPr/>
          </a:p>
        </p:txBody>
      </p:sp>
      <p:sp>
        <p:nvSpPr>
          <p:cNvPr id="211" name="Google Shape;211;p32"/>
          <p:cNvSpPr/>
          <p:nvPr/>
        </p:nvSpPr>
        <p:spPr>
          <a:xfrm>
            <a:off x="510337" y="1261877"/>
            <a:ext cx="2570475" cy="1720412"/>
          </a:xfrm>
          <a:prstGeom prst="roundRect">
            <a:avLst>
              <a:gd fmla="val 16667" name="adj"/>
            </a:avLst>
          </a:prstGeom>
          <a:solidFill>
            <a:srgbClr val="FAB002"/>
          </a:solidFill>
          <a:ln cap="flat" cmpd="sng" w="222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107950" marR="0" rtl="0" algn="l">
              <a:lnSpc>
                <a:spcPct val="100000"/>
              </a:lnSpc>
              <a:spcBef>
                <a:spcPts val="0"/>
              </a:spcBef>
              <a:spcAft>
                <a:spcPts val="0"/>
              </a:spcAft>
              <a:buNone/>
            </a:pPr>
            <a:r>
              <a:rPr b="0" i="0" lang="en-GB" sz="1600" u="none" cap="none" strike="noStrike">
                <a:solidFill>
                  <a:schemeClr val="lt1"/>
                </a:solidFill>
                <a:latin typeface="Roboto"/>
                <a:ea typeface="Roboto"/>
                <a:cs typeface="Roboto"/>
                <a:sym typeface="Roboto"/>
              </a:rPr>
              <a:t>Level 5 is taught in Year 1.</a:t>
            </a:r>
            <a:endParaRPr/>
          </a:p>
          <a:p>
            <a:pPr indent="0" lvl="0" marL="107950" marR="0" rtl="0" algn="l">
              <a:lnSpc>
                <a:spcPct val="100000"/>
              </a:lnSpc>
              <a:spcBef>
                <a:spcPts val="0"/>
              </a:spcBef>
              <a:spcAft>
                <a:spcPts val="0"/>
              </a:spcAft>
              <a:buNone/>
            </a:pPr>
            <a:r>
              <a:t/>
            </a:r>
            <a:endParaRPr b="1" i="0" sz="1600" u="none" cap="none" strike="noStrike">
              <a:solidFill>
                <a:schemeClr val="lt1"/>
              </a:solidFill>
              <a:latin typeface="Roboto"/>
              <a:ea typeface="Roboto"/>
              <a:cs typeface="Roboto"/>
              <a:sym typeface="Roboto"/>
            </a:endParaRPr>
          </a:p>
          <a:p>
            <a:pPr indent="0" lvl="0" marL="107950" marR="0" rtl="0" algn="l">
              <a:lnSpc>
                <a:spcPct val="100000"/>
              </a:lnSpc>
              <a:spcBef>
                <a:spcPts val="0"/>
              </a:spcBef>
              <a:spcAft>
                <a:spcPts val="0"/>
              </a:spcAft>
              <a:buNone/>
            </a:pPr>
            <a:r>
              <a:rPr b="1" i="0" lang="en-GB" sz="1600" u="none" cap="none" strike="noStrike">
                <a:solidFill>
                  <a:schemeClr val="lt1"/>
                </a:solidFill>
                <a:latin typeface="Roboto"/>
                <a:ea typeface="Roboto"/>
                <a:cs typeface="Roboto"/>
                <a:sym typeface="Roboto"/>
              </a:rPr>
              <a:t>By the end of Level 5, children will have had the opportunities to:</a:t>
            </a:r>
            <a:endParaRPr/>
          </a:p>
        </p:txBody>
      </p:sp>
      <p:cxnSp>
        <p:nvCxnSpPr>
          <p:cNvPr id="212" name="Google Shape;212;p32"/>
          <p:cNvCxnSpPr/>
          <p:nvPr/>
        </p:nvCxnSpPr>
        <p:spPr>
          <a:xfrm>
            <a:off x="3162738" y="2669133"/>
            <a:ext cx="383102" cy="0"/>
          </a:xfrm>
          <a:prstGeom prst="straightConnector1">
            <a:avLst/>
          </a:prstGeom>
          <a:noFill/>
          <a:ln cap="flat" cmpd="sng" w="22225">
            <a:solidFill>
              <a:schemeClr val="lt1"/>
            </a:solidFill>
            <a:prstDash val="dash"/>
            <a:round/>
            <a:headEnd len="sm" w="sm" type="none"/>
            <a:tailEnd len="sm" w="sm" type="none"/>
          </a:ln>
        </p:spPr>
      </p:cxnSp>
      <p:sp>
        <p:nvSpPr>
          <p:cNvPr id="213" name="Google Shape;213;p32"/>
          <p:cNvSpPr/>
          <p:nvPr/>
        </p:nvSpPr>
        <p:spPr>
          <a:xfrm>
            <a:off x="3754900" y="5339255"/>
            <a:ext cx="2728177" cy="330260"/>
          </a:xfrm>
          <a:prstGeom prst="roundRect">
            <a:avLst>
              <a:gd fmla="val 16667" name="adj"/>
            </a:avLst>
          </a:prstGeom>
          <a:solidFill>
            <a:srgbClr val="EFBBD8"/>
          </a:solidFill>
          <a:ln cap="flat" cmpd="sng" w="22225">
            <a:solidFill>
              <a:srgbClr val="CB4592"/>
            </a:solidFill>
            <a:prstDash val="solid"/>
            <a:round/>
            <a:headEnd len="sm" w="sm" type="none"/>
            <a:tailEnd len="sm" w="sm" type="none"/>
          </a:ln>
        </p:spPr>
        <p:txBody>
          <a:bodyPr anchorCtr="0" anchor="ctr" bIns="45700" lIns="91425" spcFirstLastPara="1" rIns="91425" wrap="square" tIns="45700">
            <a:noAutofit/>
          </a:bodyPr>
          <a:lstStyle/>
          <a:p>
            <a:pPr indent="-285750" lvl="0" marL="285750" marR="0" rtl="0" algn="l">
              <a:lnSpc>
                <a:spcPct val="100000"/>
              </a:lnSpc>
              <a:spcBef>
                <a:spcPts val="0"/>
              </a:spcBef>
              <a:spcAft>
                <a:spcPts val="0"/>
              </a:spcAft>
              <a:buClr>
                <a:srgbClr val="000000"/>
              </a:buClr>
              <a:buSzPts val="1400"/>
              <a:buFont typeface="Courier New"/>
              <a:buChar char="o"/>
            </a:pPr>
            <a:r>
              <a:rPr b="0" i="0" lang="en-GB" sz="1400" u="none" cap="none" strike="noStrike">
                <a:solidFill>
                  <a:schemeClr val="dk2"/>
                </a:solidFill>
                <a:latin typeface="Roboto"/>
                <a:ea typeface="Roboto"/>
                <a:cs typeface="Roboto"/>
                <a:sym typeface="Roboto"/>
              </a:rPr>
              <a:t>form each letter correctly; </a:t>
            </a:r>
            <a:endParaRPr/>
          </a:p>
        </p:txBody>
      </p:sp>
      <p:sp>
        <p:nvSpPr>
          <p:cNvPr id="214" name="Google Shape;214;p32"/>
          <p:cNvSpPr/>
          <p:nvPr/>
        </p:nvSpPr>
        <p:spPr>
          <a:xfrm>
            <a:off x="3732972" y="5747953"/>
            <a:ext cx="4868674" cy="501671"/>
          </a:xfrm>
          <a:prstGeom prst="roundRect">
            <a:avLst>
              <a:gd fmla="val 16667" name="adj"/>
            </a:avLst>
          </a:prstGeom>
          <a:solidFill>
            <a:srgbClr val="EFBBD8"/>
          </a:solidFill>
          <a:ln cap="flat" cmpd="sng" w="22225">
            <a:solidFill>
              <a:srgbClr val="CB4592"/>
            </a:solidFill>
            <a:prstDash val="solid"/>
            <a:round/>
            <a:headEnd len="sm" w="sm" type="none"/>
            <a:tailEnd len="sm" w="sm" type="none"/>
          </a:ln>
        </p:spPr>
        <p:txBody>
          <a:bodyPr anchorCtr="0" anchor="ctr" bIns="45700" lIns="91425" spcFirstLastPara="1" rIns="91425" wrap="square" tIns="45700">
            <a:noAutofit/>
          </a:bodyPr>
          <a:lstStyle/>
          <a:p>
            <a:pPr indent="-285750" lvl="0" marL="285750" marR="0" rtl="0" algn="l">
              <a:lnSpc>
                <a:spcPct val="100000"/>
              </a:lnSpc>
              <a:spcBef>
                <a:spcPts val="0"/>
              </a:spcBef>
              <a:spcAft>
                <a:spcPts val="0"/>
              </a:spcAft>
              <a:buClr>
                <a:srgbClr val="000000"/>
              </a:buClr>
              <a:buSzPts val="1400"/>
              <a:buFont typeface="Courier New"/>
              <a:buChar char="o"/>
            </a:pPr>
            <a:r>
              <a:rPr b="0" i="0" lang="en-GB" sz="1400" u="none" cap="none" strike="noStrike">
                <a:solidFill>
                  <a:schemeClr val="dk2"/>
                </a:solidFill>
                <a:latin typeface="Roboto"/>
                <a:ea typeface="Roboto"/>
                <a:cs typeface="Roboto"/>
                <a:sym typeface="Roboto"/>
              </a:rPr>
              <a:t>use alternative ways of pronouncing and representing the long vowel phonemes.</a:t>
            </a:r>
            <a:endParaRPr/>
          </a:p>
        </p:txBody>
      </p:sp>
      <p:pic>
        <p:nvPicPr>
          <p:cNvPr id="215" name="Google Shape;215;p32"/>
          <p:cNvPicPr preferRelativeResize="0"/>
          <p:nvPr/>
        </p:nvPicPr>
        <p:blipFill rotWithShape="1">
          <a:blip r:embed="rId3">
            <a:alphaModFix/>
          </a:blip>
          <a:srcRect b="0" l="0" r="0" t="0"/>
          <a:stretch/>
        </p:blipFill>
        <p:spPr>
          <a:xfrm>
            <a:off x="535037" y="3181205"/>
            <a:ext cx="2591744" cy="5032325"/>
          </a:xfrm>
          <a:prstGeom prst="rect">
            <a:avLst/>
          </a:prstGeom>
          <a:noFill/>
          <a:ln>
            <a:noFill/>
          </a:ln>
        </p:spPr>
      </p:pic>
      <p:pic>
        <p:nvPicPr>
          <p:cNvPr id="216" name="Google Shape;216;p32"/>
          <p:cNvPicPr preferRelativeResize="0"/>
          <p:nvPr/>
        </p:nvPicPr>
        <p:blipFill rotWithShape="1">
          <a:blip r:embed="rId4">
            <a:alphaModFix/>
          </a:blip>
          <a:srcRect b="73300" l="37728" r="31981" t="14435"/>
          <a:stretch/>
        </p:blipFill>
        <p:spPr>
          <a:xfrm>
            <a:off x="6918620" y="-96578"/>
            <a:ext cx="2477673" cy="1418090"/>
          </a:xfrm>
          <a:prstGeom prst="rect">
            <a:avLst/>
          </a:prstGeom>
          <a:noFill/>
          <a:ln>
            <a:noFill/>
          </a:ln>
        </p:spPr>
      </p:pic>
    </p:spTree>
  </p:cSld>
  <p:clrMapOvr>
    <a:masterClrMapping/>
  </p:clrMapOvr>
  <mc:AlternateContent>
    <mc:Choice Requires="p14">
      <p:transition spd="med" p14:dur="6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33"/>
          <p:cNvSpPr/>
          <p:nvPr/>
        </p:nvSpPr>
        <p:spPr>
          <a:xfrm>
            <a:off x="355600" y="263829"/>
            <a:ext cx="8432800" cy="853772"/>
          </a:xfrm>
          <a:prstGeom prst="roundRect">
            <a:avLst>
              <a:gd fmla="val 50000" name="adj"/>
            </a:avLst>
          </a:prstGeom>
          <a:solidFill>
            <a:srgbClr val="FAB002"/>
          </a:solidFill>
          <a:ln cap="flat" cmpd="sng" w="222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3" marL="179388" marR="0" rtl="0" algn="ctr">
              <a:lnSpc>
                <a:spcPct val="100000"/>
              </a:lnSpc>
              <a:spcBef>
                <a:spcPts val="0"/>
              </a:spcBef>
              <a:spcAft>
                <a:spcPts val="0"/>
              </a:spcAft>
              <a:buNone/>
            </a:pPr>
            <a:r>
              <a:rPr b="1" i="0" lang="en-GB" sz="4000" u="none" cap="none" strike="noStrike">
                <a:solidFill>
                  <a:schemeClr val="lt1"/>
                </a:solidFill>
                <a:latin typeface="Roboto"/>
                <a:ea typeface="Roboto"/>
                <a:cs typeface="Roboto"/>
                <a:sym typeface="Roboto"/>
              </a:rPr>
              <a:t>Level 5 Mnemonics</a:t>
            </a:r>
            <a:endParaRPr b="1" i="0" sz="4000" u="none" cap="none" strike="noStrike">
              <a:solidFill>
                <a:srgbClr val="000000"/>
              </a:solidFill>
              <a:latin typeface="Arial"/>
              <a:ea typeface="Arial"/>
              <a:cs typeface="Arial"/>
              <a:sym typeface="Arial"/>
            </a:endParaRPr>
          </a:p>
        </p:txBody>
      </p:sp>
      <p:pic>
        <p:nvPicPr>
          <p:cNvPr id="222" name="Google Shape;222;p33"/>
          <p:cNvPicPr preferRelativeResize="0"/>
          <p:nvPr/>
        </p:nvPicPr>
        <p:blipFill rotWithShape="1">
          <a:blip r:embed="rId3">
            <a:alphaModFix/>
          </a:blip>
          <a:srcRect b="0" l="0" r="0" t="0"/>
          <a:stretch/>
        </p:blipFill>
        <p:spPr>
          <a:xfrm>
            <a:off x="2126560" y="1303615"/>
            <a:ext cx="5114400" cy="3876425"/>
          </a:xfrm>
          <a:prstGeom prst="rect">
            <a:avLst/>
          </a:prstGeom>
          <a:noFill/>
          <a:ln cap="flat" cmpd="sng" w="22225">
            <a:solidFill>
              <a:srgbClr val="FAB002"/>
            </a:solidFill>
            <a:prstDash val="solid"/>
            <a:round/>
            <a:headEnd len="sm" w="sm" type="none"/>
            <a:tailEnd len="sm" w="sm" type="none"/>
          </a:ln>
        </p:spPr>
      </p:pic>
      <p:sp>
        <p:nvSpPr>
          <p:cNvPr id="223" name="Google Shape;223;p33"/>
          <p:cNvSpPr/>
          <p:nvPr/>
        </p:nvSpPr>
        <p:spPr>
          <a:xfrm>
            <a:off x="2042080" y="5476241"/>
            <a:ext cx="5364639" cy="426720"/>
          </a:xfrm>
          <a:prstGeom prst="roundRect">
            <a:avLst>
              <a:gd fmla="val 16667" name="adj"/>
            </a:avLst>
          </a:prstGeom>
          <a:solidFill>
            <a:srgbClr val="FAB002"/>
          </a:solidFill>
          <a:ln cap="flat" cmpd="sng" w="222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GB" sz="1100" u="none" cap="none" strike="noStrike">
                <a:solidFill>
                  <a:schemeClr val="lt1"/>
                </a:solidFill>
                <a:latin typeface="Roboto"/>
                <a:ea typeface="Roboto"/>
                <a:cs typeface="Roboto"/>
                <a:sym typeface="Roboto"/>
              </a:rPr>
              <a:t>The new sound is displayed within a word linked to the mnemonic for Level 5. </a:t>
            </a:r>
            <a:endParaRPr/>
          </a:p>
        </p:txBody>
      </p:sp>
      <p:pic>
        <p:nvPicPr>
          <p:cNvPr id="224" name="Google Shape;224;p33"/>
          <p:cNvPicPr preferRelativeResize="0"/>
          <p:nvPr/>
        </p:nvPicPr>
        <p:blipFill rotWithShape="1">
          <a:blip r:embed="rId4">
            <a:alphaModFix/>
          </a:blip>
          <a:srcRect b="0" l="0" r="0" t="0"/>
          <a:stretch/>
        </p:blipFill>
        <p:spPr>
          <a:xfrm>
            <a:off x="7406719" y="4199956"/>
            <a:ext cx="1659146" cy="2258805"/>
          </a:xfrm>
          <a:prstGeom prst="rect">
            <a:avLst/>
          </a:prstGeom>
          <a:noFill/>
          <a:ln>
            <a:noFill/>
          </a:ln>
        </p:spPr>
      </p:pic>
    </p:spTree>
  </p:cSld>
  <p:clrMapOvr>
    <a:masterClrMapping/>
  </p:clrMapOvr>
  <mc:AlternateContent>
    <mc:Choice Requires="p14">
      <p:transition spd="med" p14:dur="6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pic>
        <p:nvPicPr>
          <p:cNvPr id="229" name="Google Shape;229;p34"/>
          <p:cNvPicPr preferRelativeResize="0"/>
          <p:nvPr/>
        </p:nvPicPr>
        <p:blipFill rotWithShape="1">
          <a:blip r:embed="rId3">
            <a:alphaModFix/>
          </a:blip>
          <a:srcRect b="0" l="0" r="0" t="0"/>
          <a:stretch/>
        </p:blipFill>
        <p:spPr>
          <a:xfrm>
            <a:off x="1001177" y="1473201"/>
            <a:ext cx="7358602" cy="4701750"/>
          </a:xfrm>
          <a:prstGeom prst="rect">
            <a:avLst/>
          </a:prstGeom>
          <a:noFill/>
          <a:ln cap="flat" cmpd="sng" w="22225">
            <a:solidFill>
              <a:srgbClr val="FAB002"/>
            </a:solidFill>
            <a:prstDash val="solid"/>
            <a:round/>
            <a:headEnd len="sm" w="sm" type="none"/>
            <a:tailEnd len="sm" w="sm" type="none"/>
          </a:ln>
        </p:spPr>
      </p:pic>
      <p:sp>
        <p:nvSpPr>
          <p:cNvPr id="230" name="Google Shape;230;p34"/>
          <p:cNvSpPr/>
          <p:nvPr/>
        </p:nvSpPr>
        <p:spPr>
          <a:xfrm>
            <a:off x="355600" y="263829"/>
            <a:ext cx="8432800" cy="853772"/>
          </a:xfrm>
          <a:prstGeom prst="roundRect">
            <a:avLst>
              <a:gd fmla="val 50000" name="adj"/>
            </a:avLst>
          </a:prstGeom>
          <a:solidFill>
            <a:srgbClr val="FAB002"/>
          </a:solidFill>
          <a:ln cap="flat" cmpd="sng" w="222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3" marL="179388" marR="0" rtl="0" algn="ctr">
              <a:lnSpc>
                <a:spcPct val="100000"/>
              </a:lnSpc>
              <a:spcBef>
                <a:spcPts val="0"/>
              </a:spcBef>
              <a:spcAft>
                <a:spcPts val="0"/>
              </a:spcAft>
              <a:buNone/>
            </a:pPr>
            <a:r>
              <a:rPr b="1" i="0" lang="en-GB" sz="4000" u="none" cap="none" strike="noStrike">
                <a:solidFill>
                  <a:schemeClr val="lt1"/>
                </a:solidFill>
                <a:latin typeface="Roboto"/>
                <a:ea typeface="Roboto"/>
                <a:cs typeface="Roboto"/>
                <a:sym typeface="Roboto"/>
              </a:rPr>
              <a:t>Level 5 Overview</a:t>
            </a:r>
            <a:endParaRPr b="1" i="0" sz="4000" u="none" cap="none" strike="noStrike">
              <a:solidFill>
                <a:srgbClr val="000000"/>
              </a:solidFill>
              <a:latin typeface="Arial"/>
              <a:ea typeface="Arial"/>
              <a:cs typeface="Arial"/>
              <a:sym typeface="Arial"/>
            </a:endParaRPr>
          </a:p>
        </p:txBody>
      </p:sp>
      <p:pic>
        <p:nvPicPr>
          <p:cNvPr id="231" name="Google Shape;231;p34"/>
          <p:cNvPicPr preferRelativeResize="0"/>
          <p:nvPr/>
        </p:nvPicPr>
        <p:blipFill rotWithShape="1">
          <a:blip r:embed="rId4">
            <a:alphaModFix/>
          </a:blip>
          <a:srcRect b="0" l="0" r="0" t="0"/>
          <a:stretch/>
        </p:blipFill>
        <p:spPr>
          <a:xfrm>
            <a:off x="158159" y="3429000"/>
            <a:ext cx="970130" cy="3346704"/>
          </a:xfrm>
          <a:prstGeom prst="rect">
            <a:avLst/>
          </a:prstGeom>
          <a:noFill/>
          <a:ln>
            <a:noFill/>
          </a:ln>
        </p:spPr>
      </p:pic>
    </p:spTree>
  </p:cSld>
  <p:clrMapOvr>
    <a:masterClrMapping/>
  </p:clrMapOvr>
  <mc:AlternateContent>
    <mc:Choice Requires="p14">
      <p:transition spd="med" p14:dur="6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35"/>
          <p:cNvSpPr/>
          <p:nvPr/>
        </p:nvSpPr>
        <p:spPr>
          <a:xfrm>
            <a:off x="592263" y="3428999"/>
            <a:ext cx="2685617" cy="1170427"/>
          </a:xfrm>
          <a:prstGeom prst="wedgeRoundRectCallout">
            <a:avLst>
              <a:gd fmla="val -2107" name="adj1"/>
              <a:gd fmla="val 74146" name="adj2"/>
              <a:gd fmla="val 16667" name="adj3"/>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cxnSp>
        <p:nvCxnSpPr>
          <p:cNvPr id="238" name="Google Shape;238;p35"/>
          <p:cNvCxnSpPr/>
          <p:nvPr/>
        </p:nvCxnSpPr>
        <p:spPr>
          <a:xfrm>
            <a:off x="3591049" y="1342138"/>
            <a:ext cx="0" cy="4533729"/>
          </a:xfrm>
          <a:prstGeom prst="straightConnector1">
            <a:avLst/>
          </a:prstGeom>
          <a:noFill/>
          <a:ln cap="flat" cmpd="sng" w="22225">
            <a:solidFill>
              <a:schemeClr val="lt1"/>
            </a:solidFill>
            <a:prstDash val="dash"/>
            <a:round/>
            <a:headEnd len="sm" w="sm" type="none"/>
            <a:tailEnd len="sm" w="sm" type="none"/>
          </a:ln>
        </p:spPr>
      </p:cxnSp>
      <p:sp>
        <p:nvSpPr>
          <p:cNvPr id="239" name="Google Shape;239;p35"/>
          <p:cNvSpPr/>
          <p:nvPr/>
        </p:nvSpPr>
        <p:spPr>
          <a:xfrm>
            <a:off x="355600" y="263829"/>
            <a:ext cx="8432800" cy="853772"/>
          </a:xfrm>
          <a:prstGeom prst="roundRect">
            <a:avLst>
              <a:gd fmla="val 50000" name="adj"/>
            </a:avLst>
          </a:prstGeom>
          <a:solidFill>
            <a:srgbClr val="00938F"/>
          </a:solidFill>
          <a:ln cap="flat" cmpd="sng" w="222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3" marL="179388" marR="0" rtl="0" algn="ctr">
              <a:lnSpc>
                <a:spcPct val="100000"/>
              </a:lnSpc>
              <a:spcBef>
                <a:spcPts val="0"/>
              </a:spcBef>
              <a:spcAft>
                <a:spcPts val="0"/>
              </a:spcAft>
              <a:buNone/>
            </a:pPr>
            <a:r>
              <a:rPr b="1" i="0" lang="en-GB" sz="4000" u="none" cap="none" strike="noStrike">
                <a:solidFill>
                  <a:schemeClr val="lt1"/>
                </a:solidFill>
                <a:latin typeface="Roboto"/>
                <a:ea typeface="Roboto"/>
                <a:cs typeface="Roboto"/>
                <a:sym typeface="Roboto"/>
              </a:rPr>
              <a:t>Level 6</a:t>
            </a:r>
            <a:endParaRPr b="1" i="0" sz="4000" u="none" cap="none" strike="noStrike">
              <a:solidFill>
                <a:srgbClr val="000000"/>
              </a:solidFill>
              <a:latin typeface="Arial"/>
              <a:ea typeface="Arial"/>
              <a:cs typeface="Arial"/>
              <a:sym typeface="Arial"/>
            </a:endParaRPr>
          </a:p>
        </p:txBody>
      </p:sp>
      <p:sp>
        <p:nvSpPr>
          <p:cNvPr id="240" name="Google Shape;240;p35"/>
          <p:cNvSpPr/>
          <p:nvPr/>
        </p:nvSpPr>
        <p:spPr>
          <a:xfrm>
            <a:off x="3753916" y="1342138"/>
            <a:ext cx="4833109" cy="373831"/>
          </a:xfrm>
          <a:prstGeom prst="roundRect">
            <a:avLst>
              <a:gd fmla="val 16667" name="adj"/>
            </a:avLst>
          </a:prstGeom>
          <a:solidFill>
            <a:srgbClr val="EFBBD8"/>
          </a:solidFill>
          <a:ln cap="flat" cmpd="sng" w="22225">
            <a:solidFill>
              <a:srgbClr val="CB4592"/>
            </a:solidFill>
            <a:prstDash val="solid"/>
            <a:round/>
            <a:headEnd len="sm" w="sm" type="none"/>
            <a:tailEnd len="sm" w="sm" type="none"/>
          </a:ln>
        </p:spPr>
        <p:txBody>
          <a:bodyPr anchorCtr="0" anchor="ctr" bIns="45700" lIns="91425" spcFirstLastPara="1" rIns="91425" wrap="square" tIns="45700">
            <a:noAutofit/>
          </a:bodyPr>
          <a:lstStyle/>
          <a:p>
            <a:pPr indent="-285750" lvl="0" marL="285750" marR="0" rtl="0" algn="l">
              <a:lnSpc>
                <a:spcPct val="100000"/>
              </a:lnSpc>
              <a:spcBef>
                <a:spcPts val="0"/>
              </a:spcBef>
              <a:spcAft>
                <a:spcPts val="0"/>
              </a:spcAft>
              <a:buClr>
                <a:srgbClr val="000000"/>
              </a:buClr>
              <a:buSzPts val="1400"/>
              <a:buFont typeface="Courier New"/>
              <a:buChar char="o"/>
            </a:pPr>
            <a:r>
              <a:rPr b="0" i="0" lang="en-GB" sz="1400" u="none" cap="none" strike="noStrike">
                <a:solidFill>
                  <a:schemeClr val="dk2"/>
                </a:solidFill>
                <a:latin typeface="Roboto"/>
                <a:ea typeface="Roboto"/>
                <a:cs typeface="Roboto"/>
                <a:sym typeface="Roboto"/>
              </a:rPr>
              <a:t> read accurately most words of two or more syllables; </a:t>
            </a:r>
            <a:endParaRPr/>
          </a:p>
        </p:txBody>
      </p:sp>
      <p:sp>
        <p:nvSpPr>
          <p:cNvPr id="241" name="Google Shape;241;p35"/>
          <p:cNvSpPr/>
          <p:nvPr/>
        </p:nvSpPr>
        <p:spPr>
          <a:xfrm>
            <a:off x="3753915" y="1785155"/>
            <a:ext cx="4585412" cy="354653"/>
          </a:xfrm>
          <a:prstGeom prst="roundRect">
            <a:avLst>
              <a:gd fmla="val 16667" name="adj"/>
            </a:avLst>
          </a:prstGeom>
          <a:solidFill>
            <a:srgbClr val="EFBBD8"/>
          </a:solidFill>
          <a:ln cap="flat" cmpd="sng" w="22225">
            <a:solidFill>
              <a:srgbClr val="CB4592"/>
            </a:solidFill>
            <a:prstDash val="solid"/>
            <a:round/>
            <a:headEnd len="sm" w="sm" type="none"/>
            <a:tailEnd len="sm" w="sm" type="none"/>
          </a:ln>
        </p:spPr>
        <p:txBody>
          <a:bodyPr anchorCtr="0" anchor="ctr" bIns="45700" lIns="91425" spcFirstLastPara="1" rIns="91425" wrap="square" tIns="45700">
            <a:noAutofit/>
          </a:bodyPr>
          <a:lstStyle/>
          <a:p>
            <a:pPr indent="-285750" lvl="0" marL="285750" marR="0" rtl="0" algn="l">
              <a:lnSpc>
                <a:spcPct val="100000"/>
              </a:lnSpc>
              <a:spcBef>
                <a:spcPts val="0"/>
              </a:spcBef>
              <a:spcAft>
                <a:spcPts val="0"/>
              </a:spcAft>
              <a:buClr>
                <a:srgbClr val="000000"/>
              </a:buClr>
              <a:buSzPts val="1400"/>
              <a:buFont typeface="Courier New"/>
              <a:buChar char="o"/>
            </a:pPr>
            <a:r>
              <a:rPr b="0" i="0" lang="en-GB" sz="1400" u="none" cap="none" strike="noStrike">
                <a:solidFill>
                  <a:schemeClr val="dk2"/>
                </a:solidFill>
                <a:latin typeface="Roboto"/>
                <a:ea typeface="Roboto"/>
                <a:cs typeface="Roboto"/>
                <a:sym typeface="Roboto"/>
              </a:rPr>
              <a:t>read most words containing common suffixes; </a:t>
            </a:r>
            <a:endParaRPr/>
          </a:p>
        </p:txBody>
      </p:sp>
      <p:sp>
        <p:nvSpPr>
          <p:cNvPr id="242" name="Google Shape;242;p35"/>
          <p:cNvSpPr/>
          <p:nvPr/>
        </p:nvSpPr>
        <p:spPr>
          <a:xfrm>
            <a:off x="3754901" y="2208994"/>
            <a:ext cx="3468855" cy="354653"/>
          </a:xfrm>
          <a:prstGeom prst="roundRect">
            <a:avLst>
              <a:gd fmla="val 16667" name="adj"/>
            </a:avLst>
          </a:prstGeom>
          <a:solidFill>
            <a:srgbClr val="EFBBD8"/>
          </a:solidFill>
          <a:ln cap="flat" cmpd="sng" w="22225">
            <a:solidFill>
              <a:srgbClr val="CB4592"/>
            </a:solidFill>
            <a:prstDash val="solid"/>
            <a:round/>
            <a:headEnd len="sm" w="sm" type="none"/>
            <a:tailEnd len="sm" w="sm" type="none"/>
          </a:ln>
        </p:spPr>
        <p:txBody>
          <a:bodyPr anchorCtr="0" anchor="ctr" bIns="45700" lIns="91425" spcFirstLastPara="1" rIns="91425" wrap="square" tIns="45700">
            <a:noAutofit/>
          </a:bodyPr>
          <a:lstStyle/>
          <a:p>
            <a:pPr indent="-285750" lvl="0" marL="285750" marR="0" rtl="0" algn="l">
              <a:lnSpc>
                <a:spcPct val="100000"/>
              </a:lnSpc>
              <a:spcBef>
                <a:spcPts val="0"/>
              </a:spcBef>
              <a:spcAft>
                <a:spcPts val="0"/>
              </a:spcAft>
              <a:buClr>
                <a:srgbClr val="000000"/>
              </a:buClr>
              <a:buSzPts val="1400"/>
              <a:buFont typeface="Courier New"/>
              <a:buChar char="o"/>
            </a:pPr>
            <a:r>
              <a:rPr b="0" i="0" lang="en-GB" sz="1400" u="none" cap="none" strike="noStrike">
                <a:solidFill>
                  <a:schemeClr val="dk2"/>
                </a:solidFill>
                <a:latin typeface="Roboto"/>
                <a:ea typeface="Roboto"/>
                <a:cs typeface="Roboto"/>
                <a:sym typeface="Roboto"/>
              </a:rPr>
              <a:t>read most common exception words; </a:t>
            </a:r>
            <a:endParaRPr/>
          </a:p>
        </p:txBody>
      </p:sp>
      <p:sp>
        <p:nvSpPr>
          <p:cNvPr id="243" name="Google Shape;243;p35"/>
          <p:cNvSpPr/>
          <p:nvPr/>
        </p:nvSpPr>
        <p:spPr>
          <a:xfrm>
            <a:off x="3753915" y="2632833"/>
            <a:ext cx="4868674" cy="969187"/>
          </a:xfrm>
          <a:prstGeom prst="roundRect">
            <a:avLst>
              <a:gd fmla="val 16667" name="adj"/>
            </a:avLst>
          </a:prstGeom>
          <a:solidFill>
            <a:srgbClr val="EFBBD8"/>
          </a:solidFill>
          <a:ln cap="flat" cmpd="sng" w="22225">
            <a:solidFill>
              <a:srgbClr val="CB4592"/>
            </a:solidFill>
            <a:prstDash val="solid"/>
            <a:round/>
            <a:headEnd len="sm" w="sm" type="none"/>
            <a:tailEnd len="sm" w="sm" type="none"/>
          </a:ln>
        </p:spPr>
        <p:txBody>
          <a:bodyPr anchorCtr="0" anchor="ctr" bIns="45700" lIns="91425" spcFirstLastPara="1" rIns="91425" wrap="square" tIns="45700">
            <a:noAutofit/>
          </a:bodyPr>
          <a:lstStyle/>
          <a:p>
            <a:pPr indent="-285750" lvl="0" marL="285750" marR="0" rtl="0" algn="l">
              <a:lnSpc>
                <a:spcPct val="100000"/>
              </a:lnSpc>
              <a:spcBef>
                <a:spcPts val="0"/>
              </a:spcBef>
              <a:spcAft>
                <a:spcPts val="0"/>
              </a:spcAft>
              <a:buClr>
                <a:srgbClr val="000000"/>
              </a:buClr>
              <a:buSzPts val="1400"/>
              <a:buFont typeface="Courier New"/>
              <a:buChar char="o"/>
            </a:pPr>
            <a:r>
              <a:rPr b="0" i="0" lang="en-GB" sz="1400" u="none" cap="none" strike="noStrike">
                <a:solidFill>
                  <a:schemeClr val="dk2"/>
                </a:solidFill>
                <a:latin typeface="Roboto"/>
                <a:ea typeface="Roboto"/>
                <a:cs typeface="Roboto"/>
                <a:sym typeface="Roboto"/>
              </a:rPr>
              <a:t>read most words accurately, in age-appropriate books, without overt sounding and blending, fluent enough to allow them to focus on their understanding rather than on decoding individual words; </a:t>
            </a:r>
            <a:endParaRPr/>
          </a:p>
        </p:txBody>
      </p:sp>
      <p:sp>
        <p:nvSpPr>
          <p:cNvPr id="244" name="Google Shape;244;p35"/>
          <p:cNvSpPr/>
          <p:nvPr/>
        </p:nvSpPr>
        <p:spPr>
          <a:xfrm>
            <a:off x="3747590" y="3671206"/>
            <a:ext cx="4839439" cy="595430"/>
          </a:xfrm>
          <a:prstGeom prst="roundRect">
            <a:avLst>
              <a:gd fmla="val 16667" name="adj"/>
            </a:avLst>
          </a:prstGeom>
          <a:solidFill>
            <a:srgbClr val="EFBBD8"/>
          </a:solidFill>
          <a:ln cap="flat" cmpd="sng" w="22225">
            <a:solidFill>
              <a:srgbClr val="CB4592"/>
            </a:solidFill>
            <a:prstDash val="solid"/>
            <a:round/>
            <a:headEnd len="sm" w="sm" type="none"/>
            <a:tailEnd len="sm" w="sm" type="none"/>
          </a:ln>
        </p:spPr>
        <p:txBody>
          <a:bodyPr anchorCtr="0" anchor="ctr" bIns="45700" lIns="91425" spcFirstLastPara="1" rIns="91425" wrap="square" tIns="45700">
            <a:noAutofit/>
          </a:bodyPr>
          <a:lstStyle/>
          <a:p>
            <a:pPr indent="-285750" lvl="0" marL="285750" marR="0" rtl="0" algn="l">
              <a:lnSpc>
                <a:spcPct val="100000"/>
              </a:lnSpc>
              <a:spcBef>
                <a:spcPts val="0"/>
              </a:spcBef>
              <a:spcAft>
                <a:spcPts val="0"/>
              </a:spcAft>
              <a:buClr>
                <a:srgbClr val="000000"/>
              </a:buClr>
              <a:buSzPts val="1400"/>
              <a:buFont typeface="Courier New"/>
              <a:buChar char="o"/>
            </a:pPr>
            <a:r>
              <a:rPr b="0" i="0" lang="en-GB" sz="1400" u="none" cap="none" strike="noStrike">
                <a:solidFill>
                  <a:schemeClr val="dk2"/>
                </a:solidFill>
                <a:latin typeface="Roboto"/>
                <a:ea typeface="Roboto"/>
                <a:cs typeface="Roboto"/>
                <a:sym typeface="Roboto"/>
              </a:rPr>
              <a:t>sound out most unfamiliar words accurately, without undue hesitation; </a:t>
            </a:r>
            <a:endParaRPr/>
          </a:p>
        </p:txBody>
      </p:sp>
      <p:sp>
        <p:nvSpPr>
          <p:cNvPr id="245" name="Google Shape;245;p35"/>
          <p:cNvSpPr/>
          <p:nvPr/>
        </p:nvSpPr>
        <p:spPr>
          <a:xfrm>
            <a:off x="3754901" y="4335822"/>
            <a:ext cx="4854062" cy="969187"/>
          </a:xfrm>
          <a:prstGeom prst="roundRect">
            <a:avLst>
              <a:gd fmla="val 16667" name="adj"/>
            </a:avLst>
          </a:prstGeom>
          <a:solidFill>
            <a:srgbClr val="EFBBD8"/>
          </a:solidFill>
          <a:ln cap="flat" cmpd="sng" w="22225">
            <a:solidFill>
              <a:srgbClr val="CB4592"/>
            </a:solidFill>
            <a:prstDash val="solid"/>
            <a:round/>
            <a:headEnd len="sm" w="sm" type="none"/>
            <a:tailEnd len="sm" w="sm" type="none"/>
          </a:ln>
        </p:spPr>
        <p:txBody>
          <a:bodyPr anchorCtr="0" anchor="ctr" bIns="45700" lIns="91425" spcFirstLastPara="1" rIns="91425" wrap="square" tIns="45700">
            <a:noAutofit/>
          </a:bodyPr>
          <a:lstStyle/>
          <a:p>
            <a:pPr indent="-285750" lvl="0" marL="285750" marR="0" rtl="0" algn="l">
              <a:lnSpc>
                <a:spcPct val="100000"/>
              </a:lnSpc>
              <a:spcBef>
                <a:spcPts val="0"/>
              </a:spcBef>
              <a:spcAft>
                <a:spcPts val="0"/>
              </a:spcAft>
              <a:buClr>
                <a:srgbClr val="000000"/>
              </a:buClr>
              <a:buSzPts val="1400"/>
              <a:buFont typeface="Courier New"/>
              <a:buChar char="o"/>
            </a:pPr>
            <a:r>
              <a:rPr b="0" i="0" lang="en-GB" sz="1400" u="none" cap="none" strike="noStrike">
                <a:solidFill>
                  <a:schemeClr val="dk2"/>
                </a:solidFill>
                <a:latin typeface="Roboto"/>
                <a:ea typeface="Roboto"/>
                <a:cs typeface="Roboto"/>
                <a:sym typeface="Roboto"/>
              </a:rPr>
              <a:t>segment spoken words into phonemes and represent these by graphemes, spelling many of these words correctly and making phonetically plausible attempts at others; </a:t>
            </a:r>
            <a:endParaRPr/>
          </a:p>
        </p:txBody>
      </p:sp>
      <p:sp>
        <p:nvSpPr>
          <p:cNvPr id="246" name="Google Shape;246;p35"/>
          <p:cNvSpPr/>
          <p:nvPr/>
        </p:nvSpPr>
        <p:spPr>
          <a:xfrm>
            <a:off x="592263" y="1508760"/>
            <a:ext cx="2570475" cy="1637658"/>
          </a:xfrm>
          <a:prstGeom prst="roundRect">
            <a:avLst>
              <a:gd fmla="val 16667" name="adj"/>
            </a:avLst>
          </a:prstGeom>
          <a:solidFill>
            <a:srgbClr val="00938F"/>
          </a:solidFill>
          <a:ln cap="flat" cmpd="sng" w="222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107950" marR="0" rtl="0" algn="l">
              <a:lnSpc>
                <a:spcPct val="100000"/>
              </a:lnSpc>
              <a:spcBef>
                <a:spcPts val="0"/>
              </a:spcBef>
              <a:spcAft>
                <a:spcPts val="0"/>
              </a:spcAft>
              <a:buNone/>
            </a:pPr>
            <a:r>
              <a:rPr b="0" i="0" lang="en-GB" sz="1600" u="none" cap="none" strike="noStrike">
                <a:solidFill>
                  <a:schemeClr val="lt1"/>
                </a:solidFill>
                <a:latin typeface="Roboto"/>
                <a:ea typeface="Roboto"/>
                <a:cs typeface="Roboto"/>
                <a:sym typeface="Roboto"/>
              </a:rPr>
              <a:t>Level 6 is taught in Year 2.</a:t>
            </a:r>
            <a:endParaRPr/>
          </a:p>
          <a:p>
            <a:pPr indent="0" lvl="0" marL="107950" marR="0" rtl="0" algn="l">
              <a:lnSpc>
                <a:spcPct val="100000"/>
              </a:lnSpc>
              <a:spcBef>
                <a:spcPts val="0"/>
              </a:spcBef>
              <a:spcAft>
                <a:spcPts val="0"/>
              </a:spcAft>
              <a:buNone/>
            </a:pPr>
            <a:r>
              <a:t/>
            </a:r>
            <a:endParaRPr b="1" i="0" sz="1600" u="none" cap="none" strike="noStrike">
              <a:solidFill>
                <a:schemeClr val="lt1"/>
              </a:solidFill>
              <a:latin typeface="Arial"/>
              <a:ea typeface="Arial"/>
              <a:cs typeface="Arial"/>
              <a:sym typeface="Arial"/>
            </a:endParaRPr>
          </a:p>
          <a:p>
            <a:pPr indent="0" lvl="0" marL="107950" marR="0" rtl="0" algn="l">
              <a:lnSpc>
                <a:spcPct val="100000"/>
              </a:lnSpc>
              <a:spcBef>
                <a:spcPts val="0"/>
              </a:spcBef>
              <a:spcAft>
                <a:spcPts val="0"/>
              </a:spcAft>
              <a:buNone/>
            </a:pPr>
            <a:r>
              <a:rPr b="1" i="0" lang="en-GB" sz="1600" u="none" cap="none" strike="noStrike">
                <a:solidFill>
                  <a:schemeClr val="lt1"/>
                </a:solidFill>
                <a:latin typeface="Arial"/>
                <a:ea typeface="Arial"/>
                <a:cs typeface="Arial"/>
                <a:sym typeface="Arial"/>
              </a:rPr>
              <a:t>By the end of Level 6, children will have had the opportunities to:</a:t>
            </a:r>
            <a:endParaRPr/>
          </a:p>
        </p:txBody>
      </p:sp>
      <p:cxnSp>
        <p:nvCxnSpPr>
          <p:cNvPr id="247" name="Google Shape;247;p35"/>
          <p:cNvCxnSpPr/>
          <p:nvPr/>
        </p:nvCxnSpPr>
        <p:spPr>
          <a:xfrm>
            <a:off x="3162738" y="2669133"/>
            <a:ext cx="383102" cy="0"/>
          </a:xfrm>
          <a:prstGeom prst="straightConnector1">
            <a:avLst/>
          </a:prstGeom>
          <a:noFill/>
          <a:ln cap="flat" cmpd="sng" w="22225">
            <a:solidFill>
              <a:schemeClr val="lt1"/>
            </a:solidFill>
            <a:prstDash val="dash"/>
            <a:round/>
            <a:headEnd len="sm" w="sm" type="none"/>
            <a:tailEnd len="sm" w="sm" type="none"/>
          </a:ln>
        </p:spPr>
      </p:cxnSp>
      <p:sp>
        <p:nvSpPr>
          <p:cNvPr id="248" name="Google Shape;248;p35"/>
          <p:cNvSpPr/>
          <p:nvPr/>
        </p:nvSpPr>
        <p:spPr>
          <a:xfrm>
            <a:off x="3754901" y="5374196"/>
            <a:ext cx="4868674" cy="501671"/>
          </a:xfrm>
          <a:prstGeom prst="roundRect">
            <a:avLst>
              <a:gd fmla="val 16667" name="adj"/>
            </a:avLst>
          </a:prstGeom>
          <a:solidFill>
            <a:srgbClr val="EFBBD8"/>
          </a:solidFill>
          <a:ln cap="flat" cmpd="sng" w="22225">
            <a:solidFill>
              <a:srgbClr val="CB4592"/>
            </a:solidFill>
            <a:prstDash val="solid"/>
            <a:round/>
            <a:headEnd len="sm" w="sm" type="none"/>
            <a:tailEnd len="sm" w="sm" type="none"/>
          </a:ln>
        </p:spPr>
        <p:txBody>
          <a:bodyPr anchorCtr="0" anchor="ctr" bIns="45700" lIns="91425" spcFirstLastPara="1" rIns="91425" wrap="square" tIns="45700">
            <a:noAutofit/>
          </a:bodyPr>
          <a:lstStyle/>
          <a:p>
            <a:pPr indent="-285750" lvl="0" marL="285750" marR="0" rtl="0" algn="l">
              <a:lnSpc>
                <a:spcPct val="100000"/>
              </a:lnSpc>
              <a:spcBef>
                <a:spcPts val="0"/>
              </a:spcBef>
              <a:spcAft>
                <a:spcPts val="0"/>
              </a:spcAft>
              <a:buClr>
                <a:srgbClr val="000000"/>
              </a:buClr>
              <a:buSzPts val="1400"/>
              <a:buFont typeface="Courier New"/>
              <a:buChar char="o"/>
            </a:pPr>
            <a:r>
              <a:rPr b="0" i="0" lang="en-GB" sz="1400" u="none" cap="none" strike="noStrike">
                <a:solidFill>
                  <a:schemeClr val="dk2"/>
                </a:solidFill>
                <a:latin typeface="Roboto"/>
                <a:ea typeface="Roboto"/>
                <a:cs typeface="Roboto"/>
                <a:sym typeface="Roboto"/>
              </a:rPr>
              <a:t>spell most common exception words correctly.</a:t>
            </a:r>
            <a:endParaRPr/>
          </a:p>
        </p:txBody>
      </p:sp>
      <p:sp>
        <p:nvSpPr>
          <p:cNvPr id="249" name="Google Shape;249;p35"/>
          <p:cNvSpPr/>
          <p:nvPr/>
        </p:nvSpPr>
        <p:spPr>
          <a:xfrm>
            <a:off x="757801" y="3512592"/>
            <a:ext cx="2493397" cy="1015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200" u="none" cap="none" strike="noStrike">
                <a:solidFill>
                  <a:srgbClr val="000000"/>
                </a:solidFill>
                <a:latin typeface="Roboto"/>
                <a:ea typeface="Roboto"/>
                <a:cs typeface="Roboto"/>
                <a:sym typeface="Roboto"/>
              </a:rPr>
              <a:t>At this stage, children can read hundreds of words automatically. They are now reading for pleasure and reading to learn rather than learning to read.</a:t>
            </a:r>
            <a:endParaRPr/>
          </a:p>
        </p:txBody>
      </p:sp>
      <p:pic>
        <p:nvPicPr>
          <p:cNvPr id="250" name="Google Shape;250;p35"/>
          <p:cNvPicPr preferRelativeResize="0"/>
          <p:nvPr/>
        </p:nvPicPr>
        <p:blipFill rotWithShape="1">
          <a:blip r:embed="rId3">
            <a:alphaModFix/>
          </a:blip>
          <a:srcRect b="0" l="0" r="0" t="0"/>
          <a:stretch/>
        </p:blipFill>
        <p:spPr>
          <a:xfrm>
            <a:off x="1234822" y="4379280"/>
            <a:ext cx="2520079" cy="3867278"/>
          </a:xfrm>
          <a:prstGeom prst="rect">
            <a:avLst/>
          </a:prstGeom>
          <a:noFill/>
          <a:ln>
            <a:noFill/>
          </a:ln>
        </p:spPr>
      </p:pic>
      <p:pic>
        <p:nvPicPr>
          <p:cNvPr id="251" name="Google Shape;251;p35"/>
          <p:cNvPicPr preferRelativeResize="0"/>
          <p:nvPr/>
        </p:nvPicPr>
        <p:blipFill rotWithShape="1">
          <a:blip r:embed="rId4">
            <a:alphaModFix/>
          </a:blip>
          <a:srcRect b="60572" l="38165" r="31545" t="26786"/>
          <a:stretch/>
        </p:blipFill>
        <p:spPr>
          <a:xfrm>
            <a:off x="6885962" y="-161697"/>
            <a:ext cx="2477673" cy="1461437"/>
          </a:xfrm>
          <a:prstGeom prst="rect">
            <a:avLst/>
          </a:prstGeom>
          <a:noFill/>
          <a:ln>
            <a:noFill/>
          </a:ln>
        </p:spPr>
      </p:pic>
    </p:spTree>
  </p:cSld>
  <p:clrMapOvr>
    <a:masterClrMapping/>
  </p:clrMapOvr>
  <mc:AlternateContent>
    <mc:Choice Requires="p14">
      <p:transition spd="med" p14:dur="6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36"/>
          <p:cNvSpPr/>
          <p:nvPr/>
        </p:nvSpPr>
        <p:spPr>
          <a:xfrm>
            <a:off x="355600" y="263829"/>
            <a:ext cx="8432800" cy="853772"/>
          </a:xfrm>
          <a:prstGeom prst="roundRect">
            <a:avLst>
              <a:gd fmla="val 50000" name="adj"/>
            </a:avLst>
          </a:prstGeom>
          <a:solidFill>
            <a:srgbClr val="00938F"/>
          </a:solidFill>
          <a:ln cap="flat" cmpd="sng" w="222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3" marL="179388" marR="0" rtl="0" algn="ctr">
              <a:lnSpc>
                <a:spcPct val="100000"/>
              </a:lnSpc>
              <a:spcBef>
                <a:spcPts val="0"/>
              </a:spcBef>
              <a:spcAft>
                <a:spcPts val="0"/>
              </a:spcAft>
              <a:buNone/>
            </a:pPr>
            <a:r>
              <a:rPr b="1" i="0" lang="en-GB" sz="4000" u="none" cap="none" strike="noStrike">
                <a:solidFill>
                  <a:schemeClr val="lt1"/>
                </a:solidFill>
                <a:latin typeface="Roboto"/>
                <a:ea typeface="Roboto"/>
                <a:cs typeface="Roboto"/>
                <a:sym typeface="Roboto"/>
              </a:rPr>
              <a:t>Level 6 Overview</a:t>
            </a:r>
            <a:endParaRPr b="1" i="0" sz="4000" u="none" cap="none" strike="noStrike">
              <a:solidFill>
                <a:srgbClr val="000000"/>
              </a:solidFill>
              <a:latin typeface="Arial"/>
              <a:ea typeface="Arial"/>
              <a:cs typeface="Arial"/>
              <a:sym typeface="Arial"/>
            </a:endParaRPr>
          </a:p>
        </p:txBody>
      </p:sp>
      <p:pic>
        <p:nvPicPr>
          <p:cNvPr id="258" name="Google Shape;258;p36"/>
          <p:cNvPicPr preferRelativeResize="0"/>
          <p:nvPr/>
        </p:nvPicPr>
        <p:blipFill rotWithShape="1">
          <a:blip r:embed="rId3">
            <a:alphaModFix/>
          </a:blip>
          <a:srcRect b="0" l="0" r="0" t="0"/>
          <a:stretch/>
        </p:blipFill>
        <p:spPr>
          <a:xfrm>
            <a:off x="1097028" y="1252020"/>
            <a:ext cx="7424448" cy="4833999"/>
          </a:xfrm>
          <a:prstGeom prst="rect">
            <a:avLst/>
          </a:prstGeom>
          <a:noFill/>
          <a:ln cap="flat" cmpd="sng" w="22225">
            <a:solidFill>
              <a:srgbClr val="00938F"/>
            </a:solidFill>
            <a:prstDash val="solid"/>
            <a:round/>
            <a:headEnd len="sm" w="sm" type="none"/>
            <a:tailEnd len="sm" w="sm" type="none"/>
          </a:ln>
        </p:spPr>
      </p:pic>
      <p:pic>
        <p:nvPicPr>
          <p:cNvPr id="259" name="Google Shape;259;p36"/>
          <p:cNvPicPr preferRelativeResize="0"/>
          <p:nvPr/>
        </p:nvPicPr>
        <p:blipFill rotWithShape="1">
          <a:blip r:embed="rId4">
            <a:alphaModFix/>
          </a:blip>
          <a:srcRect b="0" l="0" r="0" t="0"/>
          <a:stretch/>
        </p:blipFill>
        <p:spPr>
          <a:xfrm flipH="1">
            <a:off x="105278" y="3238323"/>
            <a:ext cx="1203511" cy="3355848"/>
          </a:xfrm>
          <a:prstGeom prst="rect">
            <a:avLst/>
          </a:prstGeom>
          <a:noFill/>
          <a:ln>
            <a:noFill/>
          </a:ln>
        </p:spPr>
      </p:pic>
    </p:spTree>
  </p:cSld>
  <p:clrMapOvr>
    <a:masterClrMapping/>
  </p:clrMapOvr>
  <mc:AlternateContent>
    <mc:Choice Requires="p14">
      <p:transition spd="med" p14:dur="6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 name="Shape 32"/>
        <p:cNvGrpSpPr/>
        <p:nvPr/>
      </p:nvGrpSpPr>
      <p:grpSpPr>
        <a:xfrm>
          <a:off x="0" y="0"/>
          <a:ext cx="0" cy="0"/>
          <a:chOff x="0" y="0"/>
          <a:chExt cx="0" cy="0"/>
        </a:xfrm>
      </p:grpSpPr>
      <p:sp>
        <p:nvSpPr>
          <p:cNvPr id="33" name="Google Shape;33;p3"/>
          <p:cNvSpPr/>
          <p:nvPr/>
        </p:nvSpPr>
        <p:spPr>
          <a:xfrm>
            <a:off x="355600" y="263829"/>
            <a:ext cx="8432800" cy="853772"/>
          </a:xfrm>
          <a:prstGeom prst="roundRect">
            <a:avLst>
              <a:gd fmla="val 50000" name="adj"/>
            </a:avLst>
          </a:prstGeom>
          <a:solidFill>
            <a:srgbClr val="0079C1"/>
          </a:solidFill>
          <a:ln cap="flat" cmpd="sng" w="222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3" marL="179388" marR="0" rtl="0" algn="l">
              <a:lnSpc>
                <a:spcPct val="100000"/>
              </a:lnSpc>
              <a:spcBef>
                <a:spcPts val="0"/>
              </a:spcBef>
              <a:spcAft>
                <a:spcPts val="0"/>
              </a:spcAft>
              <a:buNone/>
            </a:pPr>
            <a:r>
              <a:rPr b="1" i="0" lang="en-GB" sz="4000" u="none" cap="none" strike="noStrike">
                <a:solidFill>
                  <a:schemeClr val="lt1"/>
                </a:solidFill>
                <a:latin typeface="Roboto"/>
                <a:ea typeface="Roboto"/>
                <a:cs typeface="Roboto"/>
                <a:sym typeface="Roboto"/>
              </a:rPr>
              <a:t>Did You Know…?</a:t>
            </a:r>
            <a:endParaRPr b="1" i="0" sz="4000" u="none" cap="none" strike="noStrike">
              <a:solidFill>
                <a:srgbClr val="000000"/>
              </a:solidFill>
              <a:latin typeface="Arial"/>
              <a:ea typeface="Arial"/>
              <a:cs typeface="Arial"/>
              <a:sym typeface="Arial"/>
            </a:endParaRPr>
          </a:p>
        </p:txBody>
      </p:sp>
      <p:pic>
        <p:nvPicPr>
          <p:cNvPr id="34" name="Google Shape;34;p3"/>
          <p:cNvPicPr preferRelativeResize="0"/>
          <p:nvPr/>
        </p:nvPicPr>
        <p:blipFill rotWithShape="1">
          <a:blip r:embed="rId3">
            <a:alphaModFix/>
          </a:blip>
          <a:srcRect b="0" l="0" r="0" t="0"/>
          <a:stretch/>
        </p:blipFill>
        <p:spPr>
          <a:xfrm>
            <a:off x="173384" y="2885386"/>
            <a:ext cx="5323413" cy="3761794"/>
          </a:xfrm>
          <a:prstGeom prst="rect">
            <a:avLst/>
          </a:prstGeom>
          <a:noFill/>
          <a:ln cap="flat" cmpd="sng" w="22225">
            <a:solidFill>
              <a:srgbClr val="E4007D"/>
            </a:solidFill>
            <a:prstDash val="solid"/>
            <a:round/>
            <a:headEnd len="sm" w="sm" type="none"/>
            <a:tailEnd len="sm" w="sm" type="none"/>
          </a:ln>
        </p:spPr>
      </p:pic>
      <p:pic>
        <p:nvPicPr>
          <p:cNvPr id="35" name="Google Shape;35;p3"/>
          <p:cNvPicPr preferRelativeResize="0"/>
          <p:nvPr/>
        </p:nvPicPr>
        <p:blipFill rotWithShape="1">
          <a:blip r:embed="rId4">
            <a:alphaModFix/>
          </a:blip>
          <a:srcRect b="0" l="0" r="0" t="0"/>
          <a:stretch/>
        </p:blipFill>
        <p:spPr>
          <a:xfrm>
            <a:off x="5293597" y="2671917"/>
            <a:ext cx="3104071" cy="4532345"/>
          </a:xfrm>
          <a:prstGeom prst="rect">
            <a:avLst/>
          </a:prstGeom>
          <a:noFill/>
          <a:ln>
            <a:noFill/>
          </a:ln>
        </p:spPr>
      </p:pic>
      <p:sp>
        <p:nvSpPr>
          <p:cNvPr id="36" name="Google Shape;36;p3"/>
          <p:cNvSpPr/>
          <p:nvPr/>
        </p:nvSpPr>
        <p:spPr>
          <a:xfrm>
            <a:off x="4889500" y="825501"/>
            <a:ext cx="3898900" cy="1727532"/>
          </a:xfrm>
          <a:prstGeom prst="wedgeRoundRectCallout">
            <a:avLst>
              <a:gd fmla="val 7181" name="adj1"/>
              <a:gd fmla="val 70069" name="adj2"/>
              <a:gd fmla="val 16667" name="adj3"/>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7" name="Google Shape;37;p3"/>
          <p:cNvSpPr/>
          <p:nvPr/>
        </p:nvSpPr>
        <p:spPr>
          <a:xfrm>
            <a:off x="4981368" y="932017"/>
            <a:ext cx="3708400" cy="156966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GB" sz="1600" u="none" cap="none" strike="noStrike">
                <a:solidFill>
                  <a:srgbClr val="000000"/>
                </a:solidFill>
                <a:latin typeface="Roboto"/>
                <a:ea typeface="Roboto"/>
                <a:cs typeface="Roboto"/>
                <a:sym typeface="Roboto"/>
              </a:rPr>
              <a:t>There are </a:t>
            </a:r>
            <a:r>
              <a:rPr b="1" i="0" lang="en-GB" sz="1600" u="none" cap="none" strike="noStrike">
                <a:solidFill>
                  <a:srgbClr val="000000"/>
                </a:solidFill>
                <a:latin typeface="Roboto"/>
                <a:ea typeface="Roboto"/>
                <a:cs typeface="Roboto"/>
                <a:sym typeface="Roboto"/>
              </a:rPr>
              <a:t>26 letters </a:t>
            </a:r>
            <a:r>
              <a:rPr b="0" i="0" lang="en-GB" sz="1600" u="none" cap="none" strike="noStrike">
                <a:solidFill>
                  <a:srgbClr val="000000"/>
                </a:solidFill>
                <a:latin typeface="Roboto"/>
                <a:ea typeface="Roboto"/>
                <a:cs typeface="Roboto"/>
                <a:sym typeface="Roboto"/>
              </a:rPr>
              <a:t>in the alphabet but there are </a:t>
            </a:r>
            <a:r>
              <a:rPr b="1" i="0" lang="en-GB" sz="1600" u="none" cap="none" strike="noStrike">
                <a:solidFill>
                  <a:srgbClr val="000000"/>
                </a:solidFill>
                <a:latin typeface="Roboto"/>
                <a:ea typeface="Roboto"/>
                <a:cs typeface="Roboto"/>
                <a:sym typeface="Roboto"/>
              </a:rPr>
              <a:t>44 sounds</a:t>
            </a:r>
            <a:r>
              <a:rPr b="0" i="0" lang="en-GB" sz="1600" u="none" cap="none" strike="noStrike">
                <a:solidFill>
                  <a:srgbClr val="000000"/>
                </a:solidFill>
                <a:latin typeface="Roboto"/>
                <a:ea typeface="Roboto"/>
                <a:cs typeface="Roboto"/>
                <a:sym typeface="Roboto"/>
              </a:rPr>
              <a:t> and over </a:t>
            </a:r>
            <a:r>
              <a:rPr b="1" i="0" lang="en-GB" sz="1600" u="none" cap="none" strike="noStrike">
                <a:solidFill>
                  <a:srgbClr val="000000"/>
                </a:solidFill>
                <a:latin typeface="Roboto"/>
                <a:ea typeface="Roboto"/>
                <a:cs typeface="Roboto"/>
                <a:sym typeface="Roboto"/>
              </a:rPr>
              <a:t>100 different ways of spelling them. </a:t>
            </a:r>
            <a:endParaRPr/>
          </a:p>
          <a:p>
            <a:pPr indent="0" lvl="0" marL="0" marR="0" rtl="0" algn="ctr">
              <a:lnSpc>
                <a:spcPct val="100000"/>
              </a:lnSpc>
              <a:spcBef>
                <a:spcPts val="0"/>
              </a:spcBef>
              <a:spcAft>
                <a:spcPts val="0"/>
              </a:spcAft>
              <a:buNone/>
            </a:pPr>
            <a:r>
              <a:t/>
            </a:r>
            <a:endParaRPr b="1" i="0" sz="1600" u="none" cap="none" strike="noStrike">
              <a:solidFill>
                <a:srgbClr val="000000"/>
              </a:solidFill>
              <a:latin typeface="Roboto"/>
              <a:ea typeface="Roboto"/>
              <a:cs typeface="Roboto"/>
              <a:sym typeface="Roboto"/>
            </a:endParaRPr>
          </a:p>
          <a:p>
            <a:pPr indent="0" lvl="0" marL="0" marR="0" rtl="0" algn="ctr">
              <a:lnSpc>
                <a:spcPct val="100000"/>
              </a:lnSpc>
              <a:spcBef>
                <a:spcPts val="0"/>
              </a:spcBef>
              <a:spcAft>
                <a:spcPts val="0"/>
              </a:spcAft>
              <a:buNone/>
            </a:pPr>
            <a:r>
              <a:rPr b="0" i="0" lang="en-GB" sz="1600" u="none" cap="none" strike="noStrike">
                <a:solidFill>
                  <a:srgbClr val="000000"/>
                </a:solidFill>
                <a:latin typeface="Roboto"/>
                <a:ea typeface="Roboto"/>
                <a:cs typeface="Roboto"/>
                <a:sym typeface="Roboto"/>
              </a:rPr>
              <a:t>This is why English is one of the most complex languages to learn!</a:t>
            </a:r>
            <a:endParaRPr/>
          </a:p>
        </p:txBody>
      </p:sp>
    </p:spTree>
  </p:cSld>
  <p:clrMapOvr>
    <a:masterClrMapping/>
  </p:clrMapOvr>
  <mc:AlternateContent>
    <mc:Choice Requires="p14">
      <p:transition spd="med" p14:dur="600">
        <p:fade/>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
                                        </p:tgtEl>
                                        <p:attrNameLst>
                                          <p:attrName>style.visibility</p:attrName>
                                        </p:attrNameLst>
                                      </p:cBhvr>
                                      <p:to>
                                        <p:strVal val="visible"/>
                                      </p:to>
                                    </p:set>
                                    <p:animEffect filter="fade" transition="in">
                                      <p:cBhvr>
                                        <p:cTn dur="1000"/>
                                        <p:tgtEl>
                                          <p:spTgt spid="37"/>
                                        </p:tgtEl>
                                      </p:cBhvr>
                                    </p:animEffect>
                                  </p:childTnLst>
                                </p:cTn>
                              </p:par>
                              <p:par>
                                <p:cTn fill="hold" nodeType="withEffect" presetClass="entr" presetID="10" presetSubtype="0">
                                  <p:stCondLst>
                                    <p:cond delay="0"/>
                                  </p:stCondLst>
                                  <p:childTnLst>
                                    <p:set>
                                      <p:cBhvr>
                                        <p:cTn dur="1" fill="hold">
                                          <p:stCondLst>
                                            <p:cond delay="0"/>
                                          </p:stCondLst>
                                        </p:cTn>
                                        <p:tgtEl>
                                          <p:spTgt spid="36"/>
                                        </p:tgtEl>
                                        <p:attrNameLst>
                                          <p:attrName>style.visibility</p:attrName>
                                        </p:attrNameLst>
                                      </p:cBhvr>
                                      <p:to>
                                        <p:strVal val="visible"/>
                                      </p:to>
                                    </p:set>
                                    <p:animEffect filter="fade" transition="in">
                                      <p:cBhvr>
                                        <p:cTn dur="1000"/>
                                        <p:tgtEl>
                                          <p:spTgt spid="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37"/>
          <p:cNvSpPr/>
          <p:nvPr/>
        </p:nvSpPr>
        <p:spPr>
          <a:xfrm>
            <a:off x="355600" y="263829"/>
            <a:ext cx="8432800" cy="853772"/>
          </a:xfrm>
          <a:prstGeom prst="roundRect">
            <a:avLst>
              <a:gd fmla="val 50000" name="adj"/>
            </a:avLst>
          </a:prstGeom>
          <a:solidFill>
            <a:srgbClr val="00938F"/>
          </a:solidFill>
          <a:ln cap="flat" cmpd="sng" w="222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3" marL="179388" marR="0" rtl="0" algn="ctr">
              <a:lnSpc>
                <a:spcPct val="100000"/>
              </a:lnSpc>
              <a:spcBef>
                <a:spcPts val="0"/>
              </a:spcBef>
              <a:spcAft>
                <a:spcPts val="0"/>
              </a:spcAft>
              <a:buNone/>
            </a:pPr>
            <a:r>
              <a:rPr b="1" i="0" lang="en-GB" sz="4000" u="none" cap="none" strike="noStrike">
                <a:solidFill>
                  <a:schemeClr val="lt1"/>
                </a:solidFill>
                <a:latin typeface="Roboto"/>
                <a:ea typeface="Roboto"/>
                <a:cs typeface="Roboto"/>
                <a:sym typeface="Roboto"/>
              </a:rPr>
              <a:t>Level 6 Mnemonics</a:t>
            </a:r>
            <a:endParaRPr b="1" i="0" sz="4000" u="none" cap="none" strike="noStrike">
              <a:solidFill>
                <a:srgbClr val="000000"/>
              </a:solidFill>
              <a:latin typeface="Arial"/>
              <a:ea typeface="Arial"/>
              <a:cs typeface="Arial"/>
              <a:sym typeface="Arial"/>
            </a:endParaRPr>
          </a:p>
        </p:txBody>
      </p:sp>
      <p:pic>
        <p:nvPicPr>
          <p:cNvPr id="266" name="Google Shape;266;p37"/>
          <p:cNvPicPr preferRelativeResize="0"/>
          <p:nvPr/>
        </p:nvPicPr>
        <p:blipFill rotWithShape="1">
          <a:blip r:embed="rId3">
            <a:alphaModFix/>
          </a:blip>
          <a:srcRect b="0" l="0" r="0" t="0"/>
          <a:stretch/>
        </p:blipFill>
        <p:spPr>
          <a:xfrm>
            <a:off x="1783080" y="1325880"/>
            <a:ext cx="5577840" cy="4617884"/>
          </a:xfrm>
          <a:prstGeom prst="rect">
            <a:avLst/>
          </a:prstGeom>
          <a:noFill/>
          <a:ln cap="flat" cmpd="sng" w="22225">
            <a:solidFill>
              <a:srgbClr val="00938F"/>
            </a:solidFill>
            <a:prstDash val="solid"/>
            <a:round/>
            <a:headEnd len="sm" w="sm" type="none"/>
            <a:tailEnd len="sm" w="sm" type="none"/>
          </a:ln>
        </p:spPr>
      </p:pic>
      <p:pic>
        <p:nvPicPr>
          <p:cNvPr id="267" name="Google Shape;267;p37"/>
          <p:cNvPicPr preferRelativeResize="0"/>
          <p:nvPr/>
        </p:nvPicPr>
        <p:blipFill rotWithShape="1">
          <a:blip r:embed="rId4">
            <a:alphaModFix/>
          </a:blip>
          <a:srcRect b="0" l="0" r="0" t="0"/>
          <a:stretch/>
        </p:blipFill>
        <p:spPr>
          <a:xfrm>
            <a:off x="7158352" y="3814395"/>
            <a:ext cx="2168225" cy="2779776"/>
          </a:xfrm>
          <a:prstGeom prst="rect">
            <a:avLst/>
          </a:prstGeom>
          <a:noFill/>
          <a:ln>
            <a:noFill/>
          </a:ln>
        </p:spPr>
      </p:pic>
    </p:spTree>
  </p:cSld>
  <p:clrMapOvr>
    <a:masterClrMapping/>
  </p:clrMapOvr>
  <mc:AlternateContent>
    <mc:Choice Requires="p14">
      <p:transition spd="med" p14:dur="6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38"/>
          <p:cNvSpPr/>
          <p:nvPr/>
        </p:nvSpPr>
        <p:spPr>
          <a:xfrm>
            <a:off x="355600" y="263829"/>
            <a:ext cx="8432800" cy="853772"/>
          </a:xfrm>
          <a:prstGeom prst="roundRect">
            <a:avLst>
              <a:gd fmla="val 50000" name="adj"/>
            </a:avLst>
          </a:prstGeom>
          <a:solidFill>
            <a:srgbClr val="00938F"/>
          </a:solidFill>
          <a:ln cap="flat" cmpd="sng" w="222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3" marL="179388" marR="0" rtl="0" algn="ctr">
              <a:lnSpc>
                <a:spcPct val="100000"/>
              </a:lnSpc>
              <a:spcBef>
                <a:spcPts val="0"/>
              </a:spcBef>
              <a:spcAft>
                <a:spcPts val="0"/>
              </a:spcAft>
              <a:buNone/>
            </a:pPr>
            <a:r>
              <a:rPr b="1" i="0" lang="en-GB" sz="4000" u="none" cap="none" strike="noStrike">
                <a:solidFill>
                  <a:schemeClr val="lt1"/>
                </a:solidFill>
                <a:latin typeface="Roboto"/>
                <a:ea typeface="Roboto"/>
                <a:cs typeface="Roboto"/>
                <a:sym typeface="Roboto"/>
              </a:rPr>
              <a:t>What does a lesson look like?</a:t>
            </a:r>
            <a:endParaRPr b="1" i="0" sz="4000" u="none" cap="none" strike="noStrike">
              <a:solidFill>
                <a:srgbClr val="000000"/>
              </a:solidFill>
              <a:latin typeface="Arial"/>
              <a:ea typeface="Arial"/>
              <a:cs typeface="Arial"/>
              <a:sym typeface="Arial"/>
            </a:endParaRPr>
          </a:p>
        </p:txBody>
      </p:sp>
      <p:sp>
        <p:nvSpPr>
          <p:cNvPr id="274" name="Google Shape;274;p38"/>
          <p:cNvSpPr txBox="1"/>
          <p:nvPr/>
        </p:nvSpPr>
        <p:spPr>
          <a:xfrm>
            <a:off x="355600" y="1352550"/>
            <a:ext cx="8616950" cy="5278368"/>
          </a:xfrm>
          <a:prstGeom prst="rect">
            <a:avLst/>
          </a:prstGeom>
          <a:noFill/>
          <a:ln>
            <a:noFill/>
          </a:ln>
        </p:spPr>
        <p:txBody>
          <a:bodyPr anchorCtr="0" anchor="t" bIns="45700" lIns="91425" spcFirstLastPara="1" rIns="91425" wrap="square" tIns="45700">
            <a:spAutoFit/>
          </a:bodyPr>
          <a:lstStyle/>
          <a:p>
            <a:pPr indent="-177800" lvl="0" marL="0" marR="0" rtl="0" algn="l">
              <a:lnSpc>
                <a:spcPct val="100000"/>
              </a:lnSpc>
              <a:spcBef>
                <a:spcPts val="0"/>
              </a:spcBef>
              <a:spcAft>
                <a:spcPts val="0"/>
              </a:spcAft>
              <a:buClr>
                <a:srgbClr val="000000"/>
              </a:buClr>
              <a:buSzPts val="2800"/>
              <a:buFont typeface="Arial"/>
              <a:buChar char="•"/>
            </a:pPr>
            <a:r>
              <a:rPr b="0" i="0" lang="en-GB" sz="2800" u="none" cap="none" strike="noStrike">
                <a:solidFill>
                  <a:srgbClr val="000000"/>
                </a:solidFill>
                <a:latin typeface="Roboto"/>
                <a:ea typeface="Roboto"/>
                <a:cs typeface="Roboto"/>
                <a:sym typeface="Roboto"/>
              </a:rPr>
              <a:t>Each lesson starts with a ‘revisit and review’ session. This is a time to go over sounds learnt in previous lessons.</a:t>
            </a:r>
            <a:endParaRPr/>
          </a:p>
          <a:p>
            <a:pPr indent="-177800" lvl="0" marL="0" marR="0" rtl="0" algn="l">
              <a:lnSpc>
                <a:spcPct val="100000"/>
              </a:lnSpc>
              <a:spcBef>
                <a:spcPts val="640"/>
              </a:spcBef>
              <a:spcAft>
                <a:spcPts val="0"/>
              </a:spcAft>
              <a:buClr>
                <a:srgbClr val="000000"/>
              </a:buClr>
              <a:buSzPts val="2800"/>
              <a:buFont typeface="Arial"/>
              <a:buChar char="•"/>
            </a:pPr>
            <a:r>
              <a:rPr b="0" i="0" lang="en-GB" sz="2800" u="none" cap="none" strike="noStrike">
                <a:solidFill>
                  <a:srgbClr val="000000"/>
                </a:solidFill>
                <a:latin typeface="Roboto"/>
                <a:ea typeface="Roboto"/>
                <a:cs typeface="Roboto"/>
                <a:sym typeface="Roboto"/>
              </a:rPr>
              <a:t>This is followed by the introduction of a new sound. For younger children this is daily, for older children this may be weekly. </a:t>
            </a:r>
            <a:endParaRPr/>
          </a:p>
          <a:p>
            <a:pPr indent="-177800" lvl="0" marL="0" marR="0" rtl="0" algn="l">
              <a:lnSpc>
                <a:spcPct val="100000"/>
              </a:lnSpc>
              <a:spcBef>
                <a:spcPts val="640"/>
              </a:spcBef>
              <a:spcAft>
                <a:spcPts val="0"/>
              </a:spcAft>
              <a:buClr>
                <a:srgbClr val="000000"/>
              </a:buClr>
              <a:buSzPts val="2800"/>
              <a:buFont typeface="Arial"/>
              <a:buChar char="•"/>
            </a:pPr>
            <a:r>
              <a:rPr b="0" i="0" lang="en-GB" sz="2800" u="none" cap="none" strike="noStrike">
                <a:solidFill>
                  <a:srgbClr val="000000"/>
                </a:solidFill>
                <a:latin typeface="Roboto"/>
                <a:ea typeface="Roboto"/>
                <a:cs typeface="Roboto"/>
                <a:sym typeface="Roboto"/>
              </a:rPr>
              <a:t>There is an opportunity to apply what has been taught through reading games and/or writing activities. </a:t>
            </a:r>
            <a:endParaRPr/>
          </a:p>
          <a:p>
            <a:pPr indent="-177800" lvl="0" marL="0" marR="0" rtl="0" algn="l">
              <a:lnSpc>
                <a:spcPct val="100000"/>
              </a:lnSpc>
              <a:spcBef>
                <a:spcPts val="640"/>
              </a:spcBef>
              <a:spcAft>
                <a:spcPts val="0"/>
              </a:spcAft>
              <a:buClr>
                <a:srgbClr val="000000"/>
              </a:buClr>
              <a:buSzPts val="2800"/>
              <a:buFont typeface="Arial"/>
              <a:buChar char="•"/>
            </a:pPr>
            <a:r>
              <a:rPr b="0" i="0" lang="en-GB" sz="2800" u="none" cap="none" strike="noStrike">
                <a:solidFill>
                  <a:srgbClr val="000000"/>
                </a:solidFill>
                <a:latin typeface="Roboto"/>
                <a:ea typeface="Roboto"/>
                <a:cs typeface="Roboto"/>
                <a:sym typeface="Roboto"/>
              </a:rPr>
              <a:t>There are also follow-up game, activities at workbooks that may be used in your child’s class.</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med" p14:dur="6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39"/>
          <p:cNvSpPr/>
          <p:nvPr/>
        </p:nvSpPr>
        <p:spPr>
          <a:xfrm>
            <a:off x="648464" y="2655626"/>
            <a:ext cx="2646170" cy="1087467"/>
          </a:xfrm>
          <a:prstGeom prst="wedgeRoundRectCallout">
            <a:avLst>
              <a:gd fmla="val -19451" name="adj1"/>
              <a:gd fmla="val 72590" name="adj2"/>
              <a:gd fmla="val 16667" name="adj3"/>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cxnSp>
        <p:nvCxnSpPr>
          <p:cNvPr id="281" name="Google Shape;281;p39"/>
          <p:cNvCxnSpPr/>
          <p:nvPr/>
        </p:nvCxnSpPr>
        <p:spPr>
          <a:xfrm rot="10800000">
            <a:off x="6156355" y="1801854"/>
            <a:ext cx="0" cy="2963391"/>
          </a:xfrm>
          <a:prstGeom prst="straightConnector1">
            <a:avLst/>
          </a:prstGeom>
          <a:noFill/>
          <a:ln cap="flat" cmpd="sng" w="22225">
            <a:solidFill>
              <a:schemeClr val="lt1"/>
            </a:solidFill>
            <a:prstDash val="dash"/>
            <a:round/>
            <a:headEnd len="sm" w="sm" type="none"/>
            <a:tailEnd len="sm" w="sm" type="none"/>
          </a:ln>
        </p:spPr>
      </p:cxnSp>
      <p:cxnSp>
        <p:nvCxnSpPr>
          <p:cNvPr id="282" name="Google Shape;282;p39"/>
          <p:cNvCxnSpPr/>
          <p:nvPr/>
        </p:nvCxnSpPr>
        <p:spPr>
          <a:xfrm>
            <a:off x="3294634" y="1801854"/>
            <a:ext cx="707801" cy="0"/>
          </a:xfrm>
          <a:prstGeom prst="straightConnector1">
            <a:avLst/>
          </a:prstGeom>
          <a:noFill/>
          <a:ln cap="flat" cmpd="sng" w="22225">
            <a:solidFill>
              <a:schemeClr val="lt1"/>
            </a:solidFill>
            <a:prstDash val="dash"/>
            <a:round/>
            <a:headEnd len="sm" w="sm" type="none"/>
            <a:tailEnd len="sm" w="sm" type="none"/>
          </a:ln>
        </p:spPr>
      </p:cxnSp>
      <p:sp>
        <p:nvSpPr>
          <p:cNvPr id="283" name="Google Shape;283;p39"/>
          <p:cNvSpPr/>
          <p:nvPr/>
        </p:nvSpPr>
        <p:spPr>
          <a:xfrm>
            <a:off x="355600" y="263829"/>
            <a:ext cx="8432800" cy="853772"/>
          </a:xfrm>
          <a:prstGeom prst="roundRect">
            <a:avLst>
              <a:gd fmla="val 50000" name="adj"/>
            </a:avLst>
          </a:prstGeom>
          <a:solidFill>
            <a:srgbClr val="0079C1"/>
          </a:solidFill>
          <a:ln cap="flat" cmpd="sng" w="222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3" marL="179388" marR="0" rtl="0" algn="ctr">
              <a:lnSpc>
                <a:spcPct val="100000"/>
              </a:lnSpc>
              <a:spcBef>
                <a:spcPts val="0"/>
              </a:spcBef>
              <a:spcAft>
                <a:spcPts val="0"/>
              </a:spcAft>
              <a:buNone/>
            </a:pPr>
            <a:r>
              <a:rPr b="1" i="0" lang="en-GB" sz="4000" u="none" cap="none" strike="noStrike">
                <a:solidFill>
                  <a:schemeClr val="lt1"/>
                </a:solidFill>
                <a:latin typeface="Roboto"/>
                <a:ea typeface="Roboto"/>
                <a:cs typeface="Roboto"/>
                <a:sym typeface="Roboto"/>
              </a:rPr>
              <a:t>Year 1 Phonics Screening Check</a:t>
            </a:r>
            <a:endParaRPr b="1" i="0" sz="4000" u="none" cap="none" strike="noStrike">
              <a:solidFill>
                <a:srgbClr val="000000"/>
              </a:solidFill>
              <a:latin typeface="Arial"/>
              <a:ea typeface="Arial"/>
              <a:cs typeface="Arial"/>
              <a:sym typeface="Arial"/>
            </a:endParaRPr>
          </a:p>
        </p:txBody>
      </p:sp>
      <p:sp>
        <p:nvSpPr>
          <p:cNvPr id="284" name="Google Shape;284;p39"/>
          <p:cNvSpPr/>
          <p:nvPr/>
        </p:nvSpPr>
        <p:spPr>
          <a:xfrm>
            <a:off x="648464" y="1374968"/>
            <a:ext cx="2744976" cy="853772"/>
          </a:xfrm>
          <a:prstGeom prst="roundRect">
            <a:avLst>
              <a:gd fmla="val 16667" name="adj"/>
            </a:avLst>
          </a:prstGeom>
          <a:solidFill>
            <a:srgbClr val="EFBBD8"/>
          </a:solidFill>
          <a:ln cap="flat" cmpd="sng" w="22225">
            <a:solidFill>
              <a:srgbClr val="CB459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20000"/>
              </a:lnSpc>
              <a:spcBef>
                <a:spcPts val="0"/>
              </a:spcBef>
              <a:spcAft>
                <a:spcPts val="0"/>
              </a:spcAft>
              <a:buNone/>
            </a:pPr>
            <a:r>
              <a:rPr b="0" i="0" lang="en-GB" sz="1400" u="none" cap="none" strike="noStrike">
                <a:solidFill>
                  <a:srgbClr val="000000"/>
                </a:solidFill>
                <a:latin typeface="Roboto"/>
                <a:ea typeface="Roboto"/>
                <a:cs typeface="Roboto"/>
                <a:sym typeface="Roboto"/>
              </a:rPr>
              <a:t>In June, all year 1 children are expected to complete the Year 1 Phonics Screening Check.</a:t>
            </a:r>
            <a:endParaRPr/>
          </a:p>
        </p:txBody>
      </p:sp>
      <p:sp>
        <p:nvSpPr>
          <p:cNvPr id="285" name="Google Shape;285;p39"/>
          <p:cNvSpPr/>
          <p:nvPr/>
        </p:nvSpPr>
        <p:spPr>
          <a:xfrm>
            <a:off x="4012595" y="1374968"/>
            <a:ext cx="4472781" cy="1199378"/>
          </a:xfrm>
          <a:prstGeom prst="roundRect">
            <a:avLst>
              <a:gd fmla="val 16667" name="adj"/>
            </a:avLst>
          </a:prstGeom>
          <a:solidFill>
            <a:srgbClr val="EFBBD8"/>
          </a:solidFill>
          <a:ln cap="flat" cmpd="sng" w="22225">
            <a:solidFill>
              <a:srgbClr val="CB4592"/>
            </a:solidFill>
            <a:prstDash val="solid"/>
            <a:round/>
            <a:headEnd len="sm" w="sm" type="none"/>
            <a:tailEnd len="sm" w="sm" type="none"/>
          </a:ln>
        </p:spPr>
        <p:txBody>
          <a:bodyPr anchorCtr="0" anchor="ctr" bIns="45700" lIns="91425" spcFirstLastPara="1" rIns="91425" wrap="square" tIns="45700">
            <a:noAutofit/>
          </a:bodyPr>
          <a:lstStyle/>
          <a:p>
            <a:pPr indent="0" lvl="0" marL="107950" marR="0" rtl="0" algn="l">
              <a:lnSpc>
                <a:spcPct val="100000"/>
              </a:lnSpc>
              <a:spcBef>
                <a:spcPts val="0"/>
              </a:spcBef>
              <a:spcAft>
                <a:spcPts val="0"/>
              </a:spcAft>
              <a:buNone/>
            </a:pPr>
            <a:r>
              <a:rPr b="0" i="0" lang="en-GB" sz="1400" u="none" cap="none" strike="noStrike">
                <a:solidFill>
                  <a:srgbClr val="1C1C1C"/>
                </a:solidFill>
                <a:latin typeface="Roboto"/>
                <a:ea typeface="Roboto"/>
                <a:cs typeface="Roboto"/>
                <a:sym typeface="Roboto"/>
              </a:rPr>
              <a:t>The aim is to check that a child is making progress in phonics. They are expected to read a mixture of real words and ‘nonsense’ words. (Nonsense words can also be referred to as ‘pseudo’ or ‘alien’ words) </a:t>
            </a:r>
            <a:endParaRPr/>
          </a:p>
        </p:txBody>
      </p:sp>
      <p:sp>
        <p:nvSpPr>
          <p:cNvPr id="286" name="Google Shape;286;p39"/>
          <p:cNvSpPr/>
          <p:nvPr/>
        </p:nvSpPr>
        <p:spPr>
          <a:xfrm>
            <a:off x="4600683" y="2878196"/>
            <a:ext cx="3111344" cy="985851"/>
          </a:xfrm>
          <a:prstGeom prst="roundRect">
            <a:avLst>
              <a:gd fmla="val 16667" name="adj"/>
            </a:avLst>
          </a:prstGeom>
          <a:solidFill>
            <a:srgbClr val="EFBBD8"/>
          </a:solidFill>
          <a:ln cap="flat" cmpd="sng" w="22225">
            <a:solidFill>
              <a:srgbClr val="CB4592"/>
            </a:solidFill>
            <a:prstDash val="solid"/>
            <a:round/>
            <a:headEnd len="sm" w="sm" type="none"/>
            <a:tailEnd len="sm" w="sm" type="none"/>
          </a:ln>
        </p:spPr>
        <p:txBody>
          <a:bodyPr anchorCtr="0" anchor="ctr" bIns="45700" lIns="91425" spcFirstLastPara="1" rIns="91425" wrap="square" tIns="45700">
            <a:noAutofit/>
          </a:bodyPr>
          <a:lstStyle/>
          <a:p>
            <a:pPr indent="0" lvl="0" marL="107950" marR="0" rtl="0" algn="l">
              <a:lnSpc>
                <a:spcPct val="100000"/>
              </a:lnSpc>
              <a:spcBef>
                <a:spcPts val="0"/>
              </a:spcBef>
              <a:spcAft>
                <a:spcPts val="0"/>
              </a:spcAft>
              <a:buNone/>
            </a:pPr>
            <a:r>
              <a:rPr b="0" i="0" lang="en-GB" sz="1400" u="none" cap="none" strike="noStrike">
                <a:solidFill>
                  <a:srgbClr val="1C1C1C"/>
                </a:solidFill>
                <a:latin typeface="Roboto"/>
                <a:ea typeface="Roboto"/>
                <a:cs typeface="Roboto"/>
                <a:sym typeface="Roboto"/>
              </a:rPr>
              <a:t>If a child has not reached the expected standard, schools must give additional support to help the child to make progress in year 2.</a:t>
            </a:r>
            <a:endParaRPr/>
          </a:p>
        </p:txBody>
      </p:sp>
      <p:sp>
        <p:nvSpPr>
          <p:cNvPr id="287" name="Google Shape;287;p39"/>
          <p:cNvSpPr/>
          <p:nvPr/>
        </p:nvSpPr>
        <p:spPr>
          <a:xfrm>
            <a:off x="4890242" y="4167897"/>
            <a:ext cx="2532226" cy="934224"/>
          </a:xfrm>
          <a:prstGeom prst="roundRect">
            <a:avLst>
              <a:gd fmla="val 16667" name="adj"/>
            </a:avLst>
          </a:prstGeom>
          <a:solidFill>
            <a:srgbClr val="EFBBD8"/>
          </a:solidFill>
          <a:ln cap="flat" cmpd="sng" w="22225">
            <a:solidFill>
              <a:srgbClr val="CB4592"/>
            </a:solidFill>
            <a:prstDash val="solid"/>
            <a:round/>
            <a:headEnd len="sm" w="sm" type="none"/>
            <a:tailEnd len="sm" w="sm" type="none"/>
          </a:ln>
        </p:spPr>
        <p:txBody>
          <a:bodyPr anchorCtr="0" anchor="ctr" bIns="45700" lIns="91425" spcFirstLastPara="1" rIns="91425" wrap="square" tIns="45700">
            <a:noAutofit/>
          </a:bodyPr>
          <a:lstStyle/>
          <a:p>
            <a:pPr indent="0" lvl="0" marL="107950" marR="0" rtl="0" algn="l">
              <a:lnSpc>
                <a:spcPct val="100000"/>
              </a:lnSpc>
              <a:spcBef>
                <a:spcPts val="0"/>
              </a:spcBef>
              <a:spcAft>
                <a:spcPts val="0"/>
              </a:spcAft>
              <a:buNone/>
            </a:pPr>
            <a:r>
              <a:rPr b="0" i="0" lang="en-GB" sz="1400" u="none" cap="none" strike="noStrike">
                <a:solidFill>
                  <a:srgbClr val="1C1C1C"/>
                </a:solidFill>
                <a:latin typeface="Roboto"/>
                <a:ea typeface="Roboto"/>
                <a:cs typeface="Roboto"/>
                <a:sym typeface="Roboto"/>
              </a:rPr>
              <a:t>Children who have not passed the check in year 1 will have the opportunity to retake it in year 2. </a:t>
            </a:r>
            <a:endParaRPr/>
          </a:p>
        </p:txBody>
      </p:sp>
      <p:pic>
        <p:nvPicPr>
          <p:cNvPr id="288" name="Google Shape;288;p39"/>
          <p:cNvPicPr preferRelativeResize="0"/>
          <p:nvPr/>
        </p:nvPicPr>
        <p:blipFill rotWithShape="1">
          <a:blip r:embed="rId3">
            <a:alphaModFix/>
          </a:blip>
          <a:srcRect b="0" l="0" r="0" t="0"/>
          <a:stretch/>
        </p:blipFill>
        <p:spPr>
          <a:xfrm>
            <a:off x="6248985" y="5295852"/>
            <a:ext cx="2597744" cy="1282739"/>
          </a:xfrm>
          <a:prstGeom prst="rect">
            <a:avLst/>
          </a:prstGeom>
          <a:noFill/>
          <a:ln cap="flat" cmpd="sng" w="22225">
            <a:solidFill>
              <a:srgbClr val="CB4592"/>
            </a:solidFill>
            <a:prstDash val="solid"/>
            <a:round/>
            <a:headEnd len="sm" w="sm" type="none"/>
            <a:tailEnd len="sm" w="sm" type="none"/>
          </a:ln>
        </p:spPr>
      </p:pic>
      <p:pic>
        <p:nvPicPr>
          <p:cNvPr id="289" name="Google Shape;289;p39"/>
          <p:cNvPicPr preferRelativeResize="0"/>
          <p:nvPr/>
        </p:nvPicPr>
        <p:blipFill rotWithShape="1">
          <a:blip r:embed="rId4">
            <a:alphaModFix/>
          </a:blip>
          <a:srcRect b="0" l="0" r="0" t="0"/>
          <a:stretch/>
        </p:blipFill>
        <p:spPr>
          <a:xfrm>
            <a:off x="3487814" y="5282621"/>
            <a:ext cx="2633216" cy="1295970"/>
          </a:xfrm>
          <a:prstGeom prst="rect">
            <a:avLst/>
          </a:prstGeom>
          <a:noFill/>
          <a:ln cap="flat" cmpd="sng" w="22225">
            <a:solidFill>
              <a:srgbClr val="CB4592"/>
            </a:solidFill>
            <a:prstDash val="solid"/>
            <a:round/>
            <a:headEnd len="sm" w="sm" type="none"/>
            <a:tailEnd len="sm" w="sm" type="none"/>
          </a:ln>
        </p:spPr>
      </p:pic>
      <p:sp>
        <p:nvSpPr>
          <p:cNvPr id="290" name="Google Shape;290;p39"/>
          <p:cNvSpPr/>
          <p:nvPr/>
        </p:nvSpPr>
        <p:spPr>
          <a:xfrm>
            <a:off x="623077" y="2775084"/>
            <a:ext cx="2590664" cy="830997"/>
          </a:xfrm>
          <a:prstGeom prst="rect">
            <a:avLst/>
          </a:prstGeom>
          <a:noFill/>
          <a:ln>
            <a:noFill/>
          </a:ln>
        </p:spPr>
        <p:txBody>
          <a:bodyPr anchorCtr="0" anchor="t" bIns="45700" lIns="91425" spcFirstLastPara="1" rIns="91425" wrap="square" tIns="45700">
            <a:spAutoFit/>
          </a:bodyPr>
          <a:lstStyle/>
          <a:p>
            <a:pPr indent="0" lvl="0" marL="107950" marR="0" rtl="0" algn="ctr">
              <a:lnSpc>
                <a:spcPct val="100000"/>
              </a:lnSpc>
              <a:spcBef>
                <a:spcPts val="0"/>
              </a:spcBef>
              <a:spcAft>
                <a:spcPts val="0"/>
              </a:spcAft>
              <a:buNone/>
            </a:pPr>
            <a:r>
              <a:rPr b="0" i="0" lang="en-GB" sz="1200" u="none" cap="none" strike="noStrike">
                <a:solidFill>
                  <a:srgbClr val="1C1C1C"/>
                </a:solidFill>
                <a:latin typeface="Arial"/>
                <a:ea typeface="Arial"/>
                <a:cs typeface="Arial"/>
                <a:sym typeface="Arial"/>
              </a:rPr>
              <a:t>For more information why not take a look at the </a:t>
            </a:r>
            <a:endParaRPr/>
          </a:p>
          <a:p>
            <a:pPr indent="0" lvl="0" marL="107950" marR="0" rtl="0" algn="ctr">
              <a:lnSpc>
                <a:spcPct val="100000"/>
              </a:lnSpc>
              <a:spcBef>
                <a:spcPts val="0"/>
              </a:spcBef>
              <a:spcAft>
                <a:spcPts val="0"/>
              </a:spcAft>
              <a:buNone/>
            </a:pPr>
            <a:r>
              <a:rPr b="0" i="0" lang="en-GB" sz="1200" u="sng" cap="none" strike="noStrike">
                <a:solidFill>
                  <a:schemeClr val="hlink"/>
                </a:solidFill>
                <a:latin typeface="Arial"/>
                <a:ea typeface="Arial"/>
                <a:cs typeface="Arial"/>
                <a:sym typeface="Arial"/>
                <a:hlinkClick r:id="rId5"/>
              </a:rPr>
              <a:t>Twinkl Phonics Year 1 Screening Check Guide for Parents</a:t>
            </a:r>
            <a:endParaRPr b="0" i="0" sz="1200" u="none" cap="none" strike="noStrike">
              <a:solidFill>
                <a:srgbClr val="333333"/>
              </a:solidFill>
              <a:latin typeface="Arial"/>
              <a:ea typeface="Arial"/>
              <a:cs typeface="Arial"/>
              <a:sym typeface="Arial"/>
            </a:endParaRPr>
          </a:p>
        </p:txBody>
      </p:sp>
      <p:pic>
        <p:nvPicPr>
          <p:cNvPr id="291" name="Google Shape;291;p39"/>
          <p:cNvPicPr preferRelativeResize="0"/>
          <p:nvPr/>
        </p:nvPicPr>
        <p:blipFill rotWithShape="1">
          <a:blip r:embed="rId6">
            <a:alphaModFix/>
          </a:blip>
          <a:srcRect b="0" l="0" r="0" t="0"/>
          <a:stretch/>
        </p:blipFill>
        <p:spPr>
          <a:xfrm>
            <a:off x="889835" y="3965663"/>
            <a:ext cx="1663394" cy="3229771"/>
          </a:xfrm>
          <a:prstGeom prst="rect">
            <a:avLst/>
          </a:prstGeom>
          <a:noFill/>
          <a:ln>
            <a:noFill/>
          </a:ln>
        </p:spPr>
      </p:pic>
    </p:spTree>
  </p:cSld>
  <p:clrMapOvr>
    <a:masterClrMapping/>
  </p:clrMapOvr>
  <mc:AlternateContent>
    <mc:Choice Requires="p14">
      <p:transition spd="med" p14:dur="6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pic>
        <p:nvPicPr>
          <p:cNvPr id="297" name="Google Shape;297;p40"/>
          <p:cNvPicPr preferRelativeResize="0"/>
          <p:nvPr/>
        </p:nvPicPr>
        <p:blipFill rotWithShape="1">
          <a:blip r:embed="rId3">
            <a:alphaModFix/>
          </a:blip>
          <a:srcRect b="0" l="0" r="0" t="0"/>
          <a:stretch/>
        </p:blipFill>
        <p:spPr>
          <a:xfrm>
            <a:off x="4783568" y="2185997"/>
            <a:ext cx="894591" cy="2486007"/>
          </a:xfrm>
          <a:prstGeom prst="rect">
            <a:avLst/>
          </a:prstGeom>
          <a:noFill/>
          <a:ln>
            <a:noFill/>
          </a:ln>
        </p:spPr>
      </p:pic>
      <p:pic>
        <p:nvPicPr>
          <p:cNvPr id="298" name="Google Shape;298;p40"/>
          <p:cNvPicPr preferRelativeResize="0"/>
          <p:nvPr/>
        </p:nvPicPr>
        <p:blipFill rotWithShape="1">
          <a:blip r:embed="rId4">
            <a:alphaModFix/>
          </a:blip>
          <a:srcRect b="0" l="0" r="0" t="0"/>
          <a:stretch/>
        </p:blipFill>
        <p:spPr>
          <a:xfrm>
            <a:off x="7954292" y="2185996"/>
            <a:ext cx="687560" cy="2486008"/>
          </a:xfrm>
          <a:prstGeom prst="rect">
            <a:avLst/>
          </a:prstGeom>
          <a:noFill/>
          <a:ln>
            <a:noFill/>
          </a:ln>
        </p:spPr>
      </p:pic>
      <p:cxnSp>
        <p:nvCxnSpPr>
          <p:cNvPr id="299" name="Google Shape;299;p40"/>
          <p:cNvCxnSpPr/>
          <p:nvPr/>
        </p:nvCxnSpPr>
        <p:spPr>
          <a:xfrm>
            <a:off x="4427474" y="1540934"/>
            <a:ext cx="0" cy="4868092"/>
          </a:xfrm>
          <a:prstGeom prst="straightConnector1">
            <a:avLst/>
          </a:prstGeom>
          <a:noFill/>
          <a:ln cap="flat" cmpd="sng" w="22225">
            <a:solidFill>
              <a:schemeClr val="lt1"/>
            </a:solidFill>
            <a:prstDash val="dash"/>
            <a:round/>
            <a:headEnd len="sm" w="sm" type="none"/>
            <a:tailEnd len="sm" w="sm" type="none"/>
          </a:ln>
        </p:spPr>
      </p:cxnSp>
      <p:sp>
        <p:nvSpPr>
          <p:cNvPr id="300" name="Google Shape;300;p40"/>
          <p:cNvSpPr/>
          <p:nvPr/>
        </p:nvSpPr>
        <p:spPr>
          <a:xfrm>
            <a:off x="355600" y="263829"/>
            <a:ext cx="8432800" cy="853772"/>
          </a:xfrm>
          <a:prstGeom prst="roundRect">
            <a:avLst>
              <a:gd fmla="val 50000" name="adj"/>
            </a:avLst>
          </a:prstGeom>
          <a:solidFill>
            <a:srgbClr val="0079C1"/>
          </a:solidFill>
          <a:ln cap="flat" cmpd="sng" w="222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3" marL="179388" marR="0" rtl="0" algn="ctr">
              <a:lnSpc>
                <a:spcPct val="100000"/>
              </a:lnSpc>
              <a:spcBef>
                <a:spcPts val="0"/>
              </a:spcBef>
              <a:spcAft>
                <a:spcPts val="0"/>
              </a:spcAft>
              <a:buNone/>
            </a:pPr>
            <a:r>
              <a:rPr b="1" i="0" lang="en-GB" sz="3000" u="none" cap="none" strike="noStrike">
                <a:solidFill>
                  <a:schemeClr val="lt1"/>
                </a:solidFill>
                <a:latin typeface="Roboto"/>
                <a:ea typeface="Roboto"/>
                <a:cs typeface="Roboto"/>
                <a:sym typeface="Roboto"/>
              </a:rPr>
              <a:t>How You Can Help Your Child at Home</a:t>
            </a:r>
            <a:endParaRPr b="1" i="0" sz="3000" u="none" cap="none" strike="noStrike">
              <a:solidFill>
                <a:srgbClr val="000000"/>
              </a:solidFill>
              <a:latin typeface="Arial"/>
              <a:ea typeface="Arial"/>
              <a:cs typeface="Arial"/>
              <a:sym typeface="Arial"/>
            </a:endParaRPr>
          </a:p>
        </p:txBody>
      </p:sp>
      <p:sp>
        <p:nvSpPr>
          <p:cNvPr id="301" name="Google Shape;301;p40"/>
          <p:cNvSpPr/>
          <p:nvPr/>
        </p:nvSpPr>
        <p:spPr>
          <a:xfrm>
            <a:off x="648464" y="1560351"/>
            <a:ext cx="3515963" cy="853772"/>
          </a:xfrm>
          <a:prstGeom prst="roundRect">
            <a:avLst>
              <a:gd fmla="val 16667" name="adj"/>
            </a:avLst>
          </a:prstGeom>
          <a:solidFill>
            <a:srgbClr val="EFBBD8"/>
          </a:solidFill>
          <a:ln cap="flat" cmpd="sng" w="22225">
            <a:solidFill>
              <a:srgbClr val="CB459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0" i="0" lang="en-GB" sz="1400" u="none" cap="none" strike="noStrike">
                <a:solidFill>
                  <a:schemeClr val="dk2"/>
                </a:solidFill>
                <a:latin typeface="Roboto"/>
                <a:ea typeface="Roboto"/>
                <a:cs typeface="Roboto"/>
                <a:sym typeface="Roboto"/>
              </a:rPr>
              <a:t>Work on listening skills, taking turns and encouraging your child to look at you when you are speaking. </a:t>
            </a:r>
            <a:endParaRPr/>
          </a:p>
        </p:txBody>
      </p:sp>
      <p:sp>
        <p:nvSpPr>
          <p:cNvPr id="302" name="Google Shape;302;p40"/>
          <p:cNvSpPr/>
          <p:nvPr/>
        </p:nvSpPr>
        <p:spPr>
          <a:xfrm>
            <a:off x="663626" y="2564773"/>
            <a:ext cx="3515964" cy="426868"/>
          </a:xfrm>
          <a:prstGeom prst="roundRect">
            <a:avLst>
              <a:gd fmla="val 16667" name="adj"/>
            </a:avLst>
          </a:prstGeom>
          <a:solidFill>
            <a:srgbClr val="EFBBD8"/>
          </a:solidFill>
          <a:ln cap="flat" cmpd="sng" w="22225">
            <a:solidFill>
              <a:srgbClr val="CB459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0" i="0" lang="en-GB" sz="1400" u="none" cap="none" strike="noStrike">
                <a:solidFill>
                  <a:schemeClr val="dk2"/>
                </a:solidFill>
                <a:latin typeface="Roboto"/>
                <a:ea typeface="Roboto"/>
                <a:cs typeface="Roboto"/>
                <a:sym typeface="Roboto"/>
              </a:rPr>
              <a:t>Practise segmenting and blending words. </a:t>
            </a:r>
            <a:endParaRPr/>
          </a:p>
        </p:txBody>
      </p:sp>
      <p:sp>
        <p:nvSpPr>
          <p:cNvPr id="303" name="Google Shape;303;p40"/>
          <p:cNvSpPr/>
          <p:nvPr/>
        </p:nvSpPr>
        <p:spPr>
          <a:xfrm>
            <a:off x="627540" y="3126903"/>
            <a:ext cx="3588137" cy="3309119"/>
          </a:xfrm>
          <a:prstGeom prst="roundRect">
            <a:avLst>
              <a:gd fmla="val 16667" name="adj"/>
            </a:avLst>
          </a:prstGeom>
          <a:solidFill>
            <a:srgbClr val="EFBBD8"/>
          </a:solidFill>
          <a:ln cap="flat" cmpd="sng" w="22225">
            <a:solidFill>
              <a:srgbClr val="CB459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0" i="0" lang="en-GB" sz="1400" u="none" cap="none" strike="noStrike">
                <a:solidFill>
                  <a:schemeClr val="dk2"/>
                </a:solidFill>
                <a:latin typeface="Roboto"/>
                <a:ea typeface="Roboto"/>
                <a:cs typeface="Roboto"/>
                <a:sym typeface="Roboto"/>
              </a:rPr>
              <a:t>Look for familiar sounds and words in the world around you. Such as, when in the supermarket, can your child find words on your shopping list or recognise letters on food packaging?</a:t>
            </a:r>
            <a:endParaRPr/>
          </a:p>
          <a:p>
            <a:pPr indent="0" lvl="0" marL="0" marR="0" rtl="0" algn="l">
              <a:lnSpc>
                <a:spcPct val="100000"/>
              </a:lnSpc>
              <a:spcBef>
                <a:spcPts val="0"/>
              </a:spcBef>
              <a:spcAft>
                <a:spcPts val="0"/>
              </a:spcAft>
              <a:buNone/>
            </a:pPr>
            <a:r>
              <a:t/>
            </a:r>
            <a:endParaRPr b="0" i="0" sz="1400" u="none" cap="none" strike="noStrike">
              <a:solidFill>
                <a:schemeClr val="dk2"/>
              </a:solidFill>
              <a:latin typeface="Roboto"/>
              <a:ea typeface="Roboto"/>
              <a:cs typeface="Roboto"/>
              <a:sym typeface="Roboto"/>
            </a:endParaRPr>
          </a:p>
          <a:p>
            <a:pPr indent="0" lvl="0" marL="0" marR="0" rtl="0" algn="l">
              <a:lnSpc>
                <a:spcPct val="100000"/>
              </a:lnSpc>
              <a:spcBef>
                <a:spcPts val="0"/>
              </a:spcBef>
              <a:spcAft>
                <a:spcPts val="0"/>
              </a:spcAft>
              <a:buNone/>
            </a:pPr>
            <a:r>
              <a:rPr b="0" i="0" lang="en-GB" sz="1400" u="none" cap="none" strike="noStrike">
                <a:solidFill>
                  <a:schemeClr val="dk2"/>
                </a:solidFill>
                <a:latin typeface="Roboto"/>
                <a:ea typeface="Roboto"/>
                <a:cs typeface="Roboto"/>
                <a:sym typeface="Roboto"/>
              </a:rPr>
              <a:t>When outside, can they recognise letters on street names or on car number plates? </a:t>
            </a:r>
            <a:endParaRPr/>
          </a:p>
          <a:p>
            <a:pPr indent="0" lvl="0" marL="0" marR="0" rtl="0" algn="l">
              <a:lnSpc>
                <a:spcPct val="100000"/>
              </a:lnSpc>
              <a:spcBef>
                <a:spcPts val="0"/>
              </a:spcBef>
              <a:spcAft>
                <a:spcPts val="0"/>
              </a:spcAft>
              <a:buNone/>
            </a:pPr>
            <a:r>
              <a:t/>
            </a:r>
            <a:endParaRPr b="0" i="0" sz="1400" u="none" cap="none" strike="noStrike">
              <a:solidFill>
                <a:schemeClr val="dk2"/>
              </a:solidFill>
              <a:latin typeface="Roboto"/>
              <a:ea typeface="Roboto"/>
              <a:cs typeface="Roboto"/>
              <a:sym typeface="Roboto"/>
            </a:endParaRPr>
          </a:p>
          <a:p>
            <a:pPr indent="0" lvl="0" marL="0" marR="0" rtl="0" algn="l">
              <a:lnSpc>
                <a:spcPct val="100000"/>
              </a:lnSpc>
              <a:spcBef>
                <a:spcPts val="0"/>
              </a:spcBef>
              <a:spcAft>
                <a:spcPts val="0"/>
              </a:spcAft>
              <a:buNone/>
            </a:pPr>
            <a:r>
              <a:rPr b="0" i="0" lang="en-GB" sz="1400" u="none" cap="none" strike="noStrike">
                <a:solidFill>
                  <a:schemeClr val="dk2"/>
                </a:solidFill>
                <a:latin typeface="Roboto"/>
                <a:ea typeface="Roboto"/>
                <a:cs typeface="Roboto"/>
                <a:sym typeface="Roboto"/>
              </a:rPr>
              <a:t>When in the house, can they recognise letters or words in magazines or letters you receive?</a:t>
            </a:r>
            <a:endParaRPr/>
          </a:p>
        </p:txBody>
      </p:sp>
      <p:pic>
        <p:nvPicPr>
          <p:cNvPr id="304" name="Google Shape;304;p40"/>
          <p:cNvPicPr preferRelativeResize="0"/>
          <p:nvPr/>
        </p:nvPicPr>
        <p:blipFill rotWithShape="1">
          <a:blip r:embed="rId5">
            <a:alphaModFix/>
          </a:blip>
          <a:srcRect b="0" l="0" r="0" t="0"/>
          <a:stretch/>
        </p:blipFill>
        <p:spPr>
          <a:xfrm>
            <a:off x="4944522" y="2834803"/>
            <a:ext cx="3697330" cy="2511736"/>
          </a:xfrm>
          <a:prstGeom prst="rect">
            <a:avLst/>
          </a:prstGeom>
          <a:noFill/>
          <a:ln>
            <a:noFill/>
          </a:ln>
        </p:spPr>
      </p:pic>
    </p:spTree>
  </p:cSld>
  <p:clrMapOvr>
    <a:masterClrMapping/>
  </p:clrMapOvr>
  <mc:AlternateContent>
    <mc:Choice Requires="p14">
      <p:transition spd="med" p14:dur="6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41"/>
          <p:cNvSpPr/>
          <p:nvPr/>
        </p:nvSpPr>
        <p:spPr>
          <a:xfrm>
            <a:off x="355600" y="263829"/>
            <a:ext cx="8432800" cy="853772"/>
          </a:xfrm>
          <a:prstGeom prst="roundRect">
            <a:avLst>
              <a:gd fmla="val 50000" name="adj"/>
            </a:avLst>
          </a:prstGeom>
          <a:solidFill>
            <a:srgbClr val="0079C1"/>
          </a:solidFill>
          <a:ln cap="flat" cmpd="sng" w="222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3" marL="179388" marR="0" rtl="0" algn="ctr">
              <a:lnSpc>
                <a:spcPct val="100000"/>
              </a:lnSpc>
              <a:spcBef>
                <a:spcPts val="0"/>
              </a:spcBef>
              <a:spcAft>
                <a:spcPts val="0"/>
              </a:spcAft>
              <a:buNone/>
            </a:pPr>
            <a:r>
              <a:rPr b="1" i="0" lang="en-GB" sz="3000" u="none" cap="none" strike="noStrike">
                <a:solidFill>
                  <a:schemeClr val="lt1"/>
                </a:solidFill>
                <a:latin typeface="Roboto"/>
                <a:ea typeface="Roboto"/>
                <a:cs typeface="Roboto"/>
                <a:sym typeface="Roboto"/>
              </a:rPr>
              <a:t>How You Can Help Your Child at Home</a:t>
            </a:r>
            <a:endParaRPr b="1" i="0" sz="3000" u="none" cap="none" strike="noStrike">
              <a:solidFill>
                <a:srgbClr val="000000"/>
              </a:solidFill>
              <a:latin typeface="Arial"/>
              <a:ea typeface="Arial"/>
              <a:cs typeface="Arial"/>
              <a:sym typeface="Arial"/>
            </a:endParaRPr>
          </a:p>
        </p:txBody>
      </p:sp>
      <p:sp>
        <p:nvSpPr>
          <p:cNvPr id="311" name="Google Shape;311;p41"/>
          <p:cNvSpPr/>
          <p:nvPr/>
        </p:nvSpPr>
        <p:spPr>
          <a:xfrm>
            <a:off x="565828" y="5020325"/>
            <a:ext cx="3496270" cy="1395149"/>
          </a:xfrm>
          <a:prstGeom prst="roundRect">
            <a:avLst>
              <a:gd fmla="val 16667" name="adj"/>
            </a:avLst>
          </a:prstGeom>
          <a:solidFill>
            <a:srgbClr val="EFBBD8"/>
          </a:solidFill>
          <a:ln cap="flat" cmpd="sng" w="22225">
            <a:solidFill>
              <a:srgbClr val="CB459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0" i="0" lang="en-GB" sz="1400" u="none" cap="none" strike="noStrike">
                <a:solidFill>
                  <a:schemeClr val="dk2"/>
                </a:solidFill>
                <a:latin typeface="Roboto"/>
                <a:ea typeface="Roboto"/>
                <a:cs typeface="Roboto"/>
                <a:sym typeface="Roboto"/>
              </a:rPr>
              <a:t>Finally, remember to ask your child’s class teacher if you are unsure about any aspect of your child’s phonics learning. A consistent approach is important. </a:t>
            </a:r>
            <a:endParaRPr/>
          </a:p>
        </p:txBody>
      </p:sp>
      <p:sp>
        <p:nvSpPr>
          <p:cNvPr id="312" name="Google Shape;312;p41"/>
          <p:cNvSpPr/>
          <p:nvPr/>
        </p:nvSpPr>
        <p:spPr>
          <a:xfrm>
            <a:off x="546125" y="3465525"/>
            <a:ext cx="3516000" cy="724800"/>
          </a:xfrm>
          <a:prstGeom prst="roundRect">
            <a:avLst>
              <a:gd fmla="val 16667" name="adj"/>
            </a:avLst>
          </a:prstGeom>
          <a:solidFill>
            <a:srgbClr val="EFBBD8"/>
          </a:solidFill>
          <a:ln cap="flat" cmpd="sng" w="22225">
            <a:solidFill>
              <a:srgbClr val="CB459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0" i="0" lang="en-GB" sz="1400" u="none" cap="none" strike="noStrike">
                <a:solidFill>
                  <a:schemeClr val="dk2"/>
                </a:solidFill>
                <a:latin typeface="Roboto"/>
                <a:ea typeface="Roboto"/>
                <a:cs typeface="Roboto"/>
                <a:sym typeface="Roboto"/>
              </a:rPr>
              <a:t>Support your child to </a:t>
            </a:r>
            <a:r>
              <a:rPr lang="en-GB">
                <a:solidFill>
                  <a:schemeClr val="dk2"/>
                </a:solidFill>
                <a:latin typeface="Roboto"/>
                <a:ea typeface="Roboto"/>
                <a:cs typeface="Roboto"/>
                <a:sym typeface="Roboto"/>
              </a:rPr>
              <a:t>work through letter formation sheets and their flashcard packs.</a:t>
            </a:r>
            <a:endParaRPr/>
          </a:p>
        </p:txBody>
      </p:sp>
      <p:sp>
        <p:nvSpPr>
          <p:cNvPr id="313" name="Google Shape;313;p41"/>
          <p:cNvSpPr/>
          <p:nvPr/>
        </p:nvSpPr>
        <p:spPr>
          <a:xfrm>
            <a:off x="546127" y="4314624"/>
            <a:ext cx="3516000" cy="581400"/>
          </a:xfrm>
          <a:prstGeom prst="roundRect">
            <a:avLst>
              <a:gd fmla="val 16667" name="adj"/>
            </a:avLst>
          </a:prstGeom>
          <a:solidFill>
            <a:srgbClr val="EFBBD8"/>
          </a:solidFill>
          <a:ln cap="flat" cmpd="sng" w="22225">
            <a:solidFill>
              <a:srgbClr val="CB459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0" i="0" lang="en-GB" sz="1400" u="none" cap="none" strike="noStrike">
                <a:solidFill>
                  <a:schemeClr val="dk2"/>
                </a:solidFill>
                <a:latin typeface="Roboto"/>
                <a:ea typeface="Roboto"/>
                <a:cs typeface="Roboto"/>
                <a:sym typeface="Roboto"/>
              </a:rPr>
              <a:t>Read to and with your child </a:t>
            </a:r>
            <a:r>
              <a:rPr b="1" i="0" lang="en-GB" sz="1400" u="none" cap="none" strike="noStrike">
                <a:solidFill>
                  <a:schemeClr val="dk2"/>
                </a:solidFill>
                <a:latin typeface="Roboto"/>
                <a:ea typeface="Roboto"/>
                <a:cs typeface="Roboto"/>
                <a:sym typeface="Roboto"/>
              </a:rPr>
              <a:t>every day.</a:t>
            </a:r>
            <a:endParaRPr b="1" i="0" sz="1400" u="none" cap="none" strike="noStrike">
              <a:solidFill>
                <a:schemeClr val="lt1"/>
              </a:solidFill>
              <a:latin typeface="Roboto"/>
              <a:ea typeface="Roboto"/>
              <a:cs typeface="Roboto"/>
              <a:sym typeface="Roboto"/>
            </a:endParaRPr>
          </a:p>
        </p:txBody>
      </p:sp>
      <p:sp>
        <p:nvSpPr>
          <p:cNvPr id="314" name="Google Shape;314;p41"/>
          <p:cNvSpPr/>
          <p:nvPr/>
        </p:nvSpPr>
        <p:spPr>
          <a:xfrm>
            <a:off x="546142" y="1628835"/>
            <a:ext cx="3515955" cy="1700130"/>
          </a:xfrm>
          <a:prstGeom prst="roundRect">
            <a:avLst>
              <a:gd fmla="val 16667" name="adj"/>
            </a:avLst>
          </a:prstGeom>
          <a:solidFill>
            <a:srgbClr val="EFBBD8"/>
          </a:solidFill>
          <a:ln cap="flat" cmpd="sng" w="22225">
            <a:solidFill>
              <a:srgbClr val="CB459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0" i="0" lang="en-GB" sz="1400" u="none" cap="none" strike="noStrike">
                <a:solidFill>
                  <a:schemeClr val="dk2"/>
                </a:solidFill>
                <a:latin typeface="Roboto"/>
                <a:ea typeface="Roboto"/>
                <a:cs typeface="Roboto"/>
                <a:sym typeface="Roboto"/>
              </a:rPr>
              <a:t>Practise the new sounds and graphemes your child brings home using the Parent Information Sheets. Remember to use ‘pure’ sounds when pronouncing the sounds and model the correct letter formation as is taught in school. </a:t>
            </a:r>
            <a:endParaRPr/>
          </a:p>
        </p:txBody>
      </p:sp>
      <p:sp>
        <p:nvSpPr>
          <p:cNvPr id="315" name="Google Shape;315;p41"/>
          <p:cNvSpPr/>
          <p:nvPr/>
        </p:nvSpPr>
        <p:spPr>
          <a:xfrm>
            <a:off x="4716527" y="1635286"/>
            <a:ext cx="3351397" cy="4742660"/>
          </a:xfrm>
          <a:prstGeom prst="rect">
            <a:avLst/>
          </a:prstGeom>
          <a:solidFill>
            <a:schemeClr val="lt1"/>
          </a:solidFill>
          <a:ln cap="flat" cmpd="sng" w="22225">
            <a:solidFill>
              <a:srgbClr val="CB459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316" name="Google Shape;316;p41"/>
          <p:cNvPicPr preferRelativeResize="0"/>
          <p:nvPr/>
        </p:nvPicPr>
        <p:blipFill rotWithShape="1">
          <a:blip r:embed="rId3">
            <a:alphaModFix/>
          </a:blip>
          <a:srcRect b="0" l="0" r="0" t="0"/>
          <a:stretch/>
        </p:blipFill>
        <p:spPr>
          <a:xfrm>
            <a:off x="4727285" y="1641535"/>
            <a:ext cx="3329873" cy="4742660"/>
          </a:xfrm>
          <a:prstGeom prst="rect">
            <a:avLst/>
          </a:prstGeom>
          <a:noFill/>
          <a:ln cap="flat" cmpd="sng" w="9525">
            <a:solidFill>
              <a:srgbClr val="CB4592"/>
            </a:solidFill>
            <a:prstDash val="solid"/>
            <a:round/>
            <a:headEnd len="sm" w="sm" type="none"/>
            <a:tailEnd len="sm" w="sm" type="none"/>
          </a:ln>
        </p:spPr>
      </p:pic>
      <p:cxnSp>
        <p:nvCxnSpPr>
          <p:cNvPr id="317" name="Google Shape;317;p41"/>
          <p:cNvCxnSpPr/>
          <p:nvPr/>
        </p:nvCxnSpPr>
        <p:spPr>
          <a:xfrm>
            <a:off x="4427474" y="1540934"/>
            <a:ext cx="0" cy="4868092"/>
          </a:xfrm>
          <a:prstGeom prst="straightConnector1">
            <a:avLst/>
          </a:prstGeom>
          <a:noFill/>
          <a:ln cap="flat" cmpd="sng" w="22225">
            <a:solidFill>
              <a:schemeClr val="lt1"/>
            </a:solidFill>
            <a:prstDash val="dash"/>
            <a:round/>
            <a:headEnd len="sm" w="sm" type="none"/>
            <a:tailEnd len="sm" w="sm" type="none"/>
          </a:ln>
        </p:spPr>
      </p:cxnSp>
    </p:spTree>
  </p:cSld>
  <p:clrMapOvr>
    <a:masterClrMapping/>
  </p:clrMapOvr>
  <mc:AlternateContent>
    <mc:Choice Requires="p14">
      <p:transition spd="med" p14:dur="6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42"/>
          <p:cNvSpPr/>
          <p:nvPr/>
        </p:nvSpPr>
        <p:spPr>
          <a:xfrm>
            <a:off x="355600" y="263829"/>
            <a:ext cx="8432800" cy="853772"/>
          </a:xfrm>
          <a:prstGeom prst="roundRect">
            <a:avLst>
              <a:gd fmla="val 50000" name="adj"/>
            </a:avLst>
          </a:prstGeom>
          <a:solidFill>
            <a:srgbClr val="0079C1"/>
          </a:solidFill>
          <a:ln cap="flat" cmpd="sng" w="222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3" marL="179388" marR="0" rtl="0" algn="ctr">
              <a:lnSpc>
                <a:spcPct val="100000"/>
              </a:lnSpc>
              <a:spcBef>
                <a:spcPts val="0"/>
              </a:spcBef>
              <a:spcAft>
                <a:spcPts val="0"/>
              </a:spcAft>
              <a:buNone/>
            </a:pPr>
            <a:r>
              <a:rPr b="1" i="0" lang="en-GB" sz="3000" u="none" cap="none" strike="noStrike">
                <a:solidFill>
                  <a:schemeClr val="lt1"/>
                </a:solidFill>
                <a:latin typeface="Roboto"/>
                <a:ea typeface="Roboto"/>
                <a:cs typeface="Roboto"/>
                <a:sym typeface="Roboto"/>
              </a:rPr>
              <a:t>Any Questions?</a:t>
            </a:r>
            <a:endParaRPr b="1" i="0" sz="3000" u="none" cap="none" strike="noStrike">
              <a:solidFill>
                <a:srgbClr val="000000"/>
              </a:solidFill>
              <a:latin typeface="Arial"/>
              <a:ea typeface="Arial"/>
              <a:cs typeface="Arial"/>
              <a:sym typeface="Arial"/>
            </a:endParaRPr>
          </a:p>
        </p:txBody>
      </p:sp>
      <p:pic>
        <p:nvPicPr>
          <p:cNvPr id="324" name="Google Shape;324;p42"/>
          <p:cNvPicPr preferRelativeResize="0"/>
          <p:nvPr/>
        </p:nvPicPr>
        <p:blipFill rotWithShape="1">
          <a:blip r:embed="rId3">
            <a:alphaModFix/>
          </a:blip>
          <a:srcRect b="0" l="0" r="0" t="0"/>
          <a:stretch/>
        </p:blipFill>
        <p:spPr>
          <a:xfrm>
            <a:off x="3019964" y="1545579"/>
            <a:ext cx="3104071" cy="4532345"/>
          </a:xfrm>
          <a:prstGeom prst="rect">
            <a:avLst/>
          </a:prstGeom>
          <a:noFill/>
          <a:ln>
            <a:noFill/>
          </a:ln>
        </p:spPr>
      </p:pic>
    </p:spTree>
  </p:cSld>
  <p:clrMapOvr>
    <a:masterClrMapping/>
  </p:clrMapOvr>
  <mc:AlternateContent>
    <mc:Choice Requires="p14">
      <p:transition spd="med" p14:dur="6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pic>
        <p:nvPicPr>
          <p:cNvPr id="330" name="Google Shape;330;p45"/>
          <p:cNvPicPr preferRelativeResize="0"/>
          <p:nvPr/>
        </p:nvPicPr>
        <p:blipFill rotWithShape="1">
          <a:blip r:embed="rId3">
            <a:alphaModFix/>
          </a:blip>
          <a:srcRect b="0" l="0" r="0" t="0"/>
          <a:stretch/>
        </p:blipFill>
        <p:spPr>
          <a:xfrm>
            <a:off x="0" y="0"/>
            <a:ext cx="9144000" cy="6858000"/>
          </a:xfrm>
          <a:prstGeom prst="rect">
            <a:avLst/>
          </a:prstGeom>
          <a:noFill/>
          <a:ln>
            <a:noFill/>
          </a:ln>
        </p:spPr>
      </p:pic>
    </p:spTree>
  </p:cSld>
  <p:clrMapOvr>
    <a:masterClrMapping/>
  </p:clrMapOvr>
  <mc:AlternateContent>
    <mc:Choice Requires="p14">
      <p:transition spd="med" p14:dur="6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 name="Shape 42"/>
        <p:cNvGrpSpPr/>
        <p:nvPr/>
      </p:nvGrpSpPr>
      <p:grpSpPr>
        <a:xfrm>
          <a:off x="0" y="0"/>
          <a:ext cx="0" cy="0"/>
          <a:chOff x="0" y="0"/>
          <a:chExt cx="0" cy="0"/>
        </a:xfrm>
      </p:grpSpPr>
      <p:sp>
        <p:nvSpPr>
          <p:cNvPr id="43" name="Google Shape;43;p52"/>
          <p:cNvSpPr/>
          <p:nvPr/>
        </p:nvSpPr>
        <p:spPr>
          <a:xfrm>
            <a:off x="355600" y="263828"/>
            <a:ext cx="8432800" cy="914731"/>
          </a:xfrm>
          <a:prstGeom prst="roundRect">
            <a:avLst>
              <a:gd fmla="val 50000" name="adj"/>
            </a:avLst>
          </a:prstGeom>
          <a:solidFill>
            <a:srgbClr val="0079C1"/>
          </a:solidFill>
          <a:ln cap="flat" cmpd="sng" w="222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3" marL="179388" marR="0" rtl="0" algn="l">
              <a:lnSpc>
                <a:spcPct val="100000"/>
              </a:lnSpc>
              <a:spcBef>
                <a:spcPts val="0"/>
              </a:spcBef>
              <a:spcAft>
                <a:spcPts val="0"/>
              </a:spcAft>
              <a:buNone/>
            </a:pPr>
            <a:r>
              <a:t/>
            </a:r>
            <a:endParaRPr b="1" i="0" sz="4000" u="none" cap="none" strike="noStrike">
              <a:solidFill>
                <a:srgbClr val="000000"/>
              </a:solidFill>
              <a:latin typeface="Arial"/>
              <a:ea typeface="Arial"/>
              <a:cs typeface="Arial"/>
              <a:sym typeface="Arial"/>
            </a:endParaRPr>
          </a:p>
        </p:txBody>
      </p:sp>
      <p:sp>
        <p:nvSpPr>
          <p:cNvPr id="44" name="Google Shape;44;p52"/>
          <p:cNvSpPr/>
          <p:nvPr>
            <p:ph idx="4294967295" type="title"/>
          </p:nvPr>
        </p:nvSpPr>
        <p:spPr>
          <a:xfrm>
            <a:off x="426720" y="512763"/>
            <a:ext cx="8260080" cy="994306"/>
          </a:xfrm>
          <a:prstGeom prst="roundRect">
            <a:avLst>
              <a:gd fmla="val 9641" name="adj"/>
            </a:avLst>
          </a:prstGeom>
          <a:noFill/>
          <a:ln>
            <a:noFill/>
          </a:ln>
        </p:spPr>
        <p:txBody>
          <a:bodyPr anchorCtr="1" anchor="ctr" bIns="252000" lIns="252000" spcFirstLastPara="1" rIns="252000" wrap="square" tIns="252000">
            <a:normAutofit/>
          </a:bodyPr>
          <a:lstStyle/>
          <a:p>
            <a:pPr indent="0" lvl="0" marL="0" rtl="0" algn="ctr">
              <a:lnSpc>
                <a:spcPct val="90000"/>
              </a:lnSpc>
              <a:spcBef>
                <a:spcPts val="0"/>
              </a:spcBef>
              <a:spcAft>
                <a:spcPts val="0"/>
              </a:spcAft>
              <a:buSzPts val="4000"/>
              <a:buNone/>
            </a:pPr>
            <a:r>
              <a:rPr lang="en-GB" sz="3600">
                <a:solidFill>
                  <a:schemeClr val="lt1"/>
                </a:solidFill>
                <a:latin typeface="Roboto"/>
                <a:ea typeface="Roboto"/>
                <a:cs typeface="Roboto"/>
                <a:sym typeface="Roboto"/>
              </a:rPr>
              <a:t>Phonics Terminology</a:t>
            </a:r>
            <a:br>
              <a:rPr lang="en-GB" sz="4860">
                <a:solidFill>
                  <a:schemeClr val="lt1"/>
                </a:solidFill>
                <a:latin typeface="Roboto"/>
                <a:ea typeface="Roboto"/>
                <a:cs typeface="Roboto"/>
                <a:sym typeface="Roboto"/>
              </a:rPr>
            </a:br>
            <a:r>
              <a:rPr b="0" lang="en-GB" sz="1260">
                <a:solidFill>
                  <a:schemeClr val="lt1"/>
                </a:solidFill>
                <a:latin typeface="Roboto"/>
                <a:ea typeface="Roboto"/>
                <a:cs typeface="Roboto"/>
                <a:sym typeface="Roboto"/>
              </a:rPr>
              <a:t>Here is some of the terminology you might hear as your children begin to learn phonics. </a:t>
            </a:r>
            <a:br>
              <a:rPr lang="en-GB" sz="3600"/>
            </a:br>
            <a:endParaRPr sz="3600"/>
          </a:p>
        </p:txBody>
      </p:sp>
      <p:graphicFrame>
        <p:nvGraphicFramePr>
          <p:cNvPr id="45" name="Google Shape;45;p52"/>
          <p:cNvGraphicFramePr/>
          <p:nvPr/>
        </p:nvGraphicFramePr>
        <p:xfrm>
          <a:off x="773907" y="1427494"/>
          <a:ext cx="3000000" cy="3000000"/>
        </p:xfrm>
        <a:graphic>
          <a:graphicData uri="http://schemas.openxmlformats.org/drawingml/2006/table">
            <a:tbl>
              <a:tblPr bandRow="1" firstRow="1">
                <a:noFill/>
                <a:tableStyleId>{9918BFCE-9376-4227-AF1F-8B34E6A047E5}</a:tableStyleId>
              </a:tblPr>
              <a:tblGrid>
                <a:gridCol w="2006250"/>
                <a:gridCol w="4999225"/>
              </a:tblGrid>
              <a:tr h="322300">
                <a:tc>
                  <a:txBody>
                    <a:bodyPr/>
                    <a:lstStyle/>
                    <a:p>
                      <a:pPr indent="0" lvl="0" marL="0" marR="0" rtl="0" algn="l">
                        <a:lnSpc>
                          <a:spcPct val="100000"/>
                        </a:lnSpc>
                        <a:spcBef>
                          <a:spcPts val="0"/>
                        </a:spcBef>
                        <a:spcAft>
                          <a:spcPts val="0"/>
                        </a:spcAft>
                        <a:buNone/>
                      </a:pPr>
                      <a:r>
                        <a:rPr b="1" lang="en-GB" sz="1200" u="none" cap="none" strike="noStrike">
                          <a:latin typeface="Roboto"/>
                          <a:ea typeface="Roboto"/>
                          <a:cs typeface="Roboto"/>
                          <a:sym typeface="Roboto"/>
                        </a:rPr>
                        <a:t>Phoneme</a:t>
                      </a:r>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1200"/>
                        <a:buFont typeface="Arial"/>
                        <a:buNone/>
                      </a:pPr>
                      <a:r>
                        <a:rPr b="0" lang="en-GB" sz="1200" u="none" cap="none" strike="noStrike">
                          <a:latin typeface="Roboto"/>
                          <a:ea typeface="Roboto"/>
                          <a:cs typeface="Roboto"/>
                          <a:sym typeface="Roboto"/>
                        </a:rPr>
                        <a:t>the smallest unit of sound in words</a:t>
                      </a:r>
                      <a:endParaRPr/>
                    </a:p>
                  </a:txBody>
                  <a:tcPr marT="45725" marB="45725" marR="91450" marL="91450"/>
                </a:tc>
              </a:tr>
              <a:tr h="340200">
                <a:tc>
                  <a:txBody>
                    <a:bodyPr/>
                    <a:lstStyle/>
                    <a:p>
                      <a:pPr indent="0" lvl="0" marL="0" marR="0" rtl="0" algn="l">
                        <a:lnSpc>
                          <a:spcPct val="100000"/>
                        </a:lnSpc>
                        <a:spcBef>
                          <a:spcPts val="0"/>
                        </a:spcBef>
                        <a:spcAft>
                          <a:spcPts val="0"/>
                        </a:spcAft>
                        <a:buNone/>
                      </a:pPr>
                      <a:r>
                        <a:rPr b="1" lang="en-GB" sz="1200" u="none" cap="none" strike="noStrike">
                          <a:latin typeface="Roboto"/>
                          <a:ea typeface="Roboto"/>
                          <a:cs typeface="Roboto"/>
                          <a:sym typeface="Roboto"/>
                        </a:rPr>
                        <a:t>Grapheme</a:t>
                      </a:r>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1200"/>
                        <a:buFont typeface="Arial"/>
                        <a:buNone/>
                      </a:pPr>
                      <a:r>
                        <a:rPr lang="en-GB" sz="1200" u="none" cap="none" strike="noStrike">
                          <a:latin typeface="Roboto"/>
                          <a:ea typeface="Roboto"/>
                          <a:cs typeface="Roboto"/>
                          <a:sym typeface="Roboto"/>
                        </a:rPr>
                        <a:t>the written representation of a sound</a:t>
                      </a:r>
                      <a:endParaRPr/>
                    </a:p>
                  </a:txBody>
                  <a:tcPr marT="45725" marB="45725" marR="91450" marL="91450"/>
                </a:tc>
              </a:tr>
              <a:tr h="660625">
                <a:tc>
                  <a:txBody>
                    <a:bodyPr/>
                    <a:lstStyle/>
                    <a:p>
                      <a:pPr indent="0" lvl="0" marL="0" marR="0" rtl="0" algn="l">
                        <a:lnSpc>
                          <a:spcPct val="100000"/>
                        </a:lnSpc>
                        <a:spcBef>
                          <a:spcPts val="0"/>
                        </a:spcBef>
                        <a:spcAft>
                          <a:spcPts val="0"/>
                        </a:spcAft>
                        <a:buNone/>
                      </a:pPr>
                      <a:r>
                        <a:rPr b="1" lang="en-GB" sz="1200" u="none" cap="none" strike="noStrike">
                          <a:latin typeface="Roboto"/>
                          <a:ea typeface="Roboto"/>
                          <a:cs typeface="Roboto"/>
                          <a:sym typeface="Roboto"/>
                        </a:rPr>
                        <a:t>GPC </a:t>
                      </a:r>
                      <a:r>
                        <a:rPr b="0" lang="en-GB" sz="1200" u="none" cap="none" strike="noStrike">
                          <a:latin typeface="Roboto"/>
                          <a:ea typeface="Roboto"/>
                          <a:cs typeface="Roboto"/>
                          <a:sym typeface="Roboto"/>
                        </a:rPr>
                        <a:t>(Grapheme-Phoneme Correspondence)</a:t>
                      </a:r>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1200"/>
                        <a:buFont typeface="Arial"/>
                        <a:buNone/>
                      </a:pPr>
                      <a:r>
                        <a:rPr lang="en-GB" sz="1200" u="none" cap="none" strike="noStrike">
                          <a:latin typeface="Roboto"/>
                          <a:ea typeface="Roboto"/>
                          <a:cs typeface="Roboto"/>
                          <a:sym typeface="Roboto"/>
                        </a:rPr>
                        <a:t>being able to match a phoneme with the correct grapheme and vice versa</a:t>
                      </a:r>
                      <a:endParaRPr/>
                    </a:p>
                    <a:p>
                      <a:pPr indent="0" lvl="0" marL="0" marR="0" rtl="0" algn="l">
                        <a:lnSpc>
                          <a:spcPct val="100000"/>
                        </a:lnSpc>
                        <a:spcBef>
                          <a:spcPts val="0"/>
                        </a:spcBef>
                        <a:spcAft>
                          <a:spcPts val="0"/>
                        </a:spcAft>
                        <a:buNone/>
                      </a:pPr>
                      <a:r>
                        <a:t/>
                      </a:r>
                      <a:endParaRPr b="1" sz="1200" u="none" cap="none" strike="noStrike">
                        <a:latin typeface="Roboto"/>
                        <a:ea typeface="Roboto"/>
                        <a:cs typeface="Roboto"/>
                        <a:sym typeface="Roboto"/>
                      </a:endParaRPr>
                    </a:p>
                  </a:txBody>
                  <a:tcPr marT="45725" marB="45725" marR="91450" marL="91450"/>
                </a:tc>
              </a:tr>
              <a:tr h="382300">
                <a:tc>
                  <a:txBody>
                    <a:bodyPr/>
                    <a:lstStyle/>
                    <a:p>
                      <a:pPr indent="0" lvl="0" marL="0" marR="0" rtl="0" algn="l">
                        <a:lnSpc>
                          <a:spcPct val="100000"/>
                        </a:lnSpc>
                        <a:spcBef>
                          <a:spcPts val="0"/>
                        </a:spcBef>
                        <a:spcAft>
                          <a:spcPts val="0"/>
                        </a:spcAft>
                        <a:buNone/>
                      </a:pPr>
                      <a:r>
                        <a:rPr b="1" lang="en-GB" sz="1200" u="none" cap="none" strike="noStrike">
                          <a:latin typeface="Roboto"/>
                          <a:ea typeface="Roboto"/>
                          <a:cs typeface="Roboto"/>
                          <a:sym typeface="Roboto"/>
                        </a:rPr>
                        <a:t>Blending</a:t>
                      </a:r>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1200"/>
                        <a:buFont typeface="Arial"/>
                        <a:buNone/>
                      </a:pPr>
                      <a:r>
                        <a:rPr lang="en-GB" sz="1200" u="none" cap="none" strike="noStrike">
                          <a:latin typeface="Roboto"/>
                          <a:ea typeface="Roboto"/>
                          <a:cs typeface="Roboto"/>
                          <a:sym typeface="Roboto"/>
                        </a:rPr>
                        <a:t>joining individual speech sounds together to read a word</a:t>
                      </a:r>
                      <a:endParaRPr/>
                    </a:p>
                  </a:txBody>
                  <a:tcPr marT="45725" marB="45725" marR="91450" marL="91450"/>
                </a:tc>
              </a:tr>
              <a:tr h="393625">
                <a:tc>
                  <a:txBody>
                    <a:bodyPr/>
                    <a:lstStyle/>
                    <a:p>
                      <a:pPr indent="0" lvl="0" marL="0" marR="0" rtl="0" algn="l">
                        <a:lnSpc>
                          <a:spcPct val="100000"/>
                        </a:lnSpc>
                        <a:spcBef>
                          <a:spcPts val="0"/>
                        </a:spcBef>
                        <a:spcAft>
                          <a:spcPts val="0"/>
                        </a:spcAft>
                        <a:buNone/>
                      </a:pPr>
                      <a:r>
                        <a:rPr b="1" lang="en-GB" sz="1200" u="none" cap="none" strike="noStrike">
                          <a:latin typeface="Roboto"/>
                          <a:ea typeface="Roboto"/>
                          <a:cs typeface="Roboto"/>
                          <a:sym typeface="Roboto"/>
                        </a:rPr>
                        <a:t>Segmenting</a:t>
                      </a:r>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1200"/>
                        <a:buFont typeface="Arial"/>
                        <a:buNone/>
                      </a:pPr>
                      <a:r>
                        <a:rPr lang="en-GB" sz="1200" u="none" cap="none" strike="noStrike">
                          <a:solidFill>
                            <a:srgbClr val="3F3F3F"/>
                          </a:solidFill>
                          <a:latin typeface="Roboto"/>
                          <a:ea typeface="Roboto"/>
                          <a:cs typeface="Roboto"/>
                          <a:sym typeface="Roboto"/>
                        </a:rPr>
                        <a:t>breaking down words into individual speech sounds to spell a word</a:t>
                      </a:r>
                      <a:endParaRPr/>
                    </a:p>
                  </a:txBody>
                  <a:tcPr marT="45725" marB="45725" marR="91450" marL="91450"/>
                </a:tc>
              </a:tr>
              <a:tr h="382300">
                <a:tc>
                  <a:txBody>
                    <a:bodyPr/>
                    <a:lstStyle/>
                    <a:p>
                      <a:pPr indent="0" lvl="0" marL="0" marR="0" rtl="0" algn="l">
                        <a:lnSpc>
                          <a:spcPct val="100000"/>
                        </a:lnSpc>
                        <a:spcBef>
                          <a:spcPts val="0"/>
                        </a:spcBef>
                        <a:spcAft>
                          <a:spcPts val="0"/>
                        </a:spcAft>
                        <a:buNone/>
                      </a:pPr>
                      <a:r>
                        <a:rPr b="1" lang="en-GB" sz="1200" u="none" cap="none" strike="noStrike">
                          <a:latin typeface="Roboto"/>
                          <a:ea typeface="Roboto"/>
                          <a:cs typeface="Roboto"/>
                          <a:sym typeface="Roboto"/>
                        </a:rPr>
                        <a:t>Digraph</a:t>
                      </a:r>
                      <a:endParaRPr/>
                    </a:p>
                  </a:txBody>
                  <a:tcPr marT="45725" marB="45725" marR="91450" marL="91450"/>
                </a:tc>
                <a:tc>
                  <a:txBody>
                    <a:bodyPr/>
                    <a:lstStyle/>
                    <a:p>
                      <a:pPr indent="0" lvl="0" marL="0" marR="0" rtl="0" algn="l">
                        <a:lnSpc>
                          <a:spcPct val="100000"/>
                        </a:lnSpc>
                        <a:spcBef>
                          <a:spcPts val="0"/>
                        </a:spcBef>
                        <a:spcAft>
                          <a:spcPts val="0"/>
                        </a:spcAft>
                        <a:buNone/>
                      </a:pPr>
                      <a:r>
                        <a:rPr lang="en-GB" sz="1200" u="none" cap="none" strike="noStrike">
                          <a:solidFill>
                            <a:srgbClr val="3F3F3F"/>
                          </a:solidFill>
                          <a:latin typeface="Roboto"/>
                          <a:ea typeface="Roboto"/>
                          <a:cs typeface="Roboto"/>
                          <a:sym typeface="Roboto"/>
                        </a:rPr>
                        <a:t>two letters making one sound e.g. ‘sh’ </a:t>
                      </a:r>
                      <a:endParaRPr b="1" sz="1200" u="none" cap="none" strike="noStrike">
                        <a:latin typeface="Roboto"/>
                        <a:ea typeface="Roboto"/>
                        <a:cs typeface="Roboto"/>
                        <a:sym typeface="Roboto"/>
                      </a:endParaRPr>
                    </a:p>
                  </a:txBody>
                  <a:tcPr marT="45725" marB="45725" marR="91450" marL="91450"/>
                </a:tc>
              </a:tr>
              <a:tr h="369750">
                <a:tc>
                  <a:txBody>
                    <a:bodyPr/>
                    <a:lstStyle/>
                    <a:p>
                      <a:pPr indent="0" lvl="0" marL="0" marR="0" rtl="0" algn="l">
                        <a:lnSpc>
                          <a:spcPct val="100000"/>
                        </a:lnSpc>
                        <a:spcBef>
                          <a:spcPts val="0"/>
                        </a:spcBef>
                        <a:spcAft>
                          <a:spcPts val="0"/>
                        </a:spcAft>
                        <a:buNone/>
                      </a:pPr>
                      <a:r>
                        <a:rPr b="1" lang="en-GB" sz="1200" u="none" cap="none" strike="noStrike">
                          <a:latin typeface="Roboto"/>
                          <a:ea typeface="Roboto"/>
                          <a:cs typeface="Roboto"/>
                          <a:sym typeface="Roboto"/>
                        </a:rPr>
                        <a:t>Trigraph</a:t>
                      </a:r>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1200"/>
                        <a:buFont typeface="Arial"/>
                        <a:buNone/>
                      </a:pPr>
                      <a:r>
                        <a:rPr lang="en-GB" sz="1200" u="none" cap="none" strike="noStrike">
                          <a:solidFill>
                            <a:srgbClr val="3F3F3F"/>
                          </a:solidFill>
                          <a:latin typeface="Roboto"/>
                          <a:ea typeface="Roboto"/>
                          <a:cs typeface="Roboto"/>
                          <a:sym typeface="Roboto"/>
                        </a:rPr>
                        <a:t>three letters making one sound e.g. ‘igh’ </a:t>
                      </a:r>
                      <a:endParaRPr/>
                    </a:p>
                  </a:txBody>
                  <a:tcPr marT="45725" marB="45725" marR="91450" marL="91450"/>
                </a:tc>
              </a:tr>
              <a:tr h="537175">
                <a:tc>
                  <a:txBody>
                    <a:bodyPr/>
                    <a:lstStyle/>
                    <a:p>
                      <a:pPr indent="0" lvl="0" marL="0" marR="0" rtl="0" algn="l">
                        <a:lnSpc>
                          <a:spcPct val="100000"/>
                        </a:lnSpc>
                        <a:spcBef>
                          <a:spcPts val="0"/>
                        </a:spcBef>
                        <a:spcAft>
                          <a:spcPts val="0"/>
                        </a:spcAft>
                        <a:buNone/>
                      </a:pPr>
                      <a:r>
                        <a:rPr b="1" lang="en-GB" sz="1200" u="none" cap="none" strike="noStrike">
                          <a:latin typeface="Roboto"/>
                          <a:ea typeface="Roboto"/>
                          <a:cs typeface="Roboto"/>
                          <a:sym typeface="Roboto"/>
                        </a:rPr>
                        <a:t>Split Digraph</a:t>
                      </a:r>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1200"/>
                        <a:buFont typeface="Arial"/>
                        <a:buNone/>
                      </a:pPr>
                      <a:r>
                        <a:rPr lang="en-GB" sz="1200" u="none" cap="none" strike="noStrike">
                          <a:solidFill>
                            <a:srgbClr val="3F3F3F"/>
                          </a:solidFill>
                          <a:latin typeface="Roboto"/>
                          <a:ea typeface="Roboto"/>
                          <a:cs typeface="Roboto"/>
                          <a:sym typeface="Roboto"/>
                        </a:rPr>
                        <a:t>two letters making one sound which are divided by a consonant e.g. the i_e sound in the word ‘side’</a:t>
                      </a:r>
                      <a:endParaRPr/>
                    </a:p>
                  </a:txBody>
                  <a:tcPr marT="45725" marB="45725" marR="91450" marL="91450"/>
                </a:tc>
              </a:tr>
              <a:tr h="537175">
                <a:tc>
                  <a:txBody>
                    <a:bodyPr/>
                    <a:lstStyle/>
                    <a:p>
                      <a:pPr indent="0" lvl="0" marL="0" marR="0" rtl="0" algn="l">
                        <a:lnSpc>
                          <a:spcPct val="100000"/>
                        </a:lnSpc>
                        <a:spcBef>
                          <a:spcPts val="0"/>
                        </a:spcBef>
                        <a:spcAft>
                          <a:spcPts val="0"/>
                        </a:spcAft>
                        <a:buNone/>
                      </a:pPr>
                      <a:r>
                        <a:rPr b="1" lang="en-GB" sz="1200" u="none" cap="none" strike="noStrike">
                          <a:latin typeface="Roboto"/>
                          <a:ea typeface="Roboto"/>
                          <a:cs typeface="Roboto"/>
                          <a:sym typeface="Roboto"/>
                        </a:rPr>
                        <a:t>Tricky/Common </a:t>
                      </a:r>
                      <a:endParaRPr/>
                    </a:p>
                    <a:p>
                      <a:pPr indent="0" lvl="0" marL="0" marR="0" rtl="0" algn="l">
                        <a:lnSpc>
                          <a:spcPct val="100000"/>
                        </a:lnSpc>
                        <a:spcBef>
                          <a:spcPts val="0"/>
                        </a:spcBef>
                        <a:spcAft>
                          <a:spcPts val="0"/>
                        </a:spcAft>
                        <a:buNone/>
                      </a:pPr>
                      <a:r>
                        <a:rPr b="1" lang="en-GB" sz="1200" u="none" cap="none" strike="noStrike">
                          <a:latin typeface="Roboto"/>
                          <a:ea typeface="Roboto"/>
                          <a:cs typeface="Roboto"/>
                          <a:sym typeface="Roboto"/>
                        </a:rPr>
                        <a:t>Exception Words</a:t>
                      </a:r>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1200"/>
                        <a:buFont typeface="Arial"/>
                        <a:buNone/>
                      </a:pPr>
                      <a:r>
                        <a:rPr lang="en-GB" sz="1200" u="none" cap="none" strike="noStrike">
                          <a:solidFill>
                            <a:srgbClr val="3F3F3F"/>
                          </a:solidFill>
                          <a:latin typeface="Roboto"/>
                          <a:ea typeface="Roboto"/>
                          <a:cs typeface="Roboto"/>
                          <a:sym typeface="Roboto"/>
                        </a:rPr>
                        <a:t>words that are not fully decodable such as ‘the’ and ‘was’</a:t>
                      </a:r>
                      <a:endParaRPr/>
                    </a:p>
                  </a:txBody>
                  <a:tcPr marT="45725" marB="45725" marR="91450" marL="91450"/>
                </a:tc>
              </a:tr>
              <a:tr h="471875">
                <a:tc>
                  <a:txBody>
                    <a:bodyPr/>
                    <a:lstStyle/>
                    <a:p>
                      <a:pPr indent="0" lvl="0" marL="0" marR="0" rtl="0" algn="l">
                        <a:lnSpc>
                          <a:spcPct val="100000"/>
                        </a:lnSpc>
                        <a:spcBef>
                          <a:spcPts val="0"/>
                        </a:spcBef>
                        <a:spcAft>
                          <a:spcPts val="0"/>
                        </a:spcAft>
                        <a:buNone/>
                      </a:pPr>
                      <a:r>
                        <a:rPr b="1" lang="en-GB" sz="1200" u="none" cap="none" strike="noStrike">
                          <a:latin typeface="Roboto"/>
                          <a:ea typeface="Roboto"/>
                          <a:cs typeface="Roboto"/>
                          <a:sym typeface="Roboto"/>
                        </a:rPr>
                        <a:t>Sound buttons</a:t>
                      </a:r>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1200"/>
                        <a:buFont typeface="Arial"/>
                        <a:buNone/>
                      </a:pPr>
                      <a:r>
                        <a:rPr lang="en-GB" sz="1200" u="none" cap="none" strike="noStrike">
                          <a:solidFill>
                            <a:srgbClr val="333333"/>
                          </a:solidFill>
                          <a:latin typeface="Roboto"/>
                          <a:ea typeface="Roboto"/>
                          <a:cs typeface="Roboto"/>
                          <a:sym typeface="Roboto"/>
                        </a:rPr>
                        <a:t>circles or spots that can be written underneath a sound to support reading  </a:t>
                      </a:r>
                      <a:endParaRPr b="1" sz="1200" u="none" cap="none" strike="noStrike">
                        <a:solidFill>
                          <a:srgbClr val="3F3F3F"/>
                        </a:solidFill>
                        <a:latin typeface="Roboto"/>
                        <a:ea typeface="Roboto"/>
                        <a:cs typeface="Roboto"/>
                        <a:sym typeface="Roboto"/>
                      </a:endParaRPr>
                    </a:p>
                  </a:txBody>
                  <a:tcPr marT="45725" marB="45725" marR="91450" marL="91450"/>
                </a:tc>
              </a:tr>
              <a:tr h="537175">
                <a:tc>
                  <a:txBody>
                    <a:bodyPr/>
                    <a:lstStyle/>
                    <a:p>
                      <a:pPr indent="0" lvl="0" marL="0" marR="0" rtl="0" algn="l">
                        <a:lnSpc>
                          <a:spcPct val="100000"/>
                        </a:lnSpc>
                        <a:spcBef>
                          <a:spcPts val="0"/>
                        </a:spcBef>
                        <a:spcAft>
                          <a:spcPts val="0"/>
                        </a:spcAft>
                        <a:buNone/>
                      </a:pPr>
                      <a:r>
                        <a:rPr b="1" lang="en-GB" sz="1200" u="none" cap="none" strike="noStrike">
                          <a:latin typeface="Roboto"/>
                          <a:ea typeface="Roboto"/>
                          <a:cs typeface="Roboto"/>
                          <a:sym typeface="Roboto"/>
                        </a:rPr>
                        <a:t>Sound bars</a:t>
                      </a:r>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1200"/>
                        <a:buFont typeface="Arial"/>
                        <a:buNone/>
                      </a:pPr>
                      <a:r>
                        <a:rPr b="0" lang="en-GB" sz="1200" u="none" cap="none" strike="noStrike">
                          <a:solidFill>
                            <a:srgbClr val="3F3F3F"/>
                          </a:solidFill>
                          <a:latin typeface="Roboto"/>
                          <a:ea typeface="Roboto"/>
                          <a:cs typeface="Roboto"/>
                          <a:sym typeface="Roboto"/>
                        </a:rPr>
                        <a:t>lines that can be written underneath digraphs or trigraphs to show that the letters make one sound</a:t>
                      </a:r>
                      <a:endParaRPr/>
                    </a:p>
                  </a:txBody>
                  <a:tcPr marT="45725" marB="45725" marR="91450" marL="91450"/>
                </a:tc>
              </a:tr>
              <a:tr h="322300">
                <a:tc>
                  <a:txBody>
                    <a:bodyPr/>
                    <a:lstStyle/>
                    <a:p>
                      <a:pPr indent="0" lvl="0" marL="0" marR="0" rtl="0" algn="l">
                        <a:lnSpc>
                          <a:spcPct val="100000"/>
                        </a:lnSpc>
                        <a:spcBef>
                          <a:spcPts val="0"/>
                        </a:spcBef>
                        <a:spcAft>
                          <a:spcPts val="0"/>
                        </a:spcAft>
                        <a:buNone/>
                      </a:pPr>
                      <a:r>
                        <a:rPr b="1" lang="en-GB" sz="1200" u="none" cap="none" strike="noStrike">
                          <a:latin typeface="Roboto"/>
                          <a:ea typeface="Roboto"/>
                          <a:cs typeface="Roboto"/>
                          <a:sym typeface="Roboto"/>
                        </a:rPr>
                        <a:t>Mnemonic</a:t>
                      </a:r>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1200"/>
                        <a:buFont typeface="Arial"/>
                        <a:buNone/>
                      </a:pPr>
                      <a:r>
                        <a:rPr lang="en-GB" sz="1200" u="none" cap="none" strike="noStrike">
                          <a:solidFill>
                            <a:srgbClr val="3F3F3F"/>
                          </a:solidFill>
                          <a:latin typeface="Roboto"/>
                          <a:ea typeface="Roboto"/>
                          <a:cs typeface="Roboto"/>
                          <a:sym typeface="Roboto"/>
                        </a:rPr>
                        <a:t>a visual prompt to help children remember a sound </a:t>
                      </a:r>
                      <a:endParaRPr/>
                    </a:p>
                  </a:txBody>
                  <a:tcPr marT="45725" marB="45725" marR="91450" marL="91450"/>
                </a:tc>
              </a:tr>
            </a:tbl>
          </a:graphicData>
        </a:graphic>
      </p:graphicFrame>
      <p:pic>
        <p:nvPicPr>
          <p:cNvPr id="46" name="Google Shape;46;p52"/>
          <p:cNvPicPr preferRelativeResize="0"/>
          <p:nvPr/>
        </p:nvPicPr>
        <p:blipFill rotWithShape="1">
          <a:blip r:embed="rId3">
            <a:alphaModFix/>
          </a:blip>
          <a:srcRect b="0" l="0" r="0" t="0"/>
          <a:stretch/>
        </p:blipFill>
        <p:spPr>
          <a:xfrm rot="499727">
            <a:off x="7984033" y="2556783"/>
            <a:ext cx="701316" cy="988578"/>
          </a:xfrm>
          <a:prstGeom prst="roundRect">
            <a:avLst>
              <a:gd fmla="val 16667" name="adj"/>
            </a:avLst>
          </a:prstGeom>
          <a:noFill/>
          <a:ln>
            <a:noFill/>
          </a:ln>
        </p:spPr>
      </p:pic>
      <p:pic>
        <p:nvPicPr>
          <p:cNvPr id="47" name="Google Shape;47;p52"/>
          <p:cNvPicPr preferRelativeResize="0"/>
          <p:nvPr/>
        </p:nvPicPr>
        <p:blipFill rotWithShape="1">
          <a:blip r:embed="rId4">
            <a:alphaModFix/>
          </a:blip>
          <a:srcRect b="0" l="0" r="0" t="0"/>
          <a:stretch/>
        </p:blipFill>
        <p:spPr>
          <a:xfrm rot="-703181">
            <a:off x="7985483" y="3720765"/>
            <a:ext cx="701317" cy="985851"/>
          </a:xfrm>
          <a:prstGeom prst="roundRect">
            <a:avLst>
              <a:gd fmla="val 16667" name="adj"/>
            </a:avLst>
          </a:prstGeom>
          <a:noFill/>
          <a:ln>
            <a:noFill/>
          </a:ln>
        </p:spPr>
      </p:pic>
      <p:pic>
        <p:nvPicPr>
          <p:cNvPr id="48" name="Google Shape;48;p52"/>
          <p:cNvPicPr preferRelativeResize="0"/>
          <p:nvPr/>
        </p:nvPicPr>
        <p:blipFill rotWithShape="1">
          <a:blip r:embed="rId5">
            <a:alphaModFix/>
          </a:blip>
          <a:srcRect b="0" l="0" r="0" t="0"/>
          <a:stretch/>
        </p:blipFill>
        <p:spPr>
          <a:xfrm rot="-462978">
            <a:off x="7985484" y="1384667"/>
            <a:ext cx="701316" cy="996712"/>
          </a:xfrm>
          <a:prstGeom prst="roundRect">
            <a:avLst>
              <a:gd fmla="val 16667" name="adj"/>
            </a:avLst>
          </a:prstGeom>
          <a:noFill/>
          <a:ln>
            <a:noFill/>
          </a:ln>
        </p:spPr>
      </p:pic>
      <p:pic>
        <p:nvPicPr>
          <p:cNvPr id="49" name="Google Shape;49;p52"/>
          <p:cNvPicPr preferRelativeResize="0"/>
          <p:nvPr/>
        </p:nvPicPr>
        <p:blipFill rotWithShape="1">
          <a:blip r:embed="rId6">
            <a:alphaModFix/>
          </a:blip>
          <a:srcRect b="-249" l="0" r="-1087" t="0"/>
          <a:stretch/>
        </p:blipFill>
        <p:spPr>
          <a:xfrm rot="406033">
            <a:off x="7985484" y="5685321"/>
            <a:ext cx="701316" cy="998946"/>
          </a:xfrm>
          <a:prstGeom prst="roundRect">
            <a:avLst>
              <a:gd fmla="val 16667" name="adj"/>
            </a:avLst>
          </a:prstGeom>
          <a:noFill/>
          <a:ln>
            <a:noFill/>
          </a:ln>
        </p:spPr>
      </p:pic>
      <p:pic>
        <p:nvPicPr>
          <p:cNvPr id="50" name="Google Shape;50;p52"/>
          <p:cNvPicPr preferRelativeResize="0"/>
          <p:nvPr/>
        </p:nvPicPr>
        <p:blipFill rotWithShape="1">
          <a:blip r:embed="rId7">
            <a:alphaModFix/>
          </a:blip>
          <a:srcRect b="0" l="0" r="0" t="-276"/>
          <a:stretch/>
        </p:blipFill>
        <p:spPr>
          <a:xfrm>
            <a:off x="8002280" y="4888005"/>
            <a:ext cx="907418" cy="627898"/>
          </a:xfrm>
          <a:prstGeom prst="roundRect">
            <a:avLst>
              <a:gd fmla="val 16667" name="adj"/>
            </a:avLst>
          </a:prstGeom>
          <a:noFill/>
          <a:ln>
            <a:noFill/>
          </a:ln>
        </p:spPr>
      </p:pic>
    </p:spTree>
  </p:cSld>
  <p:clrMapOvr>
    <a:masterClrMapping/>
  </p:clrMapOvr>
  <mc:AlternateContent>
    <mc:Choice Requires="p14">
      <p:transition spd="med" p14:dur="600">
        <p:fade/>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8"/>
                                        </p:tgtEl>
                                        <p:attrNameLst>
                                          <p:attrName>style.visibility</p:attrName>
                                        </p:attrNameLst>
                                      </p:cBhvr>
                                      <p:to>
                                        <p:strVal val="visible"/>
                                      </p:to>
                                    </p:set>
                                    <p:anim calcmode="lin" valueType="num">
                                      <p:cBhvr additive="base">
                                        <p:cTn dur="500"/>
                                        <p:tgtEl>
                                          <p:spTgt spid="4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6"/>
                                        </p:tgtEl>
                                        <p:attrNameLst>
                                          <p:attrName>style.visibility</p:attrName>
                                        </p:attrNameLst>
                                      </p:cBhvr>
                                      <p:to>
                                        <p:strVal val="visible"/>
                                      </p:to>
                                    </p:set>
                                    <p:anim calcmode="lin" valueType="num">
                                      <p:cBhvr additive="base">
                                        <p:cTn dur="500"/>
                                        <p:tgtEl>
                                          <p:spTgt spid="4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7"/>
                                        </p:tgtEl>
                                        <p:attrNameLst>
                                          <p:attrName>style.visibility</p:attrName>
                                        </p:attrNameLst>
                                      </p:cBhvr>
                                      <p:to>
                                        <p:strVal val="visible"/>
                                      </p:to>
                                    </p:set>
                                    <p:anim calcmode="lin" valueType="num">
                                      <p:cBhvr additive="base">
                                        <p:cTn dur="500"/>
                                        <p:tgtEl>
                                          <p:spTgt spid="4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0"/>
                                        </p:tgtEl>
                                        <p:attrNameLst>
                                          <p:attrName>style.visibility</p:attrName>
                                        </p:attrNameLst>
                                      </p:cBhvr>
                                      <p:to>
                                        <p:strVal val="visible"/>
                                      </p:to>
                                    </p:set>
                                    <p:anim calcmode="lin" valueType="num">
                                      <p:cBhvr additive="base">
                                        <p:cTn dur="500"/>
                                        <p:tgtEl>
                                          <p:spTgt spid="5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9"/>
                                        </p:tgtEl>
                                        <p:attrNameLst>
                                          <p:attrName>style.visibility</p:attrName>
                                        </p:attrNameLst>
                                      </p:cBhvr>
                                      <p:to>
                                        <p:strVal val="visible"/>
                                      </p:to>
                                    </p:set>
                                    <p:anim calcmode="lin" valueType="num">
                                      <p:cBhvr additive="base">
                                        <p:cTn dur="500"/>
                                        <p:tgtEl>
                                          <p:spTgt spid="4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 name="Shape 55"/>
        <p:cNvGrpSpPr/>
        <p:nvPr/>
      </p:nvGrpSpPr>
      <p:grpSpPr>
        <a:xfrm>
          <a:off x="0" y="0"/>
          <a:ext cx="0" cy="0"/>
          <a:chOff x="0" y="0"/>
          <a:chExt cx="0" cy="0"/>
        </a:xfrm>
      </p:grpSpPr>
      <p:cxnSp>
        <p:nvCxnSpPr>
          <p:cNvPr id="56" name="Google Shape;56;p13"/>
          <p:cNvCxnSpPr/>
          <p:nvPr/>
        </p:nvCxnSpPr>
        <p:spPr>
          <a:xfrm>
            <a:off x="2250371" y="1427215"/>
            <a:ext cx="0" cy="4747627"/>
          </a:xfrm>
          <a:prstGeom prst="straightConnector1">
            <a:avLst/>
          </a:prstGeom>
          <a:noFill/>
          <a:ln cap="flat" cmpd="sng" w="22225">
            <a:solidFill>
              <a:schemeClr val="lt1"/>
            </a:solidFill>
            <a:prstDash val="dash"/>
            <a:round/>
            <a:headEnd len="sm" w="sm" type="none"/>
            <a:tailEnd len="sm" w="sm" type="none"/>
          </a:ln>
        </p:spPr>
      </p:cxnSp>
      <p:sp>
        <p:nvSpPr>
          <p:cNvPr id="57" name="Google Shape;57;p13"/>
          <p:cNvSpPr/>
          <p:nvPr/>
        </p:nvSpPr>
        <p:spPr>
          <a:xfrm>
            <a:off x="355600" y="263829"/>
            <a:ext cx="8432800" cy="853772"/>
          </a:xfrm>
          <a:prstGeom prst="roundRect">
            <a:avLst>
              <a:gd fmla="val 50000" name="adj"/>
            </a:avLst>
          </a:prstGeom>
          <a:solidFill>
            <a:srgbClr val="0079C1"/>
          </a:solidFill>
          <a:ln cap="flat" cmpd="sng" w="222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3" marL="179388" marR="0" rtl="0" algn="ctr">
              <a:lnSpc>
                <a:spcPct val="100000"/>
              </a:lnSpc>
              <a:spcBef>
                <a:spcPts val="0"/>
              </a:spcBef>
              <a:spcAft>
                <a:spcPts val="0"/>
              </a:spcAft>
              <a:buNone/>
            </a:pPr>
            <a:r>
              <a:rPr b="1" i="0" lang="en-GB" sz="4000" u="none" cap="none" strike="noStrike">
                <a:solidFill>
                  <a:schemeClr val="lt1"/>
                </a:solidFill>
                <a:latin typeface="Roboto"/>
                <a:ea typeface="Roboto"/>
                <a:cs typeface="Roboto"/>
                <a:sym typeface="Roboto"/>
              </a:rPr>
              <a:t>What Is Synthetic Phonics?</a:t>
            </a:r>
            <a:endParaRPr b="1" i="0" sz="4000" u="none" cap="none" strike="noStrike">
              <a:solidFill>
                <a:srgbClr val="000000"/>
              </a:solidFill>
              <a:latin typeface="Arial"/>
              <a:ea typeface="Arial"/>
              <a:cs typeface="Arial"/>
              <a:sym typeface="Arial"/>
            </a:endParaRPr>
          </a:p>
        </p:txBody>
      </p:sp>
      <p:sp>
        <p:nvSpPr>
          <p:cNvPr id="58" name="Google Shape;58;p13"/>
          <p:cNvSpPr/>
          <p:nvPr/>
        </p:nvSpPr>
        <p:spPr>
          <a:xfrm>
            <a:off x="2420848" y="1358920"/>
            <a:ext cx="4472781" cy="853772"/>
          </a:xfrm>
          <a:prstGeom prst="roundRect">
            <a:avLst>
              <a:gd fmla="val 16667" name="adj"/>
            </a:avLst>
          </a:prstGeom>
          <a:solidFill>
            <a:srgbClr val="EFBBD8"/>
          </a:solidFill>
          <a:ln cap="flat" cmpd="sng" w="22225">
            <a:solidFill>
              <a:srgbClr val="CB4592"/>
            </a:solidFill>
            <a:prstDash val="solid"/>
            <a:round/>
            <a:headEnd len="sm" w="sm" type="none"/>
            <a:tailEnd len="sm" w="sm" type="none"/>
          </a:ln>
        </p:spPr>
        <p:txBody>
          <a:bodyPr anchorCtr="0" anchor="ctr" bIns="45700" lIns="91425" spcFirstLastPara="1" rIns="91425" wrap="square" tIns="45700">
            <a:noAutofit/>
          </a:bodyPr>
          <a:lstStyle/>
          <a:p>
            <a:pPr indent="-285750" lvl="0" marL="285750" marR="0" rtl="0" algn="l">
              <a:lnSpc>
                <a:spcPct val="100000"/>
              </a:lnSpc>
              <a:spcBef>
                <a:spcPts val="0"/>
              </a:spcBef>
              <a:spcAft>
                <a:spcPts val="0"/>
              </a:spcAft>
              <a:buClr>
                <a:srgbClr val="000000"/>
              </a:buClr>
              <a:buSzPts val="1400"/>
              <a:buFont typeface="Courier New"/>
              <a:buChar char="o"/>
            </a:pPr>
            <a:r>
              <a:rPr b="0" i="0" lang="en-GB" sz="1400" u="none" cap="none" strike="noStrike">
                <a:solidFill>
                  <a:schemeClr val="dk2"/>
                </a:solidFill>
                <a:latin typeface="Arial"/>
                <a:ea typeface="Arial"/>
                <a:cs typeface="Arial"/>
                <a:sym typeface="Arial"/>
              </a:rPr>
              <a:t>Synthetic phonics is a method of teaching reading and writing, in which words are broken up into their smallest units of sound or ‘phonemes’. </a:t>
            </a:r>
            <a:endParaRPr/>
          </a:p>
        </p:txBody>
      </p:sp>
      <p:sp>
        <p:nvSpPr>
          <p:cNvPr id="59" name="Google Shape;59;p13"/>
          <p:cNvSpPr/>
          <p:nvPr/>
        </p:nvSpPr>
        <p:spPr>
          <a:xfrm>
            <a:off x="2420848" y="2370136"/>
            <a:ext cx="4472781" cy="853772"/>
          </a:xfrm>
          <a:prstGeom prst="roundRect">
            <a:avLst>
              <a:gd fmla="val 16667" name="adj"/>
            </a:avLst>
          </a:prstGeom>
          <a:solidFill>
            <a:srgbClr val="EFBBD8"/>
          </a:solidFill>
          <a:ln cap="flat" cmpd="sng" w="22225">
            <a:solidFill>
              <a:srgbClr val="CB4592"/>
            </a:solidFill>
            <a:prstDash val="solid"/>
            <a:round/>
            <a:headEnd len="sm" w="sm" type="none"/>
            <a:tailEnd len="sm" w="sm" type="none"/>
          </a:ln>
        </p:spPr>
        <p:txBody>
          <a:bodyPr anchorCtr="0" anchor="ctr" bIns="45700" lIns="91425" spcFirstLastPara="1" rIns="91425" wrap="square" tIns="45700">
            <a:noAutofit/>
          </a:bodyPr>
          <a:lstStyle/>
          <a:p>
            <a:pPr indent="-285750" lvl="0" marL="393700" marR="0" rtl="0" algn="l">
              <a:lnSpc>
                <a:spcPct val="100000"/>
              </a:lnSpc>
              <a:spcBef>
                <a:spcPts val="0"/>
              </a:spcBef>
              <a:spcAft>
                <a:spcPts val="0"/>
              </a:spcAft>
              <a:buClr>
                <a:srgbClr val="000000"/>
              </a:buClr>
              <a:buSzPts val="1900"/>
              <a:buFont typeface="Courier New"/>
              <a:buChar char="o"/>
            </a:pPr>
            <a:r>
              <a:rPr b="0" i="0" lang="en-GB" sz="1400" u="none" cap="none" strike="noStrike">
                <a:solidFill>
                  <a:schemeClr val="dk2"/>
                </a:solidFill>
                <a:latin typeface="Arial"/>
                <a:ea typeface="Arial"/>
                <a:cs typeface="Arial"/>
                <a:sym typeface="Arial"/>
              </a:rPr>
              <a:t>Children learn to associate a written letter or group of letters, known as ‘graphemes’, with each phoneme. </a:t>
            </a:r>
            <a:endParaRPr/>
          </a:p>
        </p:txBody>
      </p:sp>
      <p:sp>
        <p:nvSpPr>
          <p:cNvPr id="60" name="Google Shape;60;p13"/>
          <p:cNvSpPr/>
          <p:nvPr/>
        </p:nvSpPr>
        <p:spPr>
          <a:xfrm>
            <a:off x="2420847" y="3353820"/>
            <a:ext cx="4472781" cy="985851"/>
          </a:xfrm>
          <a:prstGeom prst="roundRect">
            <a:avLst>
              <a:gd fmla="val 16667" name="adj"/>
            </a:avLst>
          </a:prstGeom>
          <a:solidFill>
            <a:srgbClr val="EFBBD8"/>
          </a:solidFill>
          <a:ln cap="flat" cmpd="sng" w="22225">
            <a:solidFill>
              <a:srgbClr val="CB4592"/>
            </a:solidFill>
            <a:prstDash val="solid"/>
            <a:round/>
            <a:headEnd len="sm" w="sm" type="none"/>
            <a:tailEnd len="sm" w="sm" type="none"/>
          </a:ln>
        </p:spPr>
        <p:txBody>
          <a:bodyPr anchorCtr="0" anchor="ctr" bIns="45700" lIns="91425" spcFirstLastPara="1" rIns="91425" wrap="square" tIns="45700">
            <a:noAutofit/>
          </a:bodyPr>
          <a:lstStyle/>
          <a:p>
            <a:pPr indent="-285750" lvl="0" marL="393700" marR="0" rtl="0" algn="l">
              <a:lnSpc>
                <a:spcPct val="100000"/>
              </a:lnSpc>
              <a:spcBef>
                <a:spcPts val="0"/>
              </a:spcBef>
              <a:spcAft>
                <a:spcPts val="0"/>
              </a:spcAft>
              <a:buClr>
                <a:srgbClr val="000000"/>
              </a:buClr>
              <a:buSzPts val="1900"/>
              <a:buFont typeface="Courier New"/>
              <a:buChar char="o"/>
            </a:pPr>
            <a:r>
              <a:rPr b="0" i="0" lang="en-GB" sz="1400" u="none" cap="none" strike="noStrike">
                <a:solidFill>
                  <a:schemeClr val="dk2"/>
                </a:solidFill>
                <a:latin typeface="Arial"/>
                <a:ea typeface="Arial"/>
                <a:cs typeface="Arial"/>
                <a:sym typeface="Arial"/>
              </a:rPr>
              <a:t>Sounds are then joined or ‘blended’ together into words for reading or, conversely, whole words are broken down or ‘segmented’ into their sounds for writing.</a:t>
            </a:r>
            <a:endParaRPr/>
          </a:p>
        </p:txBody>
      </p:sp>
      <p:sp>
        <p:nvSpPr>
          <p:cNvPr id="61" name="Google Shape;61;p13"/>
          <p:cNvSpPr/>
          <p:nvPr/>
        </p:nvSpPr>
        <p:spPr>
          <a:xfrm>
            <a:off x="2420846" y="4495694"/>
            <a:ext cx="4472781" cy="599109"/>
          </a:xfrm>
          <a:prstGeom prst="roundRect">
            <a:avLst>
              <a:gd fmla="val 16667" name="adj"/>
            </a:avLst>
          </a:prstGeom>
          <a:solidFill>
            <a:srgbClr val="EFBBD8"/>
          </a:solidFill>
          <a:ln cap="flat" cmpd="sng" w="22225">
            <a:solidFill>
              <a:srgbClr val="CB4592"/>
            </a:solidFill>
            <a:prstDash val="solid"/>
            <a:round/>
            <a:headEnd len="sm" w="sm" type="none"/>
            <a:tailEnd len="sm" w="sm" type="none"/>
          </a:ln>
        </p:spPr>
        <p:txBody>
          <a:bodyPr anchorCtr="0" anchor="ctr" bIns="45700" lIns="91425" spcFirstLastPara="1" rIns="91425" wrap="square" tIns="45700">
            <a:noAutofit/>
          </a:bodyPr>
          <a:lstStyle/>
          <a:p>
            <a:pPr indent="-285750" lvl="0" marL="393700" marR="0" rtl="0" algn="l">
              <a:lnSpc>
                <a:spcPct val="100000"/>
              </a:lnSpc>
              <a:spcBef>
                <a:spcPts val="0"/>
              </a:spcBef>
              <a:spcAft>
                <a:spcPts val="0"/>
              </a:spcAft>
              <a:buClr>
                <a:srgbClr val="000000"/>
              </a:buClr>
              <a:buSzPts val="1900"/>
              <a:buFont typeface="Courier New"/>
              <a:buChar char="o"/>
            </a:pPr>
            <a:r>
              <a:rPr b="0" i="0" lang="en-GB" sz="1400" u="none" cap="none" strike="noStrike">
                <a:solidFill>
                  <a:schemeClr val="dk2"/>
                </a:solidFill>
                <a:latin typeface="Arial"/>
                <a:ea typeface="Arial"/>
                <a:cs typeface="Arial"/>
                <a:sym typeface="Arial"/>
              </a:rPr>
              <a:t>It is the UK’s most preferred method of teaching phonics. </a:t>
            </a:r>
            <a:endParaRPr/>
          </a:p>
        </p:txBody>
      </p:sp>
      <p:sp>
        <p:nvSpPr>
          <p:cNvPr id="62" name="Google Shape;62;p13"/>
          <p:cNvSpPr/>
          <p:nvPr/>
        </p:nvSpPr>
        <p:spPr>
          <a:xfrm>
            <a:off x="2420846" y="5240618"/>
            <a:ext cx="4472781" cy="934224"/>
          </a:xfrm>
          <a:prstGeom prst="roundRect">
            <a:avLst>
              <a:gd fmla="val 16667" name="adj"/>
            </a:avLst>
          </a:prstGeom>
          <a:solidFill>
            <a:srgbClr val="EFBBD8"/>
          </a:solidFill>
          <a:ln cap="flat" cmpd="sng" w="22225">
            <a:solidFill>
              <a:srgbClr val="CB4592"/>
            </a:solidFill>
            <a:prstDash val="solid"/>
            <a:round/>
            <a:headEnd len="sm" w="sm" type="none"/>
            <a:tailEnd len="sm" w="sm" type="none"/>
          </a:ln>
        </p:spPr>
        <p:txBody>
          <a:bodyPr anchorCtr="0" anchor="ctr" bIns="45700" lIns="91425" spcFirstLastPara="1" rIns="91425" wrap="square" tIns="45700">
            <a:noAutofit/>
          </a:bodyPr>
          <a:lstStyle/>
          <a:p>
            <a:pPr indent="-285750" lvl="0" marL="393700" marR="0" rtl="0" algn="l">
              <a:lnSpc>
                <a:spcPct val="100000"/>
              </a:lnSpc>
              <a:spcBef>
                <a:spcPts val="0"/>
              </a:spcBef>
              <a:spcAft>
                <a:spcPts val="0"/>
              </a:spcAft>
              <a:buClr>
                <a:srgbClr val="000000"/>
              </a:buClr>
              <a:buSzPts val="1900"/>
              <a:buFont typeface="Courier New"/>
              <a:buChar char="o"/>
            </a:pPr>
            <a:r>
              <a:rPr b="0" i="0" lang="en-GB" sz="1400" u="none" cap="none" strike="noStrike">
                <a:solidFill>
                  <a:schemeClr val="dk2"/>
                </a:solidFill>
                <a:latin typeface="Arial"/>
                <a:ea typeface="Arial"/>
                <a:cs typeface="Arial"/>
                <a:sym typeface="Arial"/>
              </a:rPr>
              <a:t>Sounds are taught in a prescribed order starting with s, a, t, p, i, n, as this allows for the most words to be made from the start, such as ‘sat,’ ‘tap’ and ‘pin’.</a:t>
            </a:r>
            <a:endParaRPr/>
          </a:p>
        </p:txBody>
      </p:sp>
      <p:sp>
        <p:nvSpPr>
          <p:cNvPr id="63" name="Google Shape;63;p13"/>
          <p:cNvSpPr/>
          <p:nvPr/>
        </p:nvSpPr>
        <p:spPr>
          <a:xfrm>
            <a:off x="249831" y="2649435"/>
            <a:ext cx="2191616" cy="2849645"/>
          </a:xfrm>
          <a:prstGeom prst="rect">
            <a:avLst/>
          </a:prstGeom>
          <a:solidFill>
            <a:srgbClr val="FFFFFF"/>
          </a:solidFill>
          <a:ln>
            <a:noFill/>
          </a:ln>
        </p:spPr>
      </p:sp>
    </p:spTree>
  </p:cSld>
  <p:clrMapOvr>
    <a:masterClrMapping/>
  </p:clrMapOvr>
  <mc:AlternateContent>
    <mc:Choice Requires="p14">
      <p:transition spd="med" p14:dur="6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cxnSp>
        <p:nvCxnSpPr>
          <p:cNvPr id="69" name="Google Shape;69;p20"/>
          <p:cNvCxnSpPr/>
          <p:nvPr/>
        </p:nvCxnSpPr>
        <p:spPr>
          <a:xfrm>
            <a:off x="2180487" y="4277692"/>
            <a:ext cx="4239806" cy="0"/>
          </a:xfrm>
          <a:prstGeom prst="straightConnector1">
            <a:avLst/>
          </a:prstGeom>
          <a:noFill/>
          <a:ln cap="flat" cmpd="sng" w="22225">
            <a:solidFill>
              <a:schemeClr val="lt1"/>
            </a:solidFill>
            <a:prstDash val="dash"/>
            <a:round/>
            <a:headEnd len="sm" w="sm" type="none"/>
            <a:tailEnd len="sm" w="sm" type="none"/>
          </a:ln>
        </p:spPr>
      </p:cxnSp>
      <p:sp>
        <p:nvSpPr>
          <p:cNvPr id="70" name="Google Shape;70;p20"/>
          <p:cNvSpPr/>
          <p:nvPr/>
        </p:nvSpPr>
        <p:spPr>
          <a:xfrm>
            <a:off x="355600" y="263829"/>
            <a:ext cx="8432800" cy="853772"/>
          </a:xfrm>
          <a:prstGeom prst="roundRect">
            <a:avLst>
              <a:gd fmla="val 50000" name="adj"/>
            </a:avLst>
          </a:prstGeom>
          <a:solidFill>
            <a:srgbClr val="0079C1"/>
          </a:solidFill>
          <a:ln cap="flat" cmpd="sng" w="222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3" marL="179388" marR="0" rtl="0" algn="ctr">
              <a:lnSpc>
                <a:spcPct val="100000"/>
              </a:lnSpc>
              <a:spcBef>
                <a:spcPts val="0"/>
              </a:spcBef>
              <a:spcAft>
                <a:spcPts val="0"/>
              </a:spcAft>
              <a:buNone/>
            </a:pPr>
            <a:r>
              <a:rPr b="1" i="0" lang="en-GB" sz="3000" u="none" cap="none" strike="noStrike">
                <a:solidFill>
                  <a:schemeClr val="lt1"/>
                </a:solidFill>
                <a:latin typeface="Roboto"/>
                <a:ea typeface="Roboto"/>
                <a:cs typeface="Roboto"/>
                <a:sym typeface="Roboto"/>
              </a:rPr>
              <a:t>What Are the Benefits of Synthetic Phonics?</a:t>
            </a:r>
            <a:endParaRPr b="1" i="0" sz="3000" u="none" cap="none" strike="noStrike">
              <a:solidFill>
                <a:srgbClr val="000000"/>
              </a:solidFill>
              <a:latin typeface="Arial"/>
              <a:ea typeface="Arial"/>
              <a:cs typeface="Arial"/>
              <a:sym typeface="Arial"/>
            </a:endParaRPr>
          </a:p>
        </p:txBody>
      </p:sp>
      <p:sp>
        <p:nvSpPr>
          <p:cNvPr id="71" name="Google Shape;71;p20"/>
          <p:cNvSpPr/>
          <p:nvPr/>
        </p:nvSpPr>
        <p:spPr>
          <a:xfrm>
            <a:off x="3704487" y="1657904"/>
            <a:ext cx="2568297" cy="853772"/>
          </a:xfrm>
          <a:prstGeom prst="roundRect">
            <a:avLst>
              <a:gd fmla="val 16667" name="adj"/>
            </a:avLst>
          </a:prstGeom>
          <a:solidFill>
            <a:srgbClr val="EFBBD8"/>
          </a:solidFill>
          <a:ln cap="flat" cmpd="sng" w="22225">
            <a:solidFill>
              <a:srgbClr val="CB459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GB" sz="1400" u="none" cap="none" strike="noStrike">
                <a:solidFill>
                  <a:schemeClr val="dk1"/>
                </a:solidFill>
                <a:latin typeface="Roboto"/>
                <a:ea typeface="Roboto"/>
                <a:cs typeface="Roboto"/>
                <a:sym typeface="Roboto"/>
              </a:rPr>
              <a:t>Children progress through the stages as they are ready.</a:t>
            </a:r>
            <a:endParaRPr/>
          </a:p>
        </p:txBody>
      </p:sp>
      <p:sp>
        <p:nvSpPr>
          <p:cNvPr id="72" name="Google Shape;72;p20"/>
          <p:cNvSpPr/>
          <p:nvPr/>
        </p:nvSpPr>
        <p:spPr>
          <a:xfrm>
            <a:off x="4263852" y="2764791"/>
            <a:ext cx="2364955" cy="853772"/>
          </a:xfrm>
          <a:prstGeom prst="roundRect">
            <a:avLst>
              <a:gd fmla="val 16667" name="adj"/>
            </a:avLst>
          </a:prstGeom>
          <a:solidFill>
            <a:srgbClr val="EFBBD8"/>
          </a:solidFill>
          <a:ln cap="flat" cmpd="sng" w="22225">
            <a:solidFill>
              <a:srgbClr val="CB459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GB" sz="1400" u="none" cap="none" strike="noStrike">
                <a:solidFill>
                  <a:schemeClr val="dk1"/>
                </a:solidFill>
                <a:latin typeface="Roboto"/>
                <a:ea typeface="Roboto"/>
                <a:cs typeface="Roboto"/>
                <a:sym typeface="Roboto"/>
              </a:rPr>
              <a:t>Planning ensures progression and coverage.</a:t>
            </a:r>
            <a:endParaRPr/>
          </a:p>
        </p:txBody>
      </p:sp>
      <p:sp>
        <p:nvSpPr>
          <p:cNvPr id="73" name="Google Shape;73;p20"/>
          <p:cNvSpPr/>
          <p:nvPr/>
        </p:nvSpPr>
        <p:spPr>
          <a:xfrm>
            <a:off x="4886949" y="3850640"/>
            <a:ext cx="2364963" cy="853772"/>
          </a:xfrm>
          <a:prstGeom prst="roundRect">
            <a:avLst>
              <a:gd fmla="val 16667" name="adj"/>
            </a:avLst>
          </a:prstGeom>
          <a:solidFill>
            <a:srgbClr val="EFBBD8"/>
          </a:solidFill>
          <a:ln cap="flat" cmpd="sng" w="22225">
            <a:solidFill>
              <a:srgbClr val="CB459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GB" sz="1400" u="none" cap="none" strike="noStrike">
                <a:solidFill>
                  <a:schemeClr val="dk1"/>
                </a:solidFill>
                <a:latin typeface="Roboto"/>
                <a:ea typeface="Roboto"/>
                <a:cs typeface="Roboto"/>
                <a:sym typeface="Roboto"/>
              </a:rPr>
              <a:t>Children can attempt new words working from sounds alone.</a:t>
            </a:r>
            <a:endParaRPr/>
          </a:p>
        </p:txBody>
      </p:sp>
      <p:sp>
        <p:nvSpPr>
          <p:cNvPr id="74" name="Google Shape;74;p20"/>
          <p:cNvSpPr/>
          <p:nvPr/>
        </p:nvSpPr>
        <p:spPr>
          <a:xfrm>
            <a:off x="5446316" y="4936489"/>
            <a:ext cx="2364981" cy="853772"/>
          </a:xfrm>
          <a:prstGeom prst="roundRect">
            <a:avLst>
              <a:gd fmla="val 16667" name="adj"/>
            </a:avLst>
          </a:prstGeom>
          <a:solidFill>
            <a:srgbClr val="EFBBD8"/>
          </a:solidFill>
          <a:ln cap="flat" cmpd="sng" w="22225">
            <a:solidFill>
              <a:srgbClr val="CB459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GB" sz="1400" u="none" cap="none" strike="noStrike">
                <a:solidFill>
                  <a:schemeClr val="dk1"/>
                </a:solidFill>
                <a:latin typeface="Roboto"/>
                <a:ea typeface="Roboto"/>
                <a:cs typeface="Roboto"/>
                <a:sym typeface="Roboto"/>
              </a:rPr>
              <a:t>Reading and writing become practices that are developed hand in hand.</a:t>
            </a:r>
            <a:endParaRPr/>
          </a:p>
        </p:txBody>
      </p:sp>
      <p:sp>
        <p:nvSpPr>
          <p:cNvPr id="75" name="Google Shape;75;p20"/>
          <p:cNvSpPr/>
          <p:nvPr/>
        </p:nvSpPr>
        <p:spPr>
          <a:xfrm>
            <a:off x="698973" y="1407161"/>
            <a:ext cx="1788472" cy="4866639"/>
          </a:xfrm>
          <a:prstGeom prst="rect">
            <a:avLst/>
          </a:prstGeom>
          <a:solidFill>
            <a:srgbClr val="FFFFFF"/>
          </a:solidFill>
          <a:ln>
            <a:noFill/>
          </a:ln>
        </p:spPr>
      </p:sp>
      <p:cxnSp>
        <p:nvCxnSpPr>
          <p:cNvPr id="76" name="Google Shape;76;p20"/>
          <p:cNvCxnSpPr>
            <a:endCxn id="72" idx="1"/>
          </p:cNvCxnSpPr>
          <p:nvPr/>
        </p:nvCxnSpPr>
        <p:spPr>
          <a:xfrm flipH="1" rot="10800000">
            <a:off x="2180352" y="3191677"/>
            <a:ext cx="2083500" cy="11700"/>
          </a:xfrm>
          <a:prstGeom prst="straightConnector1">
            <a:avLst/>
          </a:prstGeom>
          <a:noFill/>
          <a:ln cap="flat" cmpd="sng" w="22225">
            <a:solidFill>
              <a:schemeClr val="lt1"/>
            </a:solidFill>
            <a:prstDash val="dash"/>
            <a:round/>
            <a:headEnd len="sm" w="sm" type="none"/>
            <a:tailEnd len="sm" w="sm" type="none"/>
          </a:ln>
        </p:spPr>
      </p:cxnSp>
      <p:cxnSp>
        <p:nvCxnSpPr>
          <p:cNvPr id="77" name="Google Shape;77;p20"/>
          <p:cNvCxnSpPr/>
          <p:nvPr/>
        </p:nvCxnSpPr>
        <p:spPr>
          <a:xfrm>
            <a:off x="2062480" y="5363375"/>
            <a:ext cx="3289048" cy="0"/>
          </a:xfrm>
          <a:prstGeom prst="straightConnector1">
            <a:avLst/>
          </a:prstGeom>
          <a:noFill/>
          <a:ln cap="flat" cmpd="sng" w="22225">
            <a:solidFill>
              <a:schemeClr val="lt1"/>
            </a:solidFill>
            <a:prstDash val="dash"/>
            <a:round/>
            <a:headEnd len="sm" w="sm" type="none"/>
            <a:tailEnd len="sm" w="sm" type="none"/>
          </a:ln>
        </p:spPr>
      </p:cxnSp>
      <p:cxnSp>
        <p:nvCxnSpPr>
          <p:cNvPr id="78" name="Google Shape;78;p20"/>
          <p:cNvCxnSpPr/>
          <p:nvPr/>
        </p:nvCxnSpPr>
        <p:spPr>
          <a:xfrm>
            <a:off x="2487445" y="2117259"/>
            <a:ext cx="1189129" cy="0"/>
          </a:xfrm>
          <a:prstGeom prst="straightConnector1">
            <a:avLst/>
          </a:prstGeom>
          <a:noFill/>
          <a:ln cap="flat" cmpd="sng" w="22225">
            <a:solidFill>
              <a:schemeClr val="lt1"/>
            </a:solidFill>
            <a:prstDash val="dash"/>
            <a:round/>
            <a:headEnd len="sm" w="sm" type="none"/>
            <a:tailEnd len="sm" w="sm" type="none"/>
          </a:ln>
        </p:spPr>
      </p:cxnSp>
    </p:spTree>
  </p:cSld>
  <p:clrMapOvr>
    <a:masterClrMapping/>
  </p:clrMapOvr>
  <mc:AlternateContent>
    <mc:Choice Requires="p14">
      <p:transition spd="med" p14:dur="6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23"/>
          <p:cNvSpPr/>
          <p:nvPr/>
        </p:nvSpPr>
        <p:spPr>
          <a:xfrm>
            <a:off x="355600" y="263829"/>
            <a:ext cx="8432800" cy="853772"/>
          </a:xfrm>
          <a:prstGeom prst="roundRect">
            <a:avLst>
              <a:gd fmla="val 50000" name="adj"/>
            </a:avLst>
          </a:prstGeom>
          <a:solidFill>
            <a:srgbClr val="0079C1"/>
          </a:solidFill>
          <a:ln cap="flat" cmpd="sng" w="222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3" marL="179388" marR="0" rtl="0" algn="ctr">
              <a:lnSpc>
                <a:spcPct val="100000"/>
              </a:lnSpc>
              <a:spcBef>
                <a:spcPts val="0"/>
              </a:spcBef>
              <a:spcAft>
                <a:spcPts val="0"/>
              </a:spcAft>
              <a:buNone/>
            </a:pPr>
            <a:r>
              <a:rPr b="1" i="0" lang="en-GB" sz="4000" u="none" cap="none" strike="noStrike">
                <a:solidFill>
                  <a:schemeClr val="lt1"/>
                </a:solidFill>
                <a:latin typeface="Roboto"/>
                <a:ea typeface="Roboto"/>
                <a:cs typeface="Roboto"/>
                <a:sym typeface="Roboto"/>
              </a:rPr>
              <a:t>What Is Taught and When?</a:t>
            </a:r>
            <a:endParaRPr b="1" i="0" sz="4000" u="none" cap="none" strike="noStrike">
              <a:solidFill>
                <a:srgbClr val="000000"/>
              </a:solidFill>
              <a:latin typeface="Arial"/>
              <a:ea typeface="Arial"/>
              <a:cs typeface="Arial"/>
              <a:sym typeface="Arial"/>
            </a:endParaRPr>
          </a:p>
        </p:txBody>
      </p:sp>
      <p:pic>
        <p:nvPicPr>
          <p:cNvPr id="85" name="Google Shape;85;p23"/>
          <p:cNvPicPr preferRelativeResize="0"/>
          <p:nvPr/>
        </p:nvPicPr>
        <p:blipFill rotWithShape="1">
          <a:blip r:embed="rId3">
            <a:alphaModFix/>
          </a:blip>
          <a:srcRect b="0" l="0" r="0" t="9870"/>
          <a:stretch/>
        </p:blipFill>
        <p:spPr>
          <a:xfrm>
            <a:off x="636310" y="1377596"/>
            <a:ext cx="5424131" cy="7754170"/>
          </a:xfrm>
          <a:prstGeom prst="rect">
            <a:avLst/>
          </a:prstGeom>
          <a:noFill/>
          <a:ln>
            <a:noFill/>
          </a:ln>
        </p:spPr>
      </p:pic>
      <p:graphicFrame>
        <p:nvGraphicFramePr>
          <p:cNvPr id="86" name="Google Shape;86;p23"/>
          <p:cNvGraphicFramePr/>
          <p:nvPr/>
        </p:nvGraphicFramePr>
        <p:xfrm>
          <a:off x="915757" y="1850799"/>
          <a:ext cx="3000000" cy="3000000"/>
        </p:xfrm>
        <a:graphic>
          <a:graphicData uri="http://schemas.openxmlformats.org/drawingml/2006/table">
            <a:tbl>
              <a:tblPr bandRow="1" firstRow="1">
                <a:noFill/>
                <a:tableStyleId>{9918BFCE-9376-4227-AF1F-8B34E6A047E5}</a:tableStyleId>
              </a:tblPr>
              <a:tblGrid>
                <a:gridCol w="1085725"/>
                <a:gridCol w="1229350"/>
                <a:gridCol w="1503675"/>
                <a:gridCol w="1046475"/>
              </a:tblGrid>
              <a:tr h="875150">
                <a:tc>
                  <a:txBody>
                    <a:bodyPr/>
                    <a:lstStyle/>
                    <a:p>
                      <a:pPr indent="0" lvl="0" marL="0" marR="0" rtl="0" algn="ctr">
                        <a:lnSpc>
                          <a:spcPct val="100000"/>
                        </a:lnSpc>
                        <a:spcBef>
                          <a:spcPts val="0"/>
                        </a:spcBef>
                        <a:spcAft>
                          <a:spcPts val="0"/>
                        </a:spcAft>
                        <a:buNone/>
                      </a:pPr>
                      <a:r>
                        <a:t/>
                      </a:r>
                      <a:endParaRPr sz="1100" u="none" cap="none" strike="noStrike">
                        <a:solidFill>
                          <a:schemeClr val="lt1"/>
                        </a:solidFill>
                        <a:latin typeface="Roboto"/>
                        <a:ea typeface="Roboto"/>
                        <a:cs typeface="Roboto"/>
                        <a:sym typeface="Roboto"/>
                      </a:endParaRPr>
                    </a:p>
                    <a:p>
                      <a:pPr indent="0" lvl="0" marL="0" marR="0" rtl="0" algn="ctr">
                        <a:lnSpc>
                          <a:spcPct val="100000"/>
                        </a:lnSpc>
                        <a:spcBef>
                          <a:spcPts val="0"/>
                        </a:spcBef>
                        <a:spcAft>
                          <a:spcPts val="0"/>
                        </a:spcAft>
                        <a:buNone/>
                      </a:pPr>
                      <a:r>
                        <a:rPr lang="en-GB" sz="1100" u="none" cap="none" strike="noStrike">
                          <a:solidFill>
                            <a:schemeClr val="lt1"/>
                          </a:solidFill>
                          <a:latin typeface="Roboto"/>
                          <a:ea typeface="Roboto"/>
                          <a:cs typeface="Roboto"/>
                          <a:sym typeface="Roboto"/>
                        </a:rPr>
                        <a:t>Twinkl Phonics Level</a:t>
                      </a:r>
                      <a:endParaRPr/>
                    </a:p>
                  </a:txBody>
                  <a:tcPr marT="45725" marB="45725" marR="91450" marL="91450">
                    <a:lnL cap="flat" cmpd="sng" w="19050">
                      <a:solidFill>
                        <a:srgbClr val="1D3E2E"/>
                      </a:solidFill>
                      <a:prstDash val="solid"/>
                      <a:round/>
                      <a:headEnd len="sm" w="sm" type="none"/>
                      <a:tailEnd len="sm" w="sm" type="none"/>
                    </a:lnL>
                    <a:lnR cap="flat" cmpd="sng" w="19050">
                      <a:solidFill>
                        <a:srgbClr val="1D3E2E"/>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9050">
                      <a:solidFill>
                        <a:schemeClr val="lt1"/>
                      </a:solidFill>
                      <a:prstDash val="solid"/>
                      <a:round/>
                      <a:headEnd len="sm" w="sm" type="none"/>
                      <a:tailEnd len="sm" w="sm" type="none"/>
                    </a:lnB>
                    <a:solidFill>
                      <a:srgbClr val="1D3E2E"/>
                    </a:solidFill>
                  </a:tcPr>
                </a:tc>
                <a:tc>
                  <a:txBody>
                    <a:bodyPr/>
                    <a:lstStyle/>
                    <a:p>
                      <a:pPr indent="0" lvl="0" marL="0" marR="0" rtl="0" algn="ctr">
                        <a:lnSpc>
                          <a:spcPct val="100000"/>
                        </a:lnSpc>
                        <a:spcBef>
                          <a:spcPts val="0"/>
                        </a:spcBef>
                        <a:spcAft>
                          <a:spcPts val="0"/>
                        </a:spcAft>
                        <a:buNone/>
                      </a:pPr>
                      <a:r>
                        <a:t/>
                      </a:r>
                      <a:endParaRPr sz="1100" u="none" cap="none" strike="noStrike">
                        <a:solidFill>
                          <a:schemeClr val="lt1"/>
                        </a:solidFill>
                        <a:latin typeface="Roboto"/>
                        <a:ea typeface="Roboto"/>
                        <a:cs typeface="Roboto"/>
                        <a:sym typeface="Roboto"/>
                      </a:endParaRPr>
                    </a:p>
                    <a:p>
                      <a:pPr indent="0" lvl="0" marL="0" marR="0" rtl="0" algn="ctr">
                        <a:lnSpc>
                          <a:spcPct val="100000"/>
                        </a:lnSpc>
                        <a:spcBef>
                          <a:spcPts val="0"/>
                        </a:spcBef>
                        <a:spcAft>
                          <a:spcPts val="0"/>
                        </a:spcAft>
                        <a:buNone/>
                      </a:pPr>
                      <a:r>
                        <a:rPr lang="en-GB" sz="1100" u="none" cap="none" strike="noStrike">
                          <a:solidFill>
                            <a:schemeClr val="lt1"/>
                          </a:solidFill>
                          <a:latin typeface="Roboto"/>
                          <a:ea typeface="Roboto"/>
                          <a:cs typeface="Roboto"/>
                          <a:sym typeface="Roboto"/>
                        </a:rPr>
                        <a:t>Number of Teaching Weeks</a:t>
                      </a:r>
                      <a:endParaRPr/>
                    </a:p>
                  </a:txBody>
                  <a:tcPr marT="45725" marB="45725" marR="91450" marL="91450">
                    <a:lnL cap="flat" cmpd="sng" w="19050">
                      <a:solidFill>
                        <a:srgbClr val="1D3E2E"/>
                      </a:solidFill>
                      <a:prstDash val="solid"/>
                      <a:round/>
                      <a:headEnd len="sm" w="sm" type="none"/>
                      <a:tailEnd len="sm" w="sm" type="none"/>
                    </a:lnL>
                    <a:lnR cap="flat" cmpd="sng" w="19050">
                      <a:solidFill>
                        <a:srgbClr val="1D3E2E"/>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9050">
                      <a:solidFill>
                        <a:schemeClr val="lt1"/>
                      </a:solidFill>
                      <a:prstDash val="solid"/>
                      <a:round/>
                      <a:headEnd len="sm" w="sm" type="none"/>
                      <a:tailEnd len="sm" w="sm" type="none"/>
                    </a:lnB>
                    <a:solidFill>
                      <a:srgbClr val="1D3E2E"/>
                    </a:solidFill>
                  </a:tcPr>
                </a:tc>
                <a:tc>
                  <a:txBody>
                    <a:bodyPr/>
                    <a:lstStyle/>
                    <a:p>
                      <a:pPr indent="0" lvl="0" marL="0" marR="0" rtl="0" algn="ctr">
                        <a:lnSpc>
                          <a:spcPct val="100000"/>
                        </a:lnSpc>
                        <a:spcBef>
                          <a:spcPts val="0"/>
                        </a:spcBef>
                        <a:spcAft>
                          <a:spcPts val="0"/>
                        </a:spcAft>
                        <a:buNone/>
                      </a:pPr>
                      <a:r>
                        <a:t/>
                      </a:r>
                      <a:endParaRPr sz="1100" u="none" cap="none" strike="noStrike">
                        <a:solidFill>
                          <a:schemeClr val="lt1"/>
                        </a:solidFill>
                        <a:latin typeface="Roboto"/>
                        <a:ea typeface="Roboto"/>
                        <a:cs typeface="Roboto"/>
                        <a:sym typeface="Roboto"/>
                      </a:endParaRPr>
                    </a:p>
                    <a:p>
                      <a:pPr indent="0" lvl="0" marL="0" marR="0" rtl="0" algn="ctr">
                        <a:lnSpc>
                          <a:spcPct val="100000"/>
                        </a:lnSpc>
                        <a:spcBef>
                          <a:spcPts val="0"/>
                        </a:spcBef>
                        <a:spcAft>
                          <a:spcPts val="0"/>
                        </a:spcAft>
                        <a:buNone/>
                      </a:pPr>
                      <a:r>
                        <a:rPr lang="en-GB" sz="1100" u="none" cap="none" strike="noStrike">
                          <a:solidFill>
                            <a:schemeClr val="lt1"/>
                          </a:solidFill>
                          <a:latin typeface="Roboto"/>
                          <a:ea typeface="Roboto"/>
                          <a:cs typeface="Roboto"/>
                          <a:sym typeface="Roboto"/>
                        </a:rPr>
                        <a:t>Recommended Year Group (UK schools)</a:t>
                      </a:r>
                      <a:endParaRPr/>
                    </a:p>
                  </a:txBody>
                  <a:tcPr marT="45725" marB="45725" marR="91450" marL="91450">
                    <a:lnL cap="flat" cmpd="sng" w="19050">
                      <a:solidFill>
                        <a:srgbClr val="1D3E2E"/>
                      </a:solidFill>
                      <a:prstDash val="solid"/>
                      <a:round/>
                      <a:headEnd len="sm" w="sm" type="none"/>
                      <a:tailEnd len="sm" w="sm" type="none"/>
                    </a:lnL>
                    <a:lnR cap="flat" cmpd="sng" w="19050">
                      <a:solidFill>
                        <a:srgbClr val="1D3E2E"/>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9050">
                      <a:solidFill>
                        <a:schemeClr val="lt1"/>
                      </a:solidFill>
                      <a:prstDash val="solid"/>
                      <a:round/>
                      <a:headEnd len="sm" w="sm" type="none"/>
                      <a:tailEnd len="sm" w="sm" type="none"/>
                    </a:lnB>
                    <a:solidFill>
                      <a:srgbClr val="1D3E2E"/>
                    </a:solidFill>
                  </a:tcPr>
                </a:tc>
                <a:tc>
                  <a:txBody>
                    <a:bodyPr/>
                    <a:lstStyle/>
                    <a:p>
                      <a:pPr indent="0" lvl="0" marL="0" marR="0" rtl="0" algn="ctr">
                        <a:lnSpc>
                          <a:spcPct val="100000"/>
                        </a:lnSpc>
                        <a:spcBef>
                          <a:spcPts val="0"/>
                        </a:spcBef>
                        <a:spcAft>
                          <a:spcPts val="0"/>
                        </a:spcAft>
                        <a:buNone/>
                      </a:pPr>
                      <a:r>
                        <a:t/>
                      </a:r>
                      <a:endParaRPr sz="1100" u="none" cap="none" strike="noStrike">
                        <a:solidFill>
                          <a:schemeClr val="lt1"/>
                        </a:solidFill>
                        <a:latin typeface="Roboto"/>
                        <a:ea typeface="Roboto"/>
                        <a:cs typeface="Roboto"/>
                        <a:sym typeface="Roboto"/>
                      </a:endParaRPr>
                    </a:p>
                    <a:p>
                      <a:pPr indent="0" lvl="0" marL="0" marR="0" rtl="0" algn="ctr">
                        <a:lnSpc>
                          <a:spcPct val="100000"/>
                        </a:lnSpc>
                        <a:spcBef>
                          <a:spcPts val="0"/>
                        </a:spcBef>
                        <a:spcAft>
                          <a:spcPts val="0"/>
                        </a:spcAft>
                        <a:buNone/>
                      </a:pPr>
                      <a:r>
                        <a:rPr lang="en-GB" sz="1100" u="none" cap="none" strike="noStrike">
                          <a:solidFill>
                            <a:schemeClr val="lt1"/>
                          </a:solidFill>
                          <a:latin typeface="Roboto"/>
                          <a:ea typeface="Roboto"/>
                          <a:cs typeface="Roboto"/>
                          <a:sym typeface="Roboto"/>
                        </a:rPr>
                        <a:t>Age of Children</a:t>
                      </a:r>
                      <a:endParaRPr/>
                    </a:p>
                  </a:txBody>
                  <a:tcPr marT="45725" marB="45725" marR="91450" marL="91450">
                    <a:lnL cap="flat" cmpd="sng" w="19050">
                      <a:solidFill>
                        <a:srgbClr val="1D3E2E"/>
                      </a:solidFill>
                      <a:prstDash val="solid"/>
                      <a:round/>
                      <a:headEnd len="sm" w="sm" type="none"/>
                      <a:tailEnd len="sm" w="sm" type="none"/>
                    </a:lnL>
                    <a:lnR cap="flat" cmpd="sng" w="19050">
                      <a:solidFill>
                        <a:srgbClr val="1D3E2E"/>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9050">
                      <a:solidFill>
                        <a:schemeClr val="lt1"/>
                      </a:solidFill>
                      <a:prstDash val="solid"/>
                      <a:round/>
                      <a:headEnd len="sm" w="sm" type="none"/>
                      <a:tailEnd len="sm" w="sm" type="none"/>
                    </a:lnB>
                    <a:solidFill>
                      <a:srgbClr val="1D3E2E"/>
                    </a:solidFill>
                  </a:tcPr>
                </a:tc>
              </a:tr>
              <a:tr h="629150">
                <a:tc>
                  <a:txBody>
                    <a:bodyPr/>
                    <a:lstStyle/>
                    <a:p>
                      <a:pPr indent="0" lvl="0" marL="0" marR="0" rtl="0" algn="ctr">
                        <a:lnSpc>
                          <a:spcPct val="100000"/>
                        </a:lnSpc>
                        <a:spcBef>
                          <a:spcPts val="0"/>
                        </a:spcBef>
                        <a:spcAft>
                          <a:spcPts val="0"/>
                        </a:spcAft>
                        <a:buNone/>
                      </a:pPr>
                      <a:r>
                        <a:t/>
                      </a:r>
                      <a:endParaRPr sz="1100" u="none" cap="none" strike="noStrike">
                        <a:solidFill>
                          <a:schemeClr val="lt1"/>
                        </a:solidFill>
                        <a:latin typeface="Roboto"/>
                        <a:ea typeface="Roboto"/>
                        <a:cs typeface="Roboto"/>
                        <a:sym typeface="Roboto"/>
                      </a:endParaRPr>
                    </a:p>
                    <a:p>
                      <a:pPr indent="0" lvl="0" marL="0" marR="0" rtl="0" algn="ctr">
                        <a:lnSpc>
                          <a:spcPct val="100000"/>
                        </a:lnSpc>
                        <a:spcBef>
                          <a:spcPts val="0"/>
                        </a:spcBef>
                        <a:spcAft>
                          <a:spcPts val="0"/>
                        </a:spcAft>
                        <a:buNone/>
                      </a:pPr>
                      <a:r>
                        <a:rPr lang="en-GB" sz="1100" u="none" cap="none" strike="noStrike">
                          <a:solidFill>
                            <a:schemeClr val="lt1"/>
                          </a:solidFill>
                          <a:latin typeface="Roboto"/>
                          <a:ea typeface="Roboto"/>
                          <a:cs typeface="Roboto"/>
                          <a:sym typeface="Roboto"/>
                        </a:rPr>
                        <a:t>Level 1</a:t>
                      </a:r>
                      <a:endParaRPr/>
                    </a:p>
                  </a:txBody>
                  <a:tcPr marT="45725" marB="45725" marR="91450" marL="91450">
                    <a:lnL cap="flat" cmpd="sng" w="19050">
                      <a:solidFill>
                        <a:srgbClr val="1D3E2E"/>
                      </a:solidFill>
                      <a:prstDash val="solid"/>
                      <a:round/>
                      <a:headEnd len="sm" w="sm" type="none"/>
                      <a:tailEnd len="sm" w="sm" type="none"/>
                    </a:lnL>
                    <a:lnR cap="flat" cmpd="sng" w="19050">
                      <a:solidFill>
                        <a:srgbClr val="1D3E2E"/>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rgbClr val="1D3E2E"/>
                      </a:solidFill>
                      <a:prstDash val="solid"/>
                      <a:round/>
                      <a:headEnd len="sm" w="sm" type="none"/>
                      <a:tailEnd len="sm" w="sm" type="none"/>
                    </a:lnB>
                    <a:solidFill>
                      <a:srgbClr val="653C8F"/>
                    </a:solidFill>
                  </a:tcPr>
                </a:tc>
                <a:tc>
                  <a:txBody>
                    <a:bodyPr/>
                    <a:lstStyle/>
                    <a:p>
                      <a:pPr indent="0" lvl="0" marL="0" marR="0" rtl="0" algn="ctr">
                        <a:lnSpc>
                          <a:spcPct val="100000"/>
                        </a:lnSpc>
                        <a:spcBef>
                          <a:spcPts val="0"/>
                        </a:spcBef>
                        <a:spcAft>
                          <a:spcPts val="0"/>
                        </a:spcAft>
                        <a:buNone/>
                      </a:pPr>
                      <a:r>
                        <a:t/>
                      </a:r>
                      <a:endParaRPr sz="1100" u="none" cap="none" strike="noStrike">
                        <a:solidFill>
                          <a:schemeClr val="lt1"/>
                        </a:solidFill>
                        <a:latin typeface="Roboto"/>
                        <a:ea typeface="Roboto"/>
                        <a:cs typeface="Roboto"/>
                        <a:sym typeface="Roboto"/>
                      </a:endParaRPr>
                    </a:p>
                    <a:p>
                      <a:pPr indent="0" lvl="0" marL="0" marR="0" rtl="0" algn="ctr">
                        <a:lnSpc>
                          <a:spcPct val="100000"/>
                        </a:lnSpc>
                        <a:spcBef>
                          <a:spcPts val="0"/>
                        </a:spcBef>
                        <a:spcAft>
                          <a:spcPts val="0"/>
                        </a:spcAft>
                        <a:buNone/>
                      </a:pPr>
                      <a:r>
                        <a:rPr lang="en-GB" sz="1100" u="none" cap="none" strike="noStrike">
                          <a:solidFill>
                            <a:schemeClr val="lt1"/>
                          </a:solidFill>
                          <a:latin typeface="Roboto"/>
                          <a:ea typeface="Roboto"/>
                          <a:cs typeface="Roboto"/>
                          <a:sym typeface="Roboto"/>
                        </a:rPr>
                        <a:t>36</a:t>
                      </a:r>
                      <a:endParaRPr/>
                    </a:p>
                  </a:txBody>
                  <a:tcPr marT="45725" marB="45725" marR="91450" marL="91450">
                    <a:lnL cap="flat" cmpd="sng" w="19050">
                      <a:solidFill>
                        <a:srgbClr val="1D3E2E"/>
                      </a:solidFill>
                      <a:prstDash val="solid"/>
                      <a:round/>
                      <a:headEnd len="sm" w="sm" type="none"/>
                      <a:tailEnd len="sm" w="sm" type="none"/>
                    </a:lnL>
                    <a:lnR cap="flat" cmpd="sng" w="19050">
                      <a:solidFill>
                        <a:srgbClr val="1D3E2E"/>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rgbClr val="1D3E2E"/>
                      </a:solidFill>
                      <a:prstDash val="solid"/>
                      <a:round/>
                      <a:headEnd len="sm" w="sm" type="none"/>
                      <a:tailEnd len="sm" w="sm" type="none"/>
                    </a:lnB>
                    <a:solidFill>
                      <a:srgbClr val="653C8F"/>
                    </a:solidFill>
                  </a:tcPr>
                </a:tc>
                <a:tc>
                  <a:txBody>
                    <a:bodyPr/>
                    <a:lstStyle/>
                    <a:p>
                      <a:pPr indent="0" lvl="0" marL="0" marR="0" rtl="0" algn="ctr">
                        <a:lnSpc>
                          <a:spcPct val="100000"/>
                        </a:lnSpc>
                        <a:spcBef>
                          <a:spcPts val="0"/>
                        </a:spcBef>
                        <a:spcAft>
                          <a:spcPts val="0"/>
                        </a:spcAft>
                        <a:buNone/>
                      </a:pPr>
                      <a:r>
                        <a:t/>
                      </a:r>
                      <a:endParaRPr sz="1100" u="none" cap="none" strike="noStrike">
                        <a:solidFill>
                          <a:schemeClr val="lt1"/>
                        </a:solidFill>
                        <a:latin typeface="Roboto"/>
                        <a:ea typeface="Roboto"/>
                        <a:cs typeface="Roboto"/>
                        <a:sym typeface="Roboto"/>
                      </a:endParaRPr>
                    </a:p>
                    <a:p>
                      <a:pPr indent="0" lvl="0" marL="0" marR="0" rtl="0" algn="ctr">
                        <a:lnSpc>
                          <a:spcPct val="100000"/>
                        </a:lnSpc>
                        <a:spcBef>
                          <a:spcPts val="0"/>
                        </a:spcBef>
                        <a:spcAft>
                          <a:spcPts val="0"/>
                        </a:spcAft>
                        <a:buNone/>
                      </a:pPr>
                      <a:r>
                        <a:rPr lang="en-GB" sz="1100" u="none" cap="none" strike="noStrike">
                          <a:solidFill>
                            <a:schemeClr val="lt1"/>
                          </a:solidFill>
                          <a:latin typeface="Roboto"/>
                          <a:ea typeface="Roboto"/>
                          <a:cs typeface="Roboto"/>
                          <a:sym typeface="Roboto"/>
                        </a:rPr>
                        <a:t>Nursery/Preschool</a:t>
                      </a:r>
                      <a:endParaRPr/>
                    </a:p>
                  </a:txBody>
                  <a:tcPr marT="45725" marB="45725" marR="91450" marL="91450">
                    <a:lnL cap="flat" cmpd="sng" w="19050">
                      <a:solidFill>
                        <a:srgbClr val="1D3E2E"/>
                      </a:solidFill>
                      <a:prstDash val="solid"/>
                      <a:round/>
                      <a:headEnd len="sm" w="sm" type="none"/>
                      <a:tailEnd len="sm" w="sm" type="none"/>
                    </a:lnL>
                    <a:lnR cap="flat" cmpd="sng" w="19050">
                      <a:solidFill>
                        <a:srgbClr val="1D3E2E"/>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rgbClr val="1D3E2E"/>
                      </a:solidFill>
                      <a:prstDash val="solid"/>
                      <a:round/>
                      <a:headEnd len="sm" w="sm" type="none"/>
                      <a:tailEnd len="sm" w="sm" type="none"/>
                    </a:lnB>
                    <a:solidFill>
                      <a:srgbClr val="653C8F"/>
                    </a:solidFill>
                  </a:tcPr>
                </a:tc>
                <a:tc>
                  <a:txBody>
                    <a:bodyPr/>
                    <a:lstStyle/>
                    <a:p>
                      <a:pPr indent="0" lvl="0" marL="0" marR="0" rtl="0" algn="ctr">
                        <a:lnSpc>
                          <a:spcPct val="100000"/>
                        </a:lnSpc>
                        <a:spcBef>
                          <a:spcPts val="0"/>
                        </a:spcBef>
                        <a:spcAft>
                          <a:spcPts val="0"/>
                        </a:spcAft>
                        <a:buNone/>
                      </a:pPr>
                      <a:r>
                        <a:t/>
                      </a:r>
                      <a:endParaRPr sz="1100" u="none" cap="none" strike="noStrike">
                        <a:solidFill>
                          <a:schemeClr val="lt1"/>
                        </a:solidFill>
                        <a:latin typeface="Roboto"/>
                        <a:ea typeface="Roboto"/>
                        <a:cs typeface="Roboto"/>
                        <a:sym typeface="Roboto"/>
                      </a:endParaRPr>
                    </a:p>
                    <a:p>
                      <a:pPr indent="0" lvl="0" marL="0" marR="0" rtl="0" algn="ctr">
                        <a:lnSpc>
                          <a:spcPct val="100000"/>
                        </a:lnSpc>
                        <a:spcBef>
                          <a:spcPts val="0"/>
                        </a:spcBef>
                        <a:spcAft>
                          <a:spcPts val="0"/>
                        </a:spcAft>
                        <a:buNone/>
                      </a:pPr>
                      <a:r>
                        <a:rPr lang="en-GB" sz="1100" u="none" cap="none" strike="noStrike">
                          <a:solidFill>
                            <a:schemeClr val="lt1"/>
                          </a:solidFill>
                          <a:latin typeface="Roboto"/>
                          <a:ea typeface="Roboto"/>
                          <a:cs typeface="Roboto"/>
                          <a:sym typeface="Roboto"/>
                        </a:rPr>
                        <a:t>3-4 years</a:t>
                      </a:r>
                      <a:endParaRPr/>
                    </a:p>
                  </a:txBody>
                  <a:tcPr marT="45725" marB="45725" marR="91450" marL="91450">
                    <a:lnL cap="flat" cmpd="sng" w="19050">
                      <a:solidFill>
                        <a:srgbClr val="1D3E2E"/>
                      </a:solidFill>
                      <a:prstDash val="solid"/>
                      <a:round/>
                      <a:headEnd len="sm" w="sm" type="none"/>
                      <a:tailEnd len="sm" w="sm" type="none"/>
                    </a:lnL>
                    <a:lnR cap="flat" cmpd="sng" w="19050">
                      <a:solidFill>
                        <a:srgbClr val="1D3E2E"/>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rgbClr val="1D3E2E"/>
                      </a:solidFill>
                      <a:prstDash val="solid"/>
                      <a:round/>
                      <a:headEnd len="sm" w="sm" type="none"/>
                      <a:tailEnd len="sm" w="sm" type="none"/>
                    </a:lnB>
                    <a:solidFill>
                      <a:srgbClr val="653C8F"/>
                    </a:solidFill>
                  </a:tcPr>
                </a:tc>
              </a:tr>
              <a:tr h="588550">
                <a:tc>
                  <a:txBody>
                    <a:bodyPr/>
                    <a:lstStyle/>
                    <a:p>
                      <a:pPr indent="0" lvl="0" marL="0" marR="0" rtl="0" algn="ctr">
                        <a:lnSpc>
                          <a:spcPct val="100000"/>
                        </a:lnSpc>
                        <a:spcBef>
                          <a:spcPts val="0"/>
                        </a:spcBef>
                        <a:spcAft>
                          <a:spcPts val="0"/>
                        </a:spcAft>
                        <a:buNone/>
                      </a:pPr>
                      <a:r>
                        <a:t/>
                      </a:r>
                      <a:endParaRPr sz="1100" u="none" cap="none" strike="noStrike">
                        <a:solidFill>
                          <a:schemeClr val="lt1"/>
                        </a:solidFill>
                        <a:latin typeface="Roboto"/>
                        <a:ea typeface="Roboto"/>
                        <a:cs typeface="Roboto"/>
                        <a:sym typeface="Roboto"/>
                      </a:endParaRPr>
                    </a:p>
                    <a:p>
                      <a:pPr indent="0" lvl="0" marL="0" marR="0" rtl="0" algn="ctr">
                        <a:lnSpc>
                          <a:spcPct val="100000"/>
                        </a:lnSpc>
                        <a:spcBef>
                          <a:spcPts val="0"/>
                        </a:spcBef>
                        <a:spcAft>
                          <a:spcPts val="0"/>
                        </a:spcAft>
                        <a:buNone/>
                      </a:pPr>
                      <a:r>
                        <a:rPr lang="en-GB" sz="1100" u="none" cap="none" strike="noStrike">
                          <a:solidFill>
                            <a:schemeClr val="lt1"/>
                          </a:solidFill>
                          <a:latin typeface="Roboto"/>
                          <a:ea typeface="Roboto"/>
                          <a:cs typeface="Roboto"/>
                          <a:sym typeface="Roboto"/>
                        </a:rPr>
                        <a:t>Level 2</a:t>
                      </a:r>
                      <a:endParaRPr/>
                    </a:p>
                  </a:txBody>
                  <a:tcPr marT="45725" marB="45725" marR="91450" marL="91450">
                    <a:lnL cap="flat" cmpd="sng" w="19050">
                      <a:solidFill>
                        <a:srgbClr val="1D3E2E"/>
                      </a:solidFill>
                      <a:prstDash val="solid"/>
                      <a:round/>
                      <a:headEnd len="sm" w="sm" type="none"/>
                      <a:tailEnd len="sm" w="sm" type="none"/>
                    </a:lnL>
                    <a:lnR cap="flat" cmpd="sng" w="19050">
                      <a:solidFill>
                        <a:srgbClr val="1D3E2E"/>
                      </a:solidFill>
                      <a:prstDash val="solid"/>
                      <a:round/>
                      <a:headEnd len="sm" w="sm" type="none"/>
                      <a:tailEnd len="sm" w="sm" type="none"/>
                    </a:lnR>
                    <a:lnT cap="flat" cmpd="sng" w="19050">
                      <a:solidFill>
                        <a:srgbClr val="1D3E2E"/>
                      </a:solidFill>
                      <a:prstDash val="solid"/>
                      <a:round/>
                      <a:headEnd len="sm" w="sm" type="none"/>
                      <a:tailEnd len="sm" w="sm" type="none"/>
                    </a:lnT>
                    <a:lnB cap="flat" cmpd="sng" w="19050">
                      <a:solidFill>
                        <a:srgbClr val="1D3E2E"/>
                      </a:solidFill>
                      <a:prstDash val="solid"/>
                      <a:round/>
                      <a:headEnd len="sm" w="sm" type="none"/>
                      <a:tailEnd len="sm" w="sm" type="none"/>
                    </a:lnB>
                    <a:solidFill>
                      <a:srgbClr val="F0821B"/>
                    </a:solidFill>
                  </a:tcPr>
                </a:tc>
                <a:tc>
                  <a:txBody>
                    <a:bodyPr/>
                    <a:lstStyle/>
                    <a:p>
                      <a:pPr indent="0" lvl="0" marL="0" marR="0" rtl="0" algn="ctr">
                        <a:lnSpc>
                          <a:spcPct val="100000"/>
                        </a:lnSpc>
                        <a:spcBef>
                          <a:spcPts val="0"/>
                        </a:spcBef>
                        <a:spcAft>
                          <a:spcPts val="0"/>
                        </a:spcAft>
                        <a:buNone/>
                      </a:pPr>
                      <a:r>
                        <a:t/>
                      </a:r>
                      <a:endParaRPr sz="1100" u="none" cap="none" strike="noStrike">
                        <a:solidFill>
                          <a:schemeClr val="lt1"/>
                        </a:solidFill>
                        <a:latin typeface="Roboto"/>
                        <a:ea typeface="Roboto"/>
                        <a:cs typeface="Roboto"/>
                        <a:sym typeface="Roboto"/>
                      </a:endParaRPr>
                    </a:p>
                    <a:p>
                      <a:pPr indent="0" lvl="0" marL="0" marR="0" rtl="0" algn="ctr">
                        <a:lnSpc>
                          <a:spcPct val="100000"/>
                        </a:lnSpc>
                        <a:spcBef>
                          <a:spcPts val="0"/>
                        </a:spcBef>
                        <a:spcAft>
                          <a:spcPts val="0"/>
                        </a:spcAft>
                        <a:buNone/>
                      </a:pPr>
                      <a:r>
                        <a:rPr lang="en-GB" sz="1100" u="none" cap="none" strike="noStrike">
                          <a:solidFill>
                            <a:schemeClr val="lt1"/>
                          </a:solidFill>
                          <a:latin typeface="Roboto"/>
                          <a:ea typeface="Roboto"/>
                          <a:cs typeface="Roboto"/>
                          <a:sym typeface="Roboto"/>
                        </a:rPr>
                        <a:t>7</a:t>
                      </a:r>
                      <a:endParaRPr/>
                    </a:p>
                  </a:txBody>
                  <a:tcPr marT="45725" marB="45725" marR="91450" marL="91450">
                    <a:lnL cap="flat" cmpd="sng" w="19050">
                      <a:solidFill>
                        <a:srgbClr val="1D3E2E"/>
                      </a:solidFill>
                      <a:prstDash val="solid"/>
                      <a:round/>
                      <a:headEnd len="sm" w="sm" type="none"/>
                      <a:tailEnd len="sm" w="sm" type="none"/>
                    </a:lnL>
                    <a:lnR cap="flat" cmpd="sng" w="19050">
                      <a:solidFill>
                        <a:srgbClr val="1D3E2E"/>
                      </a:solidFill>
                      <a:prstDash val="solid"/>
                      <a:round/>
                      <a:headEnd len="sm" w="sm" type="none"/>
                      <a:tailEnd len="sm" w="sm" type="none"/>
                    </a:lnR>
                    <a:lnT cap="flat" cmpd="sng" w="19050">
                      <a:solidFill>
                        <a:srgbClr val="1D3E2E"/>
                      </a:solidFill>
                      <a:prstDash val="solid"/>
                      <a:round/>
                      <a:headEnd len="sm" w="sm" type="none"/>
                      <a:tailEnd len="sm" w="sm" type="none"/>
                    </a:lnT>
                    <a:lnB cap="flat" cmpd="sng" w="19050">
                      <a:solidFill>
                        <a:srgbClr val="1D3E2E"/>
                      </a:solidFill>
                      <a:prstDash val="solid"/>
                      <a:round/>
                      <a:headEnd len="sm" w="sm" type="none"/>
                      <a:tailEnd len="sm" w="sm" type="none"/>
                    </a:lnB>
                    <a:solidFill>
                      <a:srgbClr val="F0821B"/>
                    </a:solidFill>
                  </a:tcPr>
                </a:tc>
                <a:tc>
                  <a:txBody>
                    <a:bodyPr/>
                    <a:lstStyle/>
                    <a:p>
                      <a:pPr indent="0" lvl="0" marL="0" marR="0" rtl="0" algn="ctr">
                        <a:lnSpc>
                          <a:spcPct val="100000"/>
                        </a:lnSpc>
                        <a:spcBef>
                          <a:spcPts val="0"/>
                        </a:spcBef>
                        <a:spcAft>
                          <a:spcPts val="0"/>
                        </a:spcAft>
                        <a:buNone/>
                      </a:pPr>
                      <a:r>
                        <a:t/>
                      </a:r>
                      <a:endParaRPr sz="1100" u="none" cap="none" strike="noStrike">
                        <a:solidFill>
                          <a:schemeClr val="lt1"/>
                        </a:solidFill>
                        <a:latin typeface="Roboto"/>
                        <a:ea typeface="Roboto"/>
                        <a:cs typeface="Roboto"/>
                        <a:sym typeface="Roboto"/>
                      </a:endParaRPr>
                    </a:p>
                    <a:p>
                      <a:pPr indent="0" lvl="0" marL="0" marR="0" rtl="0" algn="ctr">
                        <a:lnSpc>
                          <a:spcPct val="100000"/>
                        </a:lnSpc>
                        <a:spcBef>
                          <a:spcPts val="0"/>
                        </a:spcBef>
                        <a:spcAft>
                          <a:spcPts val="0"/>
                        </a:spcAft>
                        <a:buNone/>
                      </a:pPr>
                      <a:r>
                        <a:rPr lang="en-GB" sz="1100" u="none" cap="none" strike="noStrike">
                          <a:solidFill>
                            <a:schemeClr val="lt1"/>
                          </a:solidFill>
                          <a:latin typeface="Roboto"/>
                          <a:ea typeface="Roboto"/>
                          <a:cs typeface="Roboto"/>
                          <a:sym typeface="Roboto"/>
                        </a:rPr>
                        <a:t>Reception</a:t>
                      </a:r>
                      <a:endParaRPr/>
                    </a:p>
                  </a:txBody>
                  <a:tcPr marT="45725" marB="45725" marR="91450" marL="91450">
                    <a:lnL cap="flat" cmpd="sng" w="19050">
                      <a:solidFill>
                        <a:srgbClr val="1D3E2E"/>
                      </a:solidFill>
                      <a:prstDash val="solid"/>
                      <a:round/>
                      <a:headEnd len="sm" w="sm" type="none"/>
                      <a:tailEnd len="sm" w="sm" type="none"/>
                    </a:lnL>
                    <a:lnR cap="flat" cmpd="sng" w="19050">
                      <a:solidFill>
                        <a:srgbClr val="1D3E2E"/>
                      </a:solidFill>
                      <a:prstDash val="solid"/>
                      <a:round/>
                      <a:headEnd len="sm" w="sm" type="none"/>
                      <a:tailEnd len="sm" w="sm" type="none"/>
                    </a:lnR>
                    <a:lnT cap="flat" cmpd="sng" w="19050">
                      <a:solidFill>
                        <a:srgbClr val="1D3E2E"/>
                      </a:solidFill>
                      <a:prstDash val="solid"/>
                      <a:round/>
                      <a:headEnd len="sm" w="sm" type="none"/>
                      <a:tailEnd len="sm" w="sm" type="none"/>
                    </a:lnT>
                    <a:lnB cap="flat" cmpd="sng" w="19050">
                      <a:solidFill>
                        <a:srgbClr val="1D3E2E"/>
                      </a:solidFill>
                      <a:prstDash val="solid"/>
                      <a:round/>
                      <a:headEnd len="sm" w="sm" type="none"/>
                      <a:tailEnd len="sm" w="sm" type="none"/>
                    </a:lnB>
                    <a:solidFill>
                      <a:srgbClr val="F0821B"/>
                    </a:solidFill>
                  </a:tcPr>
                </a:tc>
                <a:tc>
                  <a:txBody>
                    <a:bodyPr/>
                    <a:lstStyle/>
                    <a:p>
                      <a:pPr indent="0" lvl="0" marL="0" marR="0" rtl="0" algn="ctr">
                        <a:lnSpc>
                          <a:spcPct val="100000"/>
                        </a:lnSpc>
                        <a:spcBef>
                          <a:spcPts val="0"/>
                        </a:spcBef>
                        <a:spcAft>
                          <a:spcPts val="0"/>
                        </a:spcAft>
                        <a:buNone/>
                      </a:pPr>
                      <a:r>
                        <a:t/>
                      </a:r>
                      <a:endParaRPr sz="1100" u="none" cap="none" strike="noStrike">
                        <a:solidFill>
                          <a:schemeClr val="lt1"/>
                        </a:solidFill>
                        <a:latin typeface="Roboto"/>
                        <a:ea typeface="Roboto"/>
                        <a:cs typeface="Roboto"/>
                        <a:sym typeface="Roboto"/>
                      </a:endParaRPr>
                    </a:p>
                    <a:p>
                      <a:pPr indent="0" lvl="0" marL="0" marR="0" rtl="0" algn="ctr">
                        <a:lnSpc>
                          <a:spcPct val="100000"/>
                        </a:lnSpc>
                        <a:spcBef>
                          <a:spcPts val="0"/>
                        </a:spcBef>
                        <a:spcAft>
                          <a:spcPts val="0"/>
                        </a:spcAft>
                        <a:buNone/>
                      </a:pPr>
                      <a:r>
                        <a:rPr lang="en-GB" sz="1100" u="none" cap="none" strike="noStrike">
                          <a:solidFill>
                            <a:schemeClr val="lt1"/>
                          </a:solidFill>
                          <a:latin typeface="Roboto"/>
                          <a:ea typeface="Roboto"/>
                          <a:cs typeface="Roboto"/>
                          <a:sym typeface="Roboto"/>
                        </a:rPr>
                        <a:t>4-5 years</a:t>
                      </a:r>
                      <a:endParaRPr/>
                    </a:p>
                  </a:txBody>
                  <a:tcPr marT="45725" marB="45725" marR="91450" marL="91450">
                    <a:lnL cap="flat" cmpd="sng" w="19050">
                      <a:solidFill>
                        <a:srgbClr val="1D3E2E"/>
                      </a:solidFill>
                      <a:prstDash val="solid"/>
                      <a:round/>
                      <a:headEnd len="sm" w="sm" type="none"/>
                      <a:tailEnd len="sm" w="sm" type="none"/>
                    </a:lnL>
                    <a:lnR cap="flat" cmpd="sng" w="19050">
                      <a:solidFill>
                        <a:srgbClr val="1D3E2E"/>
                      </a:solidFill>
                      <a:prstDash val="solid"/>
                      <a:round/>
                      <a:headEnd len="sm" w="sm" type="none"/>
                      <a:tailEnd len="sm" w="sm" type="none"/>
                    </a:lnR>
                    <a:lnT cap="flat" cmpd="sng" w="19050">
                      <a:solidFill>
                        <a:srgbClr val="1D3E2E"/>
                      </a:solidFill>
                      <a:prstDash val="solid"/>
                      <a:round/>
                      <a:headEnd len="sm" w="sm" type="none"/>
                      <a:tailEnd len="sm" w="sm" type="none"/>
                    </a:lnT>
                    <a:lnB cap="flat" cmpd="sng" w="19050">
                      <a:solidFill>
                        <a:srgbClr val="1D3E2E"/>
                      </a:solidFill>
                      <a:prstDash val="solid"/>
                      <a:round/>
                      <a:headEnd len="sm" w="sm" type="none"/>
                      <a:tailEnd len="sm" w="sm" type="none"/>
                    </a:lnB>
                    <a:solidFill>
                      <a:srgbClr val="F0821B"/>
                    </a:solidFill>
                  </a:tcPr>
                </a:tc>
              </a:tr>
              <a:tr h="588550">
                <a:tc>
                  <a:txBody>
                    <a:bodyPr/>
                    <a:lstStyle/>
                    <a:p>
                      <a:pPr indent="0" lvl="0" marL="0" marR="0" rtl="0" algn="ctr">
                        <a:lnSpc>
                          <a:spcPct val="100000"/>
                        </a:lnSpc>
                        <a:spcBef>
                          <a:spcPts val="0"/>
                        </a:spcBef>
                        <a:spcAft>
                          <a:spcPts val="0"/>
                        </a:spcAft>
                        <a:buNone/>
                      </a:pPr>
                      <a:r>
                        <a:t/>
                      </a:r>
                      <a:endParaRPr sz="1100" u="none" cap="none" strike="noStrike">
                        <a:solidFill>
                          <a:schemeClr val="lt1"/>
                        </a:solidFill>
                        <a:latin typeface="Roboto"/>
                        <a:ea typeface="Roboto"/>
                        <a:cs typeface="Roboto"/>
                        <a:sym typeface="Roboto"/>
                      </a:endParaRPr>
                    </a:p>
                    <a:p>
                      <a:pPr indent="0" lvl="0" marL="0" marR="0" rtl="0" algn="ctr">
                        <a:lnSpc>
                          <a:spcPct val="100000"/>
                        </a:lnSpc>
                        <a:spcBef>
                          <a:spcPts val="0"/>
                        </a:spcBef>
                        <a:spcAft>
                          <a:spcPts val="0"/>
                        </a:spcAft>
                        <a:buNone/>
                      </a:pPr>
                      <a:r>
                        <a:rPr lang="en-GB" sz="1100" u="none" cap="none" strike="noStrike">
                          <a:solidFill>
                            <a:schemeClr val="lt1"/>
                          </a:solidFill>
                          <a:latin typeface="Roboto"/>
                          <a:ea typeface="Roboto"/>
                          <a:cs typeface="Roboto"/>
                          <a:sym typeface="Roboto"/>
                        </a:rPr>
                        <a:t>Level 3</a:t>
                      </a:r>
                      <a:endParaRPr/>
                    </a:p>
                  </a:txBody>
                  <a:tcPr marT="45725" marB="45725" marR="91450" marL="91450">
                    <a:lnL cap="flat" cmpd="sng" w="19050">
                      <a:solidFill>
                        <a:srgbClr val="1D3E2E"/>
                      </a:solidFill>
                      <a:prstDash val="solid"/>
                      <a:round/>
                      <a:headEnd len="sm" w="sm" type="none"/>
                      <a:tailEnd len="sm" w="sm" type="none"/>
                    </a:lnL>
                    <a:lnR cap="flat" cmpd="sng" w="19050">
                      <a:solidFill>
                        <a:srgbClr val="1D3E2E"/>
                      </a:solidFill>
                      <a:prstDash val="solid"/>
                      <a:round/>
                      <a:headEnd len="sm" w="sm" type="none"/>
                      <a:tailEnd len="sm" w="sm" type="none"/>
                    </a:lnR>
                    <a:lnT cap="flat" cmpd="sng" w="19050">
                      <a:solidFill>
                        <a:srgbClr val="1D3E2E"/>
                      </a:solidFill>
                      <a:prstDash val="solid"/>
                      <a:round/>
                      <a:headEnd len="sm" w="sm" type="none"/>
                      <a:tailEnd len="sm" w="sm" type="none"/>
                    </a:lnT>
                    <a:lnB cap="flat" cmpd="sng" w="19050">
                      <a:solidFill>
                        <a:srgbClr val="1D3E2E"/>
                      </a:solidFill>
                      <a:prstDash val="solid"/>
                      <a:round/>
                      <a:headEnd len="sm" w="sm" type="none"/>
                      <a:tailEnd len="sm" w="sm" type="none"/>
                    </a:lnB>
                    <a:solidFill>
                      <a:srgbClr val="CB4793"/>
                    </a:solidFill>
                  </a:tcPr>
                </a:tc>
                <a:tc>
                  <a:txBody>
                    <a:bodyPr/>
                    <a:lstStyle/>
                    <a:p>
                      <a:pPr indent="0" lvl="0" marL="0" marR="0" rtl="0" algn="ctr">
                        <a:lnSpc>
                          <a:spcPct val="100000"/>
                        </a:lnSpc>
                        <a:spcBef>
                          <a:spcPts val="0"/>
                        </a:spcBef>
                        <a:spcAft>
                          <a:spcPts val="0"/>
                        </a:spcAft>
                        <a:buNone/>
                      </a:pPr>
                      <a:r>
                        <a:t/>
                      </a:r>
                      <a:endParaRPr sz="1100" u="none" cap="none" strike="noStrike">
                        <a:solidFill>
                          <a:schemeClr val="lt1"/>
                        </a:solidFill>
                        <a:latin typeface="Roboto"/>
                        <a:ea typeface="Roboto"/>
                        <a:cs typeface="Roboto"/>
                        <a:sym typeface="Roboto"/>
                      </a:endParaRPr>
                    </a:p>
                    <a:p>
                      <a:pPr indent="0" lvl="0" marL="0" marR="0" rtl="0" algn="ctr">
                        <a:lnSpc>
                          <a:spcPct val="100000"/>
                        </a:lnSpc>
                        <a:spcBef>
                          <a:spcPts val="0"/>
                        </a:spcBef>
                        <a:spcAft>
                          <a:spcPts val="0"/>
                        </a:spcAft>
                        <a:buNone/>
                      </a:pPr>
                      <a:r>
                        <a:rPr lang="en-GB" sz="1100" u="none" cap="none" strike="noStrike">
                          <a:solidFill>
                            <a:schemeClr val="lt1"/>
                          </a:solidFill>
                          <a:latin typeface="Roboto"/>
                          <a:ea typeface="Roboto"/>
                          <a:cs typeface="Roboto"/>
                          <a:sym typeface="Roboto"/>
                        </a:rPr>
                        <a:t>12</a:t>
                      </a:r>
                      <a:endParaRPr/>
                    </a:p>
                  </a:txBody>
                  <a:tcPr marT="45725" marB="45725" marR="91450" marL="91450">
                    <a:lnL cap="flat" cmpd="sng" w="19050">
                      <a:solidFill>
                        <a:srgbClr val="1D3E2E"/>
                      </a:solidFill>
                      <a:prstDash val="solid"/>
                      <a:round/>
                      <a:headEnd len="sm" w="sm" type="none"/>
                      <a:tailEnd len="sm" w="sm" type="none"/>
                    </a:lnL>
                    <a:lnR cap="flat" cmpd="sng" w="19050">
                      <a:solidFill>
                        <a:srgbClr val="1D3E2E"/>
                      </a:solidFill>
                      <a:prstDash val="solid"/>
                      <a:round/>
                      <a:headEnd len="sm" w="sm" type="none"/>
                      <a:tailEnd len="sm" w="sm" type="none"/>
                    </a:lnR>
                    <a:lnT cap="flat" cmpd="sng" w="19050">
                      <a:solidFill>
                        <a:srgbClr val="1D3E2E"/>
                      </a:solidFill>
                      <a:prstDash val="solid"/>
                      <a:round/>
                      <a:headEnd len="sm" w="sm" type="none"/>
                      <a:tailEnd len="sm" w="sm" type="none"/>
                    </a:lnT>
                    <a:lnB cap="flat" cmpd="sng" w="19050">
                      <a:solidFill>
                        <a:srgbClr val="1D3E2E"/>
                      </a:solidFill>
                      <a:prstDash val="solid"/>
                      <a:round/>
                      <a:headEnd len="sm" w="sm" type="none"/>
                      <a:tailEnd len="sm" w="sm" type="none"/>
                    </a:lnB>
                    <a:solidFill>
                      <a:srgbClr val="CB4793"/>
                    </a:solidFill>
                  </a:tcPr>
                </a:tc>
                <a:tc>
                  <a:txBody>
                    <a:bodyPr/>
                    <a:lstStyle/>
                    <a:p>
                      <a:pPr indent="0" lvl="0" marL="0" marR="0" rtl="0" algn="ctr">
                        <a:lnSpc>
                          <a:spcPct val="100000"/>
                        </a:lnSpc>
                        <a:spcBef>
                          <a:spcPts val="0"/>
                        </a:spcBef>
                        <a:spcAft>
                          <a:spcPts val="0"/>
                        </a:spcAft>
                        <a:buNone/>
                      </a:pPr>
                      <a:r>
                        <a:t/>
                      </a:r>
                      <a:endParaRPr sz="1100" u="none" cap="none" strike="noStrike">
                        <a:solidFill>
                          <a:schemeClr val="lt1"/>
                        </a:solidFill>
                        <a:latin typeface="Roboto"/>
                        <a:ea typeface="Roboto"/>
                        <a:cs typeface="Roboto"/>
                        <a:sym typeface="Roboto"/>
                      </a:endParaRPr>
                    </a:p>
                    <a:p>
                      <a:pPr indent="0" lvl="0" marL="0" marR="0" rtl="0" algn="ctr">
                        <a:lnSpc>
                          <a:spcPct val="100000"/>
                        </a:lnSpc>
                        <a:spcBef>
                          <a:spcPts val="0"/>
                        </a:spcBef>
                        <a:spcAft>
                          <a:spcPts val="0"/>
                        </a:spcAft>
                        <a:buNone/>
                      </a:pPr>
                      <a:r>
                        <a:rPr lang="en-GB" sz="1100" u="none" cap="none" strike="noStrike">
                          <a:solidFill>
                            <a:schemeClr val="lt1"/>
                          </a:solidFill>
                          <a:latin typeface="Roboto"/>
                          <a:ea typeface="Roboto"/>
                          <a:cs typeface="Roboto"/>
                          <a:sym typeface="Roboto"/>
                        </a:rPr>
                        <a:t>Reception</a:t>
                      </a:r>
                      <a:endParaRPr/>
                    </a:p>
                  </a:txBody>
                  <a:tcPr marT="45725" marB="45725" marR="91450" marL="91450">
                    <a:lnL cap="flat" cmpd="sng" w="19050">
                      <a:solidFill>
                        <a:srgbClr val="1D3E2E"/>
                      </a:solidFill>
                      <a:prstDash val="solid"/>
                      <a:round/>
                      <a:headEnd len="sm" w="sm" type="none"/>
                      <a:tailEnd len="sm" w="sm" type="none"/>
                    </a:lnL>
                    <a:lnR cap="flat" cmpd="sng" w="19050">
                      <a:solidFill>
                        <a:srgbClr val="1D3E2E"/>
                      </a:solidFill>
                      <a:prstDash val="solid"/>
                      <a:round/>
                      <a:headEnd len="sm" w="sm" type="none"/>
                      <a:tailEnd len="sm" w="sm" type="none"/>
                    </a:lnR>
                    <a:lnT cap="flat" cmpd="sng" w="19050">
                      <a:solidFill>
                        <a:srgbClr val="1D3E2E"/>
                      </a:solidFill>
                      <a:prstDash val="solid"/>
                      <a:round/>
                      <a:headEnd len="sm" w="sm" type="none"/>
                      <a:tailEnd len="sm" w="sm" type="none"/>
                    </a:lnT>
                    <a:lnB cap="flat" cmpd="sng" w="19050">
                      <a:solidFill>
                        <a:srgbClr val="1D3E2E"/>
                      </a:solidFill>
                      <a:prstDash val="solid"/>
                      <a:round/>
                      <a:headEnd len="sm" w="sm" type="none"/>
                      <a:tailEnd len="sm" w="sm" type="none"/>
                    </a:lnB>
                    <a:solidFill>
                      <a:srgbClr val="CB4793"/>
                    </a:solidFill>
                  </a:tcPr>
                </a:tc>
                <a:tc>
                  <a:txBody>
                    <a:bodyPr/>
                    <a:lstStyle/>
                    <a:p>
                      <a:pPr indent="0" lvl="0" marL="0" marR="0" rtl="0" algn="ctr">
                        <a:lnSpc>
                          <a:spcPct val="100000"/>
                        </a:lnSpc>
                        <a:spcBef>
                          <a:spcPts val="0"/>
                        </a:spcBef>
                        <a:spcAft>
                          <a:spcPts val="0"/>
                        </a:spcAft>
                        <a:buNone/>
                      </a:pPr>
                      <a:r>
                        <a:t/>
                      </a:r>
                      <a:endParaRPr sz="1100" u="none" cap="none" strike="noStrike">
                        <a:solidFill>
                          <a:schemeClr val="lt1"/>
                        </a:solidFill>
                        <a:latin typeface="Roboto"/>
                        <a:ea typeface="Roboto"/>
                        <a:cs typeface="Roboto"/>
                        <a:sym typeface="Roboto"/>
                      </a:endParaRPr>
                    </a:p>
                    <a:p>
                      <a:pPr indent="0" lvl="0" marL="0" marR="0" rtl="0" algn="ctr">
                        <a:lnSpc>
                          <a:spcPct val="100000"/>
                        </a:lnSpc>
                        <a:spcBef>
                          <a:spcPts val="0"/>
                        </a:spcBef>
                        <a:spcAft>
                          <a:spcPts val="0"/>
                        </a:spcAft>
                        <a:buNone/>
                      </a:pPr>
                      <a:r>
                        <a:rPr lang="en-GB" sz="1100" u="none" cap="none" strike="noStrike">
                          <a:solidFill>
                            <a:schemeClr val="lt1"/>
                          </a:solidFill>
                          <a:latin typeface="Roboto"/>
                          <a:ea typeface="Roboto"/>
                          <a:cs typeface="Roboto"/>
                          <a:sym typeface="Roboto"/>
                        </a:rPr>
                        <a:t>4-5 years</a:t>
                      </a:r>
                      <a:endParaRPr/>
                    </a:p>
                  </a:txBody>
                  <a:tcPr marT="45725" marB="45725" marR="91450" marL="91450">
                    <a:lnL cap="flat" cmpd="sng" w="19050">
                      <a:solidFill>
                        <a:srgbClr val="1D3E2E"/>
                      </a:solidFill>
                      <a:prstDash val="solid"/>
                      <a:round/>
                      <a:headEnd len="sm" w="sm" type="none"/>
                      <a:tailEnd len="sm" w="sm" type="none"/>
                    </a:lnL>
                    <a:lnR cap="flat" cmpd="sng" w="19050">
                      <a:solidFill>
                        <a:srgbClr val="1D3E2E"/>
                      </a:solidFill>
                      <a:prstDash val="solid"/>
                      <a:round/>
                      <a:headEnd len="sm" w="sm" type="none"/>
                      <a:tailEnd len="sm" w="sm" type="none"/>
                    </a:lnR>
                    <a:lnT cap="flat" cmpd="sng" w="19050">
                      <a:solidFill>
                        <a:srgbClr val="1D3E2E"/>
                      </a:solidFill>
                      <a:prstDash val="solid"/>
                      <a:round/>
                      <a:headEnd len="sm" w="sm" type="none"/>
                      <a:tailEnd len="sm" w="sm" type="none"/>
                    </a:lnT>
                    <a:lnB cap="flat" cmpd="sng" w="19050">
                      <a:solidFill>
                        <a:srgbClr val="1D3E2E"/>
                      </a:solidFill>
                      <a:prstDash val="solid"/>
                      <a:round/>
                      <a:headEnd len="sm" w="sm" type="none"/>
                      <a:tailEnd len="sm" w="sm" type="none"/>
                    </a:lnB>
                    <a:solidFill>
                      <a:srgbClr val="CB4793"/>
                    </a:solidFill>
                  </a:tcPr>
                </a:tc>
              </a:tr>
              <a:tr h="588550">
                <a:tc>
                  <a:txBody>
                    <a:bodyPr/>
                    <a:lstStyle/>
                    <a:p>
                      <a:pPr indent="0" lvl="0" marL="0" marR="0" rtl="0" algn="ctr">
                        <a:lnSpc>
                          <a:spcPct val="100000"/>
                        </a:lnSpc>
                        <a:spcBef>
                          <a:spcPts val="0"/>
                        </a:spcBef>
                        <a:spcAft>
                          <a:spcPts val="0"/>
                        </a:spcAft>
                        <a:buNone/>
                      </a:pPr>
                      <a:r>
                        <a:t/>
                      </a:r>
                      <a:endParaRPr sz="1100" u="none" cap="none" strike="noStrike">
                        <a:solidFill>
                          <a:schemeClr val="lt1"/>
                        </a:solidFill>
                        <a:latin typeface="Roboto"/>
                        <a:ea typeface="Roboto"/>
                        <a:cs typeface="Roboto"/>
                        <a:sym typeface="Roboto"/>
                      </a:endParaRPr>
                    </a:p>
                    <a:p>
                      <a:pPr indent="0" lvl="0" marL="0" marR="0" rtl="0" algn="ctr">
                        <a:lnSpc>
                          <a:spcPct val="100000"/>
                        </a:lnSpc>
                        <a:spcBef>
                          <a:spcPts val="0"/>
                        </a:spcBef>
                        <a:spcAft>
                          <a:spcPts val="0"/>
                        </a:spcAft>
                        <a:buNone/>
                      </a:pPr>
                      <a:r>
                        <a:rPr lang="en-GB" sz="1100" u="none" cap="none" strike="noStrike">
                          <a:solidFill>
                            <a:schemeClr val="lt1"/>
                          </a:solidFill>
                          <a:latin typeface="Roboto"/>
                          <a:ea typeface="Roboto"/>
                          <a:cs typeface="Roboto"/>
                          <a:sym typeface="Roboto"/>
                        </a:rPr>
                        <a:t>Level 4</a:t>
                      </a:r>
                      <a:endParaRPr/>
                    </a:p>
                  </a:txBody>
                  <a:tcPr marT="45725" marB="45725" marR="91450" marL="91450">
                    <a:lnL cap="flat" cmpd="sng" w="19050">
                      <a:solidFill>
                        <a:srgbClr val="1D3E2E"/>
                      </a:solidFill>
                      <a:prstDash val="solid"/>
                      <a:round/>
                      <a:headEnd len="sm" w="sm" type="none"/>
                      <a:tailEnd len="sm" w="sm" type="none"/>
                    </a:lnL>
                    <a:lnR cap="flat" cmpd="sng" w="19050">
                      <a:solidFill>
                        <a:srgbClr val="1D3E2E"/>
                      </a:solidFill>
                      <a:prstDash val="solid"/>
                      <a:round/>
                      <a:headEnd len="sm" w="sm" type="none"/>
                      <a:tailEnd len="sm" w="sm" type="none"/>
                    </a:lnR>
                    <a:lnT cap="flat" cmpd="sng" w="19050">
                      <a:solidFill>
                        <a:srgbClr val="1D3E2E"/>
                      </a:solidFill>
                      <a:prstDash val="solid"/>
                      <a:round/>
                      <a:headEnd len="sm" w="sm" type="none"/>
                      <a:tailEnd len="sm" w="sm" type="none"/>
                    </a:lnT>
                    <a:lnB cap="flat" cmpd="sng" w="19050">
                      <a:solidFill>
                        <a:srgbClr val="1D3E2E"/>
                      </a:solidFill>
                      <a:prstDash val="solid"/>
                      <a:round/>
                      <a:headEnd len="sm" w="sm" type="none"/>
                      <a:tailEnd len="sm" w="sm" type="none"/>
                    </a:lnB>
                    <a:solidFill>
                      <a:srgbClr val="049640"/>
                    </a:solidFill>
                  </a:tcPr>
                </a:tc>
                <a:tc>
                  <a:txBody>
                    <a:bodyPr/>
                    <a:lstStyle/>
                    <a:p>
                      <a:pPr indent="0" lvl="0" marL="0" marR="0" rtl="0" algn="ctr">
                        <a:lnSpc>
                          <a:spcPct val="100000"/>
                        </a:lnSpc>
                        <a:spcBef>
                          <a:spcPts val="0"/>
                        </a:spcBef>
                        <a:spcAft>
                          <a:spcPts val="0"/>
                        </a:spcAft>
                        <a:buNone/>
                      </a:pPr>
                      <a:r>
                        <a:t/>
                      </a:r>
                      <a:endParaRPr sz="1100" u="none" cap="none" strike="noStrike">
                        <a:solidFill>
                          <a:schemeClr val="lt1"/>
                        </a:solidFill>
                        <a:latin typeface="Roboto"/>
                        <a:ea typeface="Roboto"/>
                        <a:cs typeface="Roboto"/>
                        <a:sym typeface="Roboto"/>
                      </a:endParaRPr>
                    </a:p>
                    <a:p>
                      <a:pPr indent="0" lvl="0" marL="0" marR="0" rtl="0" algn="ctr">
                        <a:lnSpc>
                          <a:spcPct val="100000"/>
                        </a:lnSpc>
                        <a:spcBef>
                          <a:spcPts val="0"/>
                        </a:spcBef>
                        <a:spcAft>
                          <a:spcPts val="0"/>
                        </a:spcAft>
                        <a:buNone/>
                      </a:pPr>
                      <a:r>
                        <a:rPr lang="en-GB" sz="1100" u="none" cap="none" strike="noStrike">
                          <a:solidFill>
                            <a:schemeClr val="lt1"/>
                          </a:solidFill>
                          <a:latin typeface="Roboto"/>
                          <a:ea typeface="Roboto"/>
                          <a:cs typeface="Roboto"/>
                          <a:sym typeface="Roboto"/>
                        </a:rPr>
                        <a:t>5</a:t>
                      </a:r>
                      <a:endParaRPr/>
                    </a:p>
                  </a:txBody>
                  <a:tcPr marT="45725" marB="45725" marR="91450" marL="91450">
                    <a:lnL cap="flat" cmpd="sng" w="19050">
                      <a:solidFill>
                        <a:srgbClr val="1D3E2E"/>
                      </a:solidFill>
                      <a:prstDash val="solid"/>
                      <a:round/>
                      <a:headEnd len="sm" w="sm" type="none"/>
                      <a:tailEnd len="sm" w="sm" type="none"/>
                    </a:lnL>
                    <a:lnR cap="flat" cmpd="sng" w="19050">
                      <a:solidFill>
                        <a:srgbClr val="1D3E2E"/>
                      </a:solidFill>
                      <a:prstDash val="solid"/>
                      <a:round/>
                      <a:headEnd len="sm" w="sm" type="none"/>
                      <a:tailEnd len="sm" w="sm" type="none"/>
                    </a:lnR>
                    <a:lnT cap="flat" cmpd="sng" w="19050">
                      <a:solidFill>
                        <a:srgbClr val="1D3E2E"/>
                      </a:solidFill>
                      <a:prstDash val="solid"/>
                      <a:round/>
                      <a:headEnd len="sm" w="sm" type="none"/>
                      <a:tailEnd len="sm" w="sm" type="none"/>
                    </a:lnT>
                    <a:lnB cap="flat" cmpd="sng" w="19050">
                      <a:solidFill>
                        <a:srgbClr val="1D3E2E"/>
                      </a:solidFill>
                      <a:prstDash val="solid"/>
                      <a:round/>
                      <a:headEnd len="sm" w="sm" type="none"/>
                      <a:tailEnd len="sm" w="sm" type="none"/>
                    </a:lnB>
                    <a:solidFill>
                      <a:srgbClr val="049640"/>
                    </a:solidFill>
                  </a:tcPr>
                </a:tc>
                <a:tc>
                  <a:txBody>
                    <a:bodyPr/>
                    <a:lstStyle/>
                    <a:p>
                      <a:pPr indent="0" lvl="0" marL="0" marR="0" rtl="0" algn="ctr">
                        <a:lnSpc>
                          <a:spcPct val="100000"/>
                        </a:lnSpc>
                        <a:spcBef>
                          <a:spcPts val="0"/>
                        </a:spcBef>
                        <a:spcAft>
                          <a:spcPts val="0"/>
                        </a:spcAft>
                        <a:buNone/>
                      </a:pPr>
                      <a:r>
                        <a:t/>
                      </a:r>
                      <a:endParaRPr sz="1100" u="none" cap="none" strike="noStrike">
                        <a:solidFill>
                          <a:schemeClr val="lt1"/>
                        </a:solidFill>
                        <a:latin typeface="Roboto"/>
                        <a:ea typeface="Roboto"/>
                        <a:cs typeface="Roboto"/>
                        <a:sym typeface="Roboto"/>
                      </a:endParaRPr>
                    </a:p>
                    <a:p>
                      <a:pPr indent="0" lvl="0" marL="0" marR="0" rtl="0" algn="ctr">
                        <a:lnSpc>
                          <a:spcPct val="100000"/>
                        </a:lnSpc>
                        <a:spcBef>
                          <a:spcPts val="0"/>
                        </a:spcBef>
                        <a:spcAft>
                          <a:spcPts val="0"/>
                        </a:spcAft>
                        <a:buNone/>
                      </a:pPr>
                      <a:r>
                        <a:rPr lang="en-GB" sz="1100" u="none" cap="none" strike="noStrike">
                          <a:solidFill>
                            <a:schemeClr val="lt1"/>
                          </a:solidFill>
                          <a:latin typeface="Roboto"/>
                          <a:ea typeface="Roboto"/>
                          <a:cs typeface="Roboto"/>
                          <a:sym typeface="Roboto"/>
                        </a:rPr>
                        <a:t>Reception</a:t>
                      </a:r>
                      <a:endParaRPr/>
                    </a:p>
                  </a:txBody>
                  <a:tcPr marT="45725" marB="45725" marR="91450" marL="91450">
                    <a:lnL cap="flat" cmpd="sng" w="19050">
                      <a:solidFill>
                        <a:srgbClr val="1D3E2E"/>
                      </a:solidFill>
                      <a:prstDash val="solid"/>
                      <a:round/>
                      <a:headEnd len="sm" w="sm" type="none"/>
                      <a:tailEnd len="sm" w="sm" type="none"/>
                    </a:lnL>
                    <a:lnR cap="flat" cmpd="sng" w="19050">
                      <a:solidFill>
                        <a:srgbClr val="1D3E2E"/>
                      </a:solidFill>
                      <a:prstDash val="solid"/>
                      <a:round/>
                      <a:headEnd len="sm" w="sm" type="none"/>
                      <a:tailEnd len="sm" w="sm" type="none"/>
                    </a:lnR>
                    <a:lnT cap="flat" cmpd="sng" w="19050">
                      <a:solidFill>
                        <a:srgbClr val="1D3E2E"/>
                      </a:solidFill>
                      <a:prstDash val="solid"/>
                      <a:round/>
                      <a:headEnd len="sm" w="sm" type="none"/>
                      <a:tailEnd len="sm" w="sm" type="none"/>
                    </a:lnT>
                    <a:lnB cap="flat" cmpd="sng" w="19050">
                      <a:solidFill>
                        <a:srgbClr val="1D3E2E"/>
                      </a:solidFill>
                      <a:prstDash val="solid"/>
                      <a:round/>
                      <a:headEnd len="sm" w="sm" type="none"/>
                      <a:tailEnd len="sm" w="sm" type="none"/>
                    </a:lnB>
                    <a:solidFill>
                      <a:srgbClr val="049640"/>
                    </a:solidFill>
                  </a:tcPr>
                </a:tc>
                <a:tc>
                  <a:txBody>
                    <a:bodyPr/>
                    <a:lstStyle/>
                    <a:p>
                      <a:pPr indent="0" lvl="0" marL="0" marR="0" rtl="0" algn="ctr">
                        <a:lnSpc>
                          <a:spcPct val="100000"/>
                        </a:lnSpc>
                        <a:spcBef>
                          <a:spcPts val="0"/>
                        </a:spcBef>
                        <a:spcAft>
                          <a:spcPts val="0"/>
                        </a:spcAft>
                        <a:buNone/>
                      </a:pPr>
                      <a:r>
                        <a:t/>
                      </a:r>
                      <a:endParaRPr sz="1100" u="none" cap="none" strike="noStrike">
                        <a:solidFill>
                          <a:schemeClr val="lt1"/>
                        </a:solidFill>
                        <a:latin typeface="Roboto"/>
                        <a:ea typeface="Roboto"/>
                        <a:cs typeface="Roboto"/>
                        <a:sym typeface="Roboto"/>
                      </a:endParaRPr>
                    </a:p>
                    <a:p>
                      <a:pPr indent="0" lvl="0" marL="0" marR="0" rtl="0" algn="ctr">
                        <a:lnSpc>
                          <a:spcPct val="100000"/>
                        </a:lnSpc>
                        <a:spcBef>
                          <a:spcPts val="0"/>
                        </a:spcBef>
                        <a:spcAft>
                          <a:spcPts val="0"/>
                        </a:spcAft>
                        <a:buNone/>
                      </a:pPr>
                      <a:r>
                        <a:rPr lang="en-GB" sz="1100" u="none" cap="none" strike="noStrike">
                          <a:solidFill>
                            <a:schemeClr val="lt1"/>
                          </a:solidFill>
                          <a:latin typeface="Roboto"/>
                          <a:ea typeface="Roboto"/>
                          <a:cs typeface="Roboto"/>
                          <a:sym typeface="Roboto"/>
                        </a:rPr>
                        <a:t>4-5 years</a:t>
                      </a:r>
                      <a:endParaRPr/>
                    </a:p>
                  </a:txBody>
                  <a:tcPr marT="45725" marB="45725" marR="91450" marL="91450">
                    <a:lnL cap="flat" cmpd="sng" w="19050">
                      <a:solidFill>
                        <a:srgbClr val="1D3E2E"/>
                      </a:solidFill>
                      <a:prstDash val="solid"/>
                      <a:round/>
                      <a:headEnd len="sm" w="sm" type="none"/>
                      <a:tailEnd len="sm" w="sm" type="none"/>
                    </a:lnL>
                    <a:lnR cap="flat" cmpd="sng" w="19050">
                      <a:solidFill>
                        <a:srgbClr val="1D3E2E"/>
                      </a:solidFill>
                      <a:prstDash val="solid"/>
                      <a:round/>
                      <a:headEnd len="sm" w="sm" type="none"/>
                      <a:tailEnd len="sm" w="sm" type="none"/>
                    </a:lnR>
                    <a:lnT cap="flat" cmpd="sng" w="19050">
                      <a:solidFill>
                        <a:srgbClr val="1D3E2E"/>
                      </a:solidFill>
                      <a:prstDash val="solid"/>
                      <a:round/>
                      <a:headEnd len="sm" w="sm" type="none"/>
                      <a:tailEnd len="sm" w="sm" type="none"/>
                    </a:lnT>
                    <a:lnB cap="flat" cmpd="sng" w="19050">
                      <a:solidFill>
                        <a:srgbClr val="1D3E2E"/>
                      </a:solidFill>
                      <a:prstDash val="solid"/>
                      <a:round/>
                      <a:headEnd len="sm" w="sm" type="none"/>
                      <a:tailEnd len="sm" w="sm" type="none"/>
                    </a:lnB>
                    <a:solidFill>
                      <a:srgbClr val="049640"/>
                    </a:solidFill>
                  </a:tcPr>
                </a:tc>
              </a:tr>
              <a:tr h="588550">
                <a:tc>
                  <a:txBody>
                    <a:bodyPr/>
                    <a:lstStyle/>
                    <a:p>
                      <a:pPr indent="0" lvl="0" marL="0" marR="0" rtl="0" algn="ctr">
                        <a:lnSpc>
                          <a:spcPct val="100000"/>
                        </a:lnSpc>
                        <a:spcBef>
                          <a:spcPts val="0"/>
                        </a:spcBef>
                        <a:spcAft>
                          <a:spcPts val="0"/>
                        </a:spcAft>
                        <a:buNone/>
                      </a:pPr>
                      <a:r>
                        <a:t/>
                      </a:r>
                      <a:endParaRPr sz="1100" u="none" cap="none" strike="noStrike">
                        <a:solidFill>
                          <a:schemeClr val="lt1"/>
                        </a:solidFill>
                        <a:latin typeface="Roboto"/>
                        <a:ea typeface="Roboto"/>
                        <a:cs typeface="Roboto"/>
                        <a:sym typeface="Roboto"/>
                      </a:endParaRPr>
                    </a:p>
                    <a:p>
                      <a:pPr indent="0" lvl="0" marL="0" marR="0" rtl="0" algn="ctr">
                        <a:lnSpc>
                          <a:spcPct val="100000"/>
                        </a:lnSpc>
                        <a:spcBef>
                          <a:spcPts val="0"/>
                        </a:spcBef>
                        <a:spcAft>
                          <a:spcPts val="0"/>
                        </a:spcAft>
                        <a:buNone/>
                      </a:pPr>
                      <a:r>
                        <a:rPr lang="en-GB" sz="1100" u="none" cap="none" strike="noStrike">
                          <a:solidFill>
                            <a:schemeClr val="lt1"/>
                          </a:solidFill>
                          <a:latin typeface="Roboto"/>
                          <a:ea typeface="Roboto"/>
                          <a:cs typeface="Roboto"/>
                          <a:sym typeface="Roboto"/>
                        </a:rPr>
                        <a:t>Level 5</a:t>
                      </a:r>
                      <a:endParaRPr/>
                    </a:p>
                  </a:txBody>
                  <a:tcPr marT="45725" marB="45725" marR="91450" marL="91450">
                    <a:lnL cap="flat" cmpd="sng" w="19050">
                      <a:solidFill>
                        <a:srgbClr val="1D3E2E"/>
                      </a:solidFill>
                      <a:prstDash val="solid"/>
                      <a:round/>
                      <a:headEnd len="sm" w="sm" type="none"/>
                      <a:tailEnd len="sm" w="sm" type="none"/>
                    </a:lnL>
                    <a:lnR cap="flat" cmpd="sng" w="19050">
                      <a:solidFill>
                        <a:srgbClr val="1D3E2E"/>
                      </a:solidFill>
                      <a:prstDash val="solid"/>
                      <a:round/>
                      <a:headEnd len="sm" w="sm" type="none"/>
                      <a:tailEnd len="sm" w="sm" type="none"/>
                    </a:lnR>
                    <a:lnT cap="flat" cmpd="sng" w="19050">
                      <a:solidFill>
                        <a:srgbClr val="1D3E2E"/>
                      </a:solidFill>
                      <a:prstDash val="solid"/>
                      <a:round/>
                      <a:headEnd len="sm" w="sm" type="none"/>
                      <a:tailEnd len="sm" w="sm" type="none"/>
                    </a:lnT>
                    <a:lnB cap="flat" cmpd="sng" w="19050">
                      <a:solidFill>
                        <a:srgbClr val="1D3E2E"/>
                      </a:solidFill>
                      <a:prstDash val="solid"/>
                      <a:round/>
                      <a:headEnd len="sm" w="sm" type="none"/>
                      <a:tailEnd len="sm" w="sm" type="none"/>
                    </a:lnB>
                    <a:solidFill>
                      <a:srgbClr val="FAB002"/>
                    </a:solidFill>
                  </a:tcPr>
                </a:tc>
                <a:tc>
                  <a:txBody>
                    <a:bodyPr/>
                    <a:lstStyle/>
                    <a:p>
                      <a:pPr indent="0" lvl="0" marL="0" marR="0" rtl="0" algn="ctr">
                        <a:lnSpc>
                          <a:spcPct val="100000"/>
                        </a:lnSpc>
                        <a:spcBef>
                          <a:spcPts val="0"/>
                        </a:spcBef>
                        <a:spcAft>
                          <a:spcPts val="0"/>
                        </a:spcAft>
                        <a:buNone/>
                      </a:pPr>
                      <a:r>
                        <a:t/>
                      </a:r>
                      <a:endParaRPr sz="1100" u="none" cap="none" strike="noStrike">
                        <a:solidFill>
                          <a:schemeClr val="lt1"/>
                        </a:solidFill>
                        <a:latin typeface="Roboto"/>
                        <a:ea typeface="Roboto"/>
                        <a:cs typeface="Roboto"/>
                        <a:sym typeface="Roboto"/>
                      </a:endParaRPr>
                    </a:p>
                    <a:p>
                      <a:pPr indent="0" lvl="0" marL="0" marR="0" rtl="0" algn="ctr">
                        <a:lnSpc>
                          <a:spcPct val="100000"/>
                        </a:lnSpc>
                        <a:spcBef>
                          <a:spcPts val="0"/>
                        </a:spcBef>
                        <a:spcAft>
                          <a:spcPts val="0"/>
                        </a:spcAft>
                        <a:buNone/>
                      </a:pPr>
                      <a:r>
                        <a:rPr lang="en-GB" sz="1100" u="none" cap="none" strike="noStrike">
                          <a:solidFill>
                            <a:schemeClr val="lt1"/>
                          </a:solidFill>
                          <a:latin typeface="Roboto"/>
                          <a:ea typeface="Roboto"/>
                          <a:cs typeface="Roboto"/>
                          <a:sym typeface="Roboto"/>
                        </a:rPr>
                        <a:t>30</a:t>
                      </a:r>
                      <a:endParaRPr/>
                    </a:p>
                  </a:txBody>
                  <a:tcPr marT="45725" marB="45725" marR="91450" marL="91450">
                    <a:lnL cap="flat" cmpd="sng" w="19050">
                      <a:solidFill>
                        <a:srgbClr val="1D3E2E"/>
                      </a:solidFill>
                      <a:prstDash val="solid"/>
                      <a:round/>
                      <a:headEnd len="sm" w="sm" type="none"/>
                      <a:tailEnd len="sm" w="sm" type="none"/>
                    </a:lnL>
                    <a:lnR cap="flat" cmpd="sng" w="19050">
                      <a:solidFill>
                        <a:srgbClr val="1D3E2E"/>
                      </a:solidFill>
                      <a:prstDash val="solid"/>
                      <a:round/>
                      <a:headEnd len="sm" w="sm" type="none"/>
                      <a:tailEnd len="sm" w="sm" type="none"/>
                    </a:lnR>
                    <a:lnT cap="flat" cmpd="sng" w="19050">
                      <a:solidFill>
                        <a:srgbClr val="1D3E2E"/>
                      </a:solidFill>
                      <a:prstDash val="solid"/>
                      <a:round/>
                      <a:headEnd len="sm" w="sm" type="none"/>
                      <a:tailEnd len="sm" w="sm" type="none"/>
                    </a:lnT>
                    <a:lnB cap="flat" cmpd="sng" w="19050">
                      <a:solidFill>
                        <a:srgbClr val="1D3E2E"/>
                      </a:solidFill>
                      <a:prstDash val="solid"/>
                      <a:round/>
                      <a:headEnd len="sm" w="sm" type="none"/>
                      <a:tailEnd len="sm" w="sm" type="none"/>
                    </a:lnB>
                    <a:solidFill>
                      <a:srgbClr val="FAB002"/>
                    </a:solidFill>
                  </a:tcPr>
                </a:tc>
                <a:tc>
                  <a:txBody>
                    <a:bodyPr/>
                    <a:lstStyle/>
                    <a:p>
                      <a:pPr indent="0" lvl="0" marL="0" marR="0" rtl="0" algn="ctr">
                        <a:lnSpc>
                          <a:spcPct val="100000"/>
                        </a:lnSpc>
                        <a:spcBef>
                          <a:spcPts val="0"/>
                        </a:spcBef>
                        <a:spcAft>
                          <a:spcPts val="0"/>
                        </a:spcAft>
                        <a:buNone/>
                      </a:pPr>
                      <a:r>
                        <a:t/>
                      </a:r>
                      <a:endParaRPr sz="1100" u="none" cap="none" strike="noStrike">
                        <a:solidFill>
                          <a:schemeClr val="lt1"/>
                        </a:solidFill>
                        <a:latin typeface="Roboto"/>
                        <a:ea typeface="Roboto"/>
                        <a:cs typeface="Roboto"/>
                        <a:sym typeface="Roboto"/>
                      </a:endParaRPr>
                    </a:p>
                    <a:p>
                      <a:pPr indent="0" lvl="0" marL="0" marR="0" rtl="0" algn="ctr">
                        <a:lnSpc>
                          <a:spcPct val="100000"/>
                        </a:lnSpc>
                        <a:spcBef>
                          <a:spcPts val="0"/>
                        </a:spcBef>
                        <a:spcAft>
                          <a:spcPts val="0"/>
                        </a:spcAft>
                        <a:buNone/>
                      </a:pPr>
                      <a:r>
                        <a:rPr lang="en-GB" sz="1100" u="none" cap="none" strike="noStrike">
                          <a:solidFill>
                            <a:schemeClr val="lt1"/>
                          </a:solidFill>
                          <a:latin typeface="Roboto"/>
                          <a:ea typeface="Roboto"/>
                          <a:cs typeface="Roboto"/>
                          <a:sym typeface="Roboto"/>
                        </a:rPr>
                        <a:t>Year 1 </a:t>
                      </a:r>
                      <a:endParaRPr/>
                    </a:p>
                  </a:txBody>
                  <a:tcPr marT="45725" marB="45725" marR="91450" marL="91450">
                    <a:lnL cap="flat" cmpd="sng" w="19050">
                      <a:solidFill>
                        <a:srgbClr val="1D3E2E"/>
                      </a:solidFill>
                      <a:prstDash val="solid"/>
                      <a:round/>
                      <a:headEnd len="sm" w="sm" type="none"/>
                      <a:tailEnd len="sm" w="sm" type="none"/>
                    </a:lnL>
                    <a:lnR cap="flat" cmpd="sng" w="19050">
                      <a:solidFill>
                        <a:srgbClr val="1D3E2E"/>
                      </a:solidFill>
                      <a:prstDash val="solid"/>
                      <a:round/>
                      <a:headEnd len="sm" w="sm" type="none"/>
                      <a:tailEnd len="sm" w="sm" type="none"/>
                    </a:lnR>
                    <a:lnT cap="flat" cmpd="sng" w="19050">
                      <a:solidFill>
                        <a:srgbClr val="1D3E2E"/>
                      </a:solidFill>
                      <a:prstDash val="solid"/>
                      <a:round/>
                      <a:headEnd len="sm" w="sm" type="none"/>
                      <a:tailEnd len="sm" w="sm" type="none"/>
                    </a:lnT>
                    <a:lnB cap="flat" cmpd="sng" w="19050">
                      <a:solidFill>
                        <a:srgbClr val="1D3E2E"/>
                      </a:solidFill>
                      <a:prstDash val="solid"/>
                      <a:round/>
                      <a:headEnd len="sm" w="sm" type="none"/>
                      <a:tailEnd len="sm" w="sm" type="none"/>
                    </a:lnB>
                    <a:solidFill>
                      <a:srgbClr val="FAB002"/>
                    </a:solidFill>
                  </a:tcPr>
                </a:tc>
                <a:tc>
                  <a:txBody>
                    <a:bodyPr/>
                    <a:lstStyle/>
                    <a:p>
                      <a:pPr indent="0" lvl="0" marL="0" marR="0" rtl="0" algn="ctr">
                        <a:lnSpc>
                          <a:spcPct val="100000"/>
                        </a:lnSpc>
                        <a:spcBef>
                          <a:spcPts val="0"/>
                        </a:spcBef>
                        <a:spcAft>
                          <a:spcPts val="0"/>
                        </a:spcAft>
                        <a:buNone/>
                      </a:pPr>
                      <a:r>
                        <a:t/>
                      </a:r>
                      <a:endParaRPr sz="1100" u="none" cap="none" strike="noStrike">
                        <a:solidFill>
                          <a:schemeClr val="lt1"/>
                        </a:solidFill>
                        <a:latin typeface="Roboto"/>
                        <a:ea typeface="Roboto"/>
                        <a:cs typeface="Roboto"/>
                        <a:sym typeface="Roboto"/>
                      </a:endParaRPr>
                    </a:p>
                    <a:p>
                      <a:pPr indent="0" lvl="0" marL="0" marR="0" rtl="0" algn="ctr">
                        <a:lnSpc>
                          <a:spcPct val="100000"/>
                        </a:lnSpc>
                        <a:spcBef>
                          <a:spcPts val="0"/>
                        </a:spcBef>
                        <a:spcAft>
                          <a:spcPts val="0"/>
                        </a:spcAft>
                        <a:buNone/>
                      </a:pPr>
                      <a:r>
                        <a:rPr lang="en-GB" sz="1100" u="none" cap="none" strike="noStrike">
                          <a:solidFill>
                            <a:schemeClr val="lt1"/>
                          </a:solidFill>
                          <a:latin typeface="Roboto"/>
                          <a:ea typeface="Roboto"/>
                          <a:cs typeface="Roboto"/>
                          <a:sym typeface="Roboto"/>
                        </a:rPr>
                        <a:t>5-6 years</a:t>
                      </a:r>
                      <a:endParaRPr/>
                    </a:p>
                  </a:txBody>
                  <a:tcPr marT="45725" marB="45725" marR="91450" marL="91450">
                    <a:lnL cap="flat" cmpd="sng" w="19050">
                      <a:solidFill>
                        <a:srgbClr val="1D3E2E"/>
                      </a:solidFill>
                      <a:prstDash val="solid"/>
                      <a:round/>
                      <a:headEnd len="sm" w="sm" type="none"/>
                      <a:tailEnd len="sm" w="sm" type="none"/>
                    </a:lnL>
                    <a:lnR cap="flat" cmpd="sng" w="19050">
                      <a:solidFill>
                        <a:srgbClr val="1D3E2E"/>
                      </a:solidFill>
                      <a:prstDash val="solid"/>
                      <a:round/>
                      <a:headEnd len="sm" w="sm" type="none"/>
                      <a:tailEnd len="sm" w="sm" type="none"/>
                    </a:lnR>
                    <a:lnT cap="flat" cmpd="sng" w="19050">
                      <a:solidFill>
                        <a:srgbClr val="1D3E2E"/>
                      </a:solidFill>
                      <a:prstDash val="solid"/>
                      <a:round/>
                      <a:headEnd len="sm" w="sm" type="none"/>
                      <a:tailEnd len="sm" w="sm" type="none"/>
                    </a:lnT>
                    <a:lnB cap="flat" cmpd="sng" w="19050">
                      <a:solidFill>
                        <a:srgbClr val="1D3E2E"/>
                      </a:solidFill>
                      <a:prstDash val="solid"/>
                      <a:round/>
                      <a:headEnd len="sm" w="sm" type="none"/>
                      <a:tailEnd len="sm" w="sm" type="none"/>
                    </a:lnB>
                    <a:solidFill>
                      <a:srgbClr val="FAB002"/>
                    </a:solidFill>
                  </a:tcPr>
                </a:tc>
              </a:tr>
              <a:tr h="588550">
                <a:tc>
                  <a:txBody>
                    <a:bodyPr/>
                    <a:lstStyle/>
                    <a:p>
                      <a:pPr indent="0" lvl="0" marL="0" marR="0" rtl="0" algn="ctr">
                        <a:lnSpc>
                          <a:spcPct val="100000"/>
                        </a:lnSpc>
                        <a:spcBef>
                          <a:spcPts val="0"/>
                        </a:spcBef>
                        <a:spcAft>
                          <a:spcPts val="0"/>
                        </a:spcAft>
                        <a:buNone/>
                      </a:pPr>
                      <a:r>
                        <a:t/>
                      </a:r>
                      <a:endParaRPr sz="1100" u="none" cap="none" strike="noStrike">
                        <a:solidFill>
                          <a:schemeClr val="lt1"/>
                        </a:solidFill>
                        <a:latin typeface="Roboto"/>
                        <a:ea typeface="Roboto"/>
                        <a:cs typeface="Roboto"/>
                        <a:sym typeface="Roboto"/>
                      </a:endParaRPr>
                    </a:p>
                    <a:p>
                      <a:pPr indent="0" lvl="0" marL="0" marR="0" rtl="0" algn="ctr">
                        <a:lnSpc>
                          <a:spcPct val="100000"/>
                        </a:lnSpc>
                        <a:spcBef>
                          <a:spcPts val="0"/>
                        </a:spcBef>
                        <a:spcAft>
                          <a:spcPts val="0"/>
                        </a:spcAft>
                        <a:buNone/>
                      </a:pPr>
                      <a:r>
                        <a:rPr lang="en-GB" sz="1100" u="none" cap="none" strike="noStrike">
                          <a:solidFill>
                            <a:schemeClr val="lt1"/>
                          </a:solidFill>
                          <a:latin typeface="Roboto"/>
                          <a:ea typeface="Roboto"/>
                          <a:cs typeface="Roboto"/>
                          <a:sym typeface="Roboto"/>
                        </a:rPr>
                        <a:t>Level 6</a:t>
                      </a:r>
                      <a:endParaRPr/>
                    </a:p>
                  </a:txBody>
                  <a:tcPr marT="45725" marB="45725" marR="91450" marL="91450">
                    <a:lnL cap="flat" cmpd="sng" w="19050">
                      <a:solidFill>
                        <a:srgbClr val="1D3E2E"/>
                      </a:solidFill>
                      <a:prstDash val="solid"/>
                      <a:round/>
                      <a:headEnd len="sm" w="sm" type="none"/>
                      <a:tailEnd len="sm" w="sm" type="none"/>
                    </a:lnL>
                    <a:lnR cap="flat" cmpd="sng" w="19050">
                      <a:solidFill>
                        <a:srgbClr val="1D3E2E"/>
                      </a:solidFill>
                      <a:prstDash val="solid"/>
                      <a:round/>
                      <a:headEnd len="sm" w="sm" type="none"/>
                      <a:tailEnd len="sm" w="sm" type="none"/>
                    </a:lnR>
                    <a:lnT cap="flat" cmpd="sng" w="19050">
                      <a:solidFill>
                        <a:srgbClr val="1D3E2E"/>
                      </a:solidFill>
                      <a:prstDash val="solid"/>
                      <a:round/>
                      <a:headEnd len="sm" w="sm" type="none"/>
                      <a:tailEnd len="sm" w="sm" type="none"/>
                    </a:lnT>
                    <a:lnB cap="flat" cmpd="sng" w="19050">
                      <a:solidFill>
                        <a:srgbClr val="1D3E2E"/>
                      </a:solidFill>
                      <a:prstDash val="solid"/>
                      <a:round/>
                      <a:headEnd len="sm" w="sm" type="none"/>
                      <a:tailEnd len="sm" w="sm" type="none"/>
                    </a:lnB>
                    <a:solidFill>
                      <a:srgbClr val="00938F"/>
                    </a:solidFill>
                  </a:tcPr>
                </a:tc>
                <a:tc>
                  <a:txBody>
                    <a:bodyPr/>
                    <a:lstStyle/>
                    <a:p>
                      <a:pPr indent="0" lvl="0" marL="0" marR="0" rtl="0" algn="ctr">
                        <a:lnSpc>
                          <a:spcPct val="100000"/>
                        </a:lnSpc>
                        <a:spcBef>
                          <a:spcPts val="0"/>
                        </a:spcBef>
                        <a:spcAft>
                          <a:spcPts val="0"/>
                        </a:spcAft>
                        <a:buNone/>
                      </a:pPr>
                      <a:r>
                        <a:t/>
                      </a:r>
                      <a:endParaRPr sz="1100" u="none" cap="none" strike="noStrike">
                        <a:solidFill>
                          <a:schemeClr val="lt1"/>
                        </a:solidFill>
                        <a:latin typeface="Roboto"/>
                        <a:ea typeface="Roboto"/>
                        <a:cs typeface="Roboto"/>
                        <a:sym typeface="Roboto"/>
                      </a:endParaRPr>
                    </a:p>
                    <a:p>
                      <a:pPr indent="0" lvl="0" marL="0" marR="0" rtl="0" algn="ctr">
                        <a:lnSpc>
                          <a:spcPct val="100000"/>
                        </a:lnSpc>
                        <a:spcBef>
                          <a:spcPts val="0"/>
                        </a:spcBef>
                        <a:spcAft>
                          <a:spcPts val="0"/>
                        </a:spcAft>
                        <a:buNone/>
                      </a:pPr>
                      <a:r>
                        <a:rPr lang="en-GB" sz="1100" u="none" cap="none" strike="noStrike">
                          <a:solidFill>
                            <a:schemeClr val="lt1"/>
                          </a:solidFill>
                          <a:latin typeface="Roboto"/>
                          <a:ea typeface="Roboto"/>
                          <a:cs typeface="Roboto"/>
                          <a:sym typeface="Roboto"/>
                        </a:rPr>
                        <a:t>30</a:t>
                      </a:r>
                      <a:endParaRPr/>
                    </a:p>
                  </a:txBody>
                  <a:tcPr marT="45725" marB="45725" marR="91450" marL="91450">
                    <a:lnL cap="flat" cmpd="sng" w="19050">
                      <a:solidFill>
                        <a:srgbClr val="1D3E2E"/>
                      </a:solidFill>
                      <a:prstDash val="solid"/>
                      <a:round/>
                      <a:headEnd len="sm" w="sm" type="none"/>
                      <a:tailEnd len="sm" w="sm" type="none"/>
                    </a:lnL>
                    <a:lnR cap="flat" cmpd="sng" w="19050">
                      <a:solidFill>
                        <a:srgbClr val="1D3E2E"/>
                      </a:solidFill>
                      <a:prstDash val="solid"/>
                      <a:round/>
                      <a:headEnd len="sm" w="sm" type="none"/>
                      <a:tailEnd len="sm" w="sm" type="none"/>
                    </a:lnR>
                    <a:lnT cap="flat" cmpd="sng" w="19050">
                      <a:solidFill>
                        <a:srgbClr val="1D3E2E"/>
                      </a:solidFill>
                      <a:prstDash val="solid"/>
                      <a:round/>
                      <a:headEnd len="sm" w="sm" type="none"/>
                      <a:tailEnd len="sm" w="sm" type="none"/>
                    </a:lnT>
                    <a:lnB cap="flat" cmpd="sng" w="19050">
                      <a:solidFill>
                        <a:srgbClr val="1D3E2E"/>
                      </a:solidFill>
                      <a:prstDash val="solid"/>
                      <a:round/>
                      <a:headEnd len="sm" w="sm" type="none"/>
                      <a:tailEnd len="sm" w="sm" type="none"/>
                    </a:lnB>
                    <a:solidFill>
                      <a:srgbClr val="00938F"/>
                    </a:solidFill>
                  </a:tcPr>
                </a:tc>
                <a:tc>
                  <a:txBody>
                    <a:bodyPr/>
                    <a:lstStyle/>
                    <a:p>
                      <a:pPr indent="0" lvl="0" marL="0" marR="0" rtl="0" algn="ctr">
                        <a:lnSpc>
                          <a:spcPct val="100000"/>
                        </a:lnSpc>
                        <a:spcBef>
                          <a:spcPts val="0"/>
                        </a:spcBef>
                        <a:spcAft>
                          <a:spcPts val="0"/>
                        </a:spcAft>
                        <a:buNone/>
                      </a:pPr>
                      <a:r>
                        <a:t/>
                      </a:r>
                      <a:endParaRPr sz="1100" u="none" cap="none" strike="noStrike">
                        <a:solidFill>
                          <a:schemeClr val="lt1"/>
                        </a:solidFill>
                        <a:latin typeface="Roboto"/>
                        <a:ea typeface="Roboto"/>
                        <a:cs typeface="Roboto"/>
                        <a:sym typeface="Roboto"/>
                      </a:endParaRPr>
                    </a:p>
                    <a:p>
                      <a:pPr indent="0" lvl="0" marL="0" marR="0" rtl="0" algn="ctr">
                        <a:lnSpc>
                          <a:spcPct val="100000"/>
                        </a:lnSpc>
                        <a:spcBef>
                          <a:spcPts val="0"/>
                        </a:spcBef>
                        <a:spcAft>
                          <a:spcPts val="0"/>
                        </a:spcAft>
                        <a:buNone/>
                      </a:pPr>
                      <a:r>
                        <a:rPr lang="en-GB" sz="1100" u="none" cap="none" strike="noStrike">
                          <a:solidFill>
                            <a:schemeClr val="lt1"/>
                          </a:solidFill>
                          <a:latin typeface="Roboto"/>
                          <a:ea typeface="Roboto"/>
                          <a:cs typeface="Roboto"/>
                          <a:sym typeface="Roboto"/>
                        </a:rPr>
                        <a:t>Year 2</a:t>
                      </a:r>
                      <a:endParaRPr/>
                    </a:p>
                  </a:txBody>
                  <a:tcPr marT="45725" marB="45725" marR="91450" marL="91450">
                    <a:lnL cap="flat" cmpd="sng" w="19050">
                      <a:solidFill>
                        <a:srgbClr val="1D3E2E"/>
                      </a:solidFill>
                      <a:prstDash val="solid"/>
                      <a:round/>
                      <a:headEnd len="sm" w="sm" type="none"/>
                      <a:tailEnd len="sm" w="sm" type="none"/>
                    </a:lnL>
                    <a:lnR cap="flat" cmpd="sng" w="19050">
                      <a:solidFill>
                        <a:srgbClr val="1D3E2E"/>
                      </a:solidFill>
                      <a:prstDash val="solid"/>
                      <a:round/>
                      <a:headEnd len="sm" w="sm" type="none"/>
                      <a:tailEnd len="sm" w="sm" type="none"/>
                    </a:lnR>
                    <a:lnT cap="flat" cmpd="sng" w="19050">
                      <a:solidFill>
                        <a:srgbClr val="1D3E2E"/>
                      </a:solidFill>
                      <a:prstDash val="solid"/>
                      <a:round/>
                      <a:headEnd len="sm" w="sm" type="none"/>
                      <a:tailEnd len="sm" w="sm" type="none"/>
                    </a:lnT>
                    <a:lnB cap="flat" cmpd="sng" w="19050">
                      <a:solidFill>
                        <a:srgbClr val="1D3E2E"/>
                      </a:solidFill>
                      <a:prstDash val="solid"/>
                      <a:round/>
                      <a:headEnd len="sm" w="sm" type="none"/>
                      <a:tailEnd len="sm" w="sm" type="none"/>
                    </a:lnB>
                    <a:solidFill>
                      <a:srgbClr val="00938F"/>
                    </a:solidFill>
                  </a:tcPr>
                </a:tc>
                <a:tc>
                  <a:txBody>
                    <a:bodyPr/>
                    <a:lstStyle/>
                    <a:p>
                      <a:pPr indent="0" lvl="0" marL="0" marR="0" rtl="0" algn="ctr">
                        <a:lnSpc>
                          <a:spcPct val="100000"/>
                        </a:lnSpc>
                        <a:spcBef>
                          <a:spcPts val="0"/>
                        </a:spcBef>
                        <a:spcAft>
                          <a:spcPts val="0"/>
                        </a:spcAft>
                        <a:buNone/>
                      </a:pPr>
                      <a:r>
                        <a:t/>
                      </a:r>
                      <a:endParaRPr sz="1100" u="none" cap="none" strike="noStrike">
                        <a:solidFill>
                          <a:schemeClr val="lt1"/>
                        </a:solidFill>
                        <a:latin typeface="Roboto"/>
                        <a:ea typeface="Roboto"/>
                        <a:cs typeface="Roboto"/>
                        <a:sym typeface="Roboto"/>
                      </a:endParaRPr>
                    </a:p>
                    <a:p>
                      <a:pPr indent="0" lvl="0" marL="0" marR="0" rtl="0" algn="ctr">
                        <a:lnSpc>
                          <a:spcPct val="100000"/>
                        </a:lnSpc>
                        <a:spcBef>
                          <a:spcPts val="0"/>
                        </a:spcBef>
                        <a:spcAft>
                          <a:spcPts val="0"/>
                        </a:spcAft>
                        <a:buNone/>
                      </a:pPr>
                      <a:r>
                        <a:rPr lang="en-GB" sz="1100" u="none" cap="none" strike="noStrike">
                          <a:solidFill>
                            <a:schemeClr val="lt1"/>
                          </a:solidFill>
                          <a:latin typeface="Roboto"/>
                          <a:ea typeface="Roboto"/>
                          <a:cs typeface="Roboto"/>
                          <a:sym typeface="Roboto"/>
                        </a:rPr>
                        <a:t>6-7 years</a:t>
                      </a:r>
                      <a:endParaRPr/>
                    </a:p>
                  </a:txBody>
                  <a:tcPr marT="45725" marB="45725" marR="91450" marL="91450">
                    <a:lnL cap="flat" cmpd="sng" w="19050">
                      <a:solidFill>
                        <a:srgbClr val="1D3E2E"/>
                      </a:solidFill>
                      <a:prstDash val="solid"/>
                      <a:round/>
                      <a:headEnd len="sm" w="sm" type="none"/>
                      <a:tailEnd len="sm" w="sm" type="none"/>
                    </a:lnL>
                    <a:lnR cap="flat" cmpd="sng" w="19050">
                      <a:solidFill>
                        <a:srgbClr val="1D3E2E"/>
                      </a:solidFill>
                      <a:prstDash val="solid"/>
                      <a:round/>
                      <a:headEnd len="sm" w="sm" type="none"/>
                      <a:tailEnd len="sm" w="sm" type="none"/>
                    </a:lnR>
                    <a:lnT cap="flat" cmpd="sng" w="19050">
                      <a:solidFill>
                        <a:srgbClr val="1D3E2E"/>
                      </a:solidFill>
                      <a:prstDash val="solid"/>
                      <a:round/>
                      <a:headEnd len="sm" w="sm" type="none"/>
                      <a:tailEnd len="sm" w="sm" type="none"/>
                    </a:lnT>
                    <a:lnB cap="flat" cmpd="sng" w="19050">
                      <a:solidFill>
                        <a:srgbClr val="1D3E2E"/>
                      </a:solidFill>
                      <a:prstDash val="solid"/>
                      <a:round/>
                      <a:headEnd len="sm" w="sm" type="none"/>
                      <a:tailEnd len="sm" w="sm" type="none"/>
                    </a:lnB>
                    <a:solidFill>
                      <a:srgbClr val="00938F"/>
                    </a:solidFill>
                  </a:tcPr>
                </a:tc>
              </a:tr>
            </a:tbl>
          </a:graphicData>
        </a:graphic>
      </p:graphicFrame>
      <p:cxnSp>
        <p:nvCxnSpPr>
          <p:cNvPr id="87" name="Google Shape;87;p23"/>
          <p:cNvCxnSpPr/>
          <p:nvPr/>
        </p:nvCxnSpPr>
        <p:spPr>
          <a:xfrm rot="10800000">
            <a:off x="6283960" y="3429000"/>
            <a:ext cx="1" cy="2707641"/>
          </a:xfrm>
          <a:prstGeom prst="straightConnector1">
            <a:avLst/>
          </a:prstGeom>
          <a:noFill/>
          <a:ln cap="flat" cmpd="sng" w="22225">
            <a:solidFill>
              <a:schemeClr val="lt1"/>
            </a:solidFill>
            <a:prstDash val="dash"/>
            <a:round/>
            <a:headEnd len="sm" w="sm" type="none"/>
            <a:tailEnd len="sm" w="sm" type="none"/>
          </a:ln>
        </p:spPr>
      </p:cxnSp>
      <p:sp>
        <p:nvSpPr>
          <p:cNvPr id="88" name="Google Shape;88;p23"/>
          <p:cNvSpPr/>
          <p:nvPr/>
        </p:nvSpPr>
        <p:spPr>
          <a:xfrm rot="10800000">
            <a:off x="6217921" y="6054014"/>
            <a:ext cx="132080" cy="142240"/>
          </a:xfrm>
          <a:prstGeom prst="triangle">
            <a:avLst>
              <a:gd fmla="val 50000"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89" name="Google Shape;89;p23"/>
          <p:cNvSpPr/>
          <p:nvPr/>
        </p:nvSpPr>
        <p:spPr>
          <a:xfrm>
            <a:off x="6217920" y="2458388"/>
            <a:ext cx="1849120" cy="853772"/>
          </a:xfrm>
          <a:prstGeom prst="roundRect">
            <a:avLst>
              <a:gd fmla="val 16667" name="adj"/>
            </a:avLst>
          </a:prstGeom>
          <a:solidFill>
            <a:srgbClr val="EFBBD8"/>
          </a:solidFill>
          <a:ln cap="flat" cmpd="sng" w="22225">
            <a:solidFill>
              <a:srgbClr val="CB459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GB" sz="1400" u="none" cap="none" strike="noStrike">
                <a:solidFill>
                  <a:schemeClr val="dk1"/>
                </a:solidFill>
                <a:latin typeface="Roboto"/>
                <a:ea typeface="Roboto"/>
                <a:cs typeface="Roboto"/>
                <a:sym typeface="Roboto"/>
              </a:rPr>
              <a:t>Level 1 continues to be taught alongside the other levels.</a:t>
            </a:r>
            <a:endParaRPr/>
          </a:p>
        </p:txBody>
      </p:sp>
      <p:sp>
        <p:nvSpPr>
          <p:cNvPr id="90" name="Google Shape;90;p23"/>
          <p:cNvSpPr/>
          <p:nvPr/>
        </p:nvSpPr>
        <p:spPr>
          <a:xfrm>
            <a:off x="6578602" y="3976814"/>
            <a:ext cx="2209798" cy="1067297"/>
          </a:xfrm>
          <a:prstGeom prst="roundRect">
            <a:avLst>
              <a:gd fmla="val 16667" name="adj"/>
            </a:avLst>
          </a:prstGeom>
          <a:solidFill>
            <a:srgbClr val="EFBBD8"/>
          </a:solidFill>
          <a:ln cap="flat" cmpd="sng" w="22225">
            <a:solidFill>
              <a:srgbClr val="CB459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GB" sz="1400" u="none" cap="none" strike="noStrike">
                <a:solidFill>
                  <a:schemeClr val="dk1"/>
                </a:solidFill>
                <a:latin typeface="Roboto"/>
                <a:ea typeface="Roboto"/>
                <a:cs typeface="Roboto"/>
                <a:sym typeface="Roboto"/>
              </a:rPr>
              <a:t>This is just an overview. We understand that every child progresses at their own pace.</a:t>
            </a:r>
            <a:endParaRPr/>
          </a:p>
        </p:txBody>
      </p:sp>
    </p:spTree>
  </p:cSld>
  <p:clrMapOvr>
    <a:masterClrMapping/>
  </p:clrMapOvr>
  <mc:AlternateContent>
    <mc:Choice Requires="p14">
      <p:transition spd="med" p14:dur="6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cxnSp>
        <p:nvCxnSpPr>
          <p:cNvPr id="96" name="Google Shape;96;p24"/>
          <p:cNvCxnSpPr/>
          <p:nvPr/>
        </p:nvCxnSpPr>
        <p:spPr>
          <a:xfrm>
            <a:off x="3611369" y="2187363"/>
            <a:ext cx="0" cy="2887193"/>
          </a:xfrm>
          <a:prstGeom prst="straightConnector1">
            <a:avLst/>
          </a:prstGeom>
          <a:noFill/>
          <a:ln cap="flat" cmpd="sng" w="22225">
            <a:solidFill>
              <a:schemeClr val="lt1"/>
            </a:solidFill>
            <a:prstDash val="dash"/>
            <a:round/>
            <a:headEnd len="sm" w="sm" type="none"/>
            <a:tailEnd len="sm" w="sm" type="none"/>
          </a:ln>
        </p:spPr>
      </p:cxnSp>
      <p:sp>
        <p:nvSpPr>
          <p:cNvPr id="97" name="Google Shape;97;p24"/>
          <p:cNvSpPr/>
          <p:nvPr/>
        </p:nvSpPr>
        <p:spPr>
          <a:xfrm>
            <a:off x="355600" y="263829"/>
            <a:ext cx="8432800" cy="853772"/>
          </a:xfrm>
          <a:prstGeom prst="roundRect">
            <a:avLst>
              <a:gd fmla="val 50000" name="adj"/>
            </a:avLst>
          </a:prstGeom>
          <a:solidFill>
            <a:srgbClr val="653C8F"/>
          </a:solidFill>
          <a:ln cap="flat" cmpd="sng" w="222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3" marL="179388" marR="0" rtl="0" algn="ctr">
              <a:lnSpc>
                <a:spcPct val="100000"/>
              </a:lnSpc>
              <a:spcBef>
                <a:spcPts val="0"/>
              </a:spcBef>
              <a:spcAft>
                <a:spcPts val="0"/>
              </a:spcAft>
              <a:buNone/>
            </a:pPr>
            <a:r>
              <a:rPr b="1" i="0" lang="en-GB" sz="4000" u="none" cap="none" strike="noStrike">
                <a:solidFill>
                  <a:schemeClr val="lt1"/>
                </a:solidFill>
                <a:latin typeface="Roboto"/>
                <a:ea typeface="Roboto"/>
                <a:cs typeface="Roboto"/>
                <a:sym typeface="Roboto"/>
              </a:rPr>
              <a:t>Level 1</a:t>
            </a:r>
            <a:endParaRPr b="1" i="0" sz="4000" u="none" cap="none" strike="noStrike">
              <a:solidFill>
                <a:srgbClr val="000000"/>
              </a:solidFill>
              <a:latin typeface="Arial"/>
              <a:ea typeface="Arial"/>
              <a:cs typeface="Arial"/>
              <a:sym typeface="Arial"/>
            </a:endParaRPr>
          </a:p>
        </p:txBody>
      </p:sp>
      <p:sp>
        <p:nvSpPr>
          <p:cNvPr id="98" name="Google Shape;98;p24"/>
          <p:cNvSpPr/>
          <p:nvPr/>
        </p:nvSpPr>
        <p:spPr>
          <a:xfrm>
            <a:off x="3728727" y="2187363"/>
            <a:ext cx="2085180" cy="375754"/>
          </a:xfrm>
          <a:prstGeom prst="roundRect">
            <a:avLst>
              <a:gd fmla="val 16667" name="adj"/>
            </a:avLst>
          </a:prstGeom>
          <a:solidFill>
            <a:srgbClr val="EFBBD8"/>
          </a:solidFill>
          <a:ln cap="flat" cmpd="sng" w="22225">
            <a:solidFill>
              <a:srgbClr val="CB4592"/>
            </a:solidFill>
            <a:prstDash val="solid"/>
            <a:round/>
            <a:headEnd len="sm" w="sm" type="none"/>
            <a:tailEnd len="sm" w="sm" type="none"/>
          </a:ln>
        </p:spPr>
        <p:txBody>
          <a:bodyPr anchorCtr="0" anchor="ctr" bIns="45700" lIns="91425" spcFirstLastPara="1" rIns="91425" wrap="square" tIns="45700">
            <a:noAutofit/>
          </a:bodyPr>
          <a:lstStyle/>
          <a:p>
            <a:pPr indent="-285750" lvl="0" marL="393700" marR="0" rtl="0" algn="l">
              <a:lnSpc>
                <a:spcPct val="100000"/>
              </a:lnSpc>
              <a:spcBef>
                <a:spcPts val="0"/>
              </a:spcBef>
              <a:spcAft>
                <a:spcPts val="0"/>
              </a:spcAft>
              <a:buClr>
                <a:srgbClr val="000000"/>
              </a:buClr>
              <a:buSzPts val="1900"/>
              <a:buFont typeface="Courier New"/>
              <a:buChar char="o"/>
            </a:pPr>
            <a:r>
              <a:rPr b="0" i="0" lang="en-GB" sz="1400" u="none" cap="none" strike="noStrike">
                <a:solidFill>
                  <a:schemeClr val="dk2"/>
                </a:solidFill>
                <a:latin typeface="Roboto"/>
                <a:ea typeface="Roboto"/>
                <a:cs typeface="Roboto"/>
                <a:sym typeface="Roboto"/>
              </a:rPr>
              <a:t>listen attentively;</a:t>
            </a:r>
            <a:endParaRPr/>
          </a:p>
        </p:txBody>
      </p:sp>
      <p:sp>
        <p:nvSpPr>
          <p:cNvPr id="99" name="Google Shape;99;p24"/>
          <p:cNvSpPr/>
          <p:nvPr/>
        </p:nvSpPr>
        <p:spPr>
          <a:xfrm>
            <a:off x="3728727" y="2689732"/>
            <a:ext cx="2582000" cy="375755"/>
          </a:xfrm>
          <a:prstGeom prst="roundRect">
            <a:avLst>
              <a:gd fmla="val 16667" name="adj"/>
            </a:avLst>
          </a:prstGeom>
          <a:solidFill>
            <a:srgbClr val="EFBBD8"/>
          </a:solidFill>
          <a:ln cap="flat" cmpd="sng" w="22225">
            <a:solidFill>
              <a:srgbClr val="CB4592"/>
            </a:solidFill>
            <a:prstDash val="solid"/>
            <a:round/>
            <a:headEnd len="sm" w="sm" type="none"/>
            <a:tailEnd len="sm" w="sm" type="none"/>
          </a:ln>
        </p:spPr>
        <p:txBody>
          <a:bodyPr anchorCtr="0" anchor="ctr" bIns="45700" lIns="91425" spcFirstLastPara="1" rIns="91425" wrap="square" tIns="45700">
            <a:noAutofit/>
          </a:bodyPr>
          <a:lstStyle/>
          <a:p>
            <a:pPr indent="-285750" lvl="0" marL="393700" marR="0" rtl="0" algn="l">
              <a:lnSpc>
                <a:spcPct val="100000"/>
              </a:lnSpc>
              <a:spcBef>
                <a:spcPts val="0"/>
              </a:spcBef>
              <a:spcAft>
                <a:spcPts val="0"/>
              </a:spcAft>
              <a:buClr>
                <a:srgbClr val="000000"/>
              </a:buClr>
              <a:buSzPts val="1900"/>
              <a:buFont typeface="Courier New"/>
              <a:buChar char="o"/>
            </a:pPr>
            <a:r>
              <a:rPr b="0" i="0" lang="en-GB" sz="1400" u="none" cap="none" strike="noStrike">
                <a:solidFill>
                  <a:schemeClr val="dk2"/>
                </a:solidFill>
                <a:latin typeface="Roboto"/>
                <a:ea typeface="Roboto"/>
                <a:cs typeface="Roboto"/>
                <a:sym typeface="Roboto"/>
              </a:rPr>
              <a:t>enlarge their vocabulary;</a:t>
            </a:r>
            <a:endParaRPr/>
          </a:p>
        </p:txBody>
      </p:sp>
      <p:sp>
        <p:nvSpPr>
          <p:cNvPr id="100" name="Google Shape;100;p24"/>
          <p:cNvSpPr/>
          <p:nvPr/>
        </p:nvSpPr>
        <p:spPr>
          <a:xfrm>
            <a:off x="3728727" y="3195030"/>
            <a:ext cx="4396072" cy="375755"/>
          </a:xfrm>
          <a:prstGeom prst="roundRect">
            <a:avLst>
              <a:gd fmla="val 16667" name="adj"/>
            </a:avLst>
          </a:prstGeom>
          <a:solidFill>
            <a:srgbClr val="EFBBD8"/>
          </a:solidFill>
          <a:ln cap="flat" cmpd="sng" w="22225">
            <a:solidFill>
              <a:srgbClr val="CB4592"/>
            </a:solidFill>
            <a:prstDash val="solid"/>
            <a:round/>
            <a:headEnd len="sm" w="sm" type="none"/>
            <a:tailEnd len="sm" w="sm" type="none"/>
          </a:ln>
        </p:spPr>
        <p:txBody>
          <a:bodyPr anchorCtr="0" anchor="ctr" bIns="45700" lIns="91425" spcFirstLastPara="1" rIns="91425" wrap="square" tIns="45700">
            <a:noAutofit/>
          </a:bodyPr>
          <a:lstStyle/>
          <a:p>
            <a:pPr indent="-285750" lvl="0" marL="393700" marR="0" rtl="0" algn="l">
              <a:lnSpc>
                <a:spcPct val="100000"/>
              </a:lnSpc>
              <a:spcBef>
                <a:spcPts val="0"/>
              </a:spcBef>
              <a:spcAft>
                <a:spcPts val="0"/>
              </a:spcAft>
              <a:buClr>
                <a:srgbClr val="000000"/>
              </a:buClr>
              <a:buSzPts val="1900"/>
              <a:buFont typeface="Courier New"/>
              <a:buChar char="o"/>
            </a:pPr>
            <a:r>
              <a:rPr b="0" i="0" lang="en-GB" sz="1400" u="none" cap="none" strike="noStrike">
                <a:solidFill>
                  <a:schemeClr val="dk2"/>
                </a:solidFill>
                <a:latin typeface="Roboto"/>
                <a:ea typeface="Roboto"/>
                <a:cs typeface="Roboto"/>
                <a:sym typeface="Roboto"/>
              </a:rPr>
              <a:t>speak confidently to adults and other children;</a:t>
            </a:r>
            <a:endParaRPr/>
          </a:p>
        </p:txBody>
      </p:sp>
      <p:sp>
        <p:nvSpPr>
          <p:cNvPr id="101" name="Google Shape;101;p24"/>
          <p:cNvSpPr/>
          <p:nvPr/>
        </p:nvSpPr>
        <p:spPr>
          <a:xfrm>
            <a:off x="3728727" y="3696287"/>
            <a:ext cx="4681735" cy="375755"/>
          </a:xfrm>
          <a:prstGeom prst="roundRect">
            <a:avLst>
              <a:gd fmla="val 16667" name="adj"/>
            </a:avLst>
          </a:prstGeom>
          <a:solidFill>
            <a:srgbClr val="EFBBD8"/>
          </a:solidFill>
          <a:ln cap="flat" cmpd="sng" w="22225">
            <a:solidFill>
              <a:srgbClr val="CB4592"/>
            </a:solidFill>
            <a:prstDash val="solid"/>
            <a:round/>
            <a:headEnd len="sm" w="sm" type="none"/>
            <a:tailEnd len="sm" w="sm" type="none"/>
          </a:ln>
        </p:spPr>
        <p:txBody>
          <a:bodyPr anchorCtr="0" anchor="ctr" bIns="45700" lIns="91425" spcFirstLastPara="1" rIns="91425" wrap="square" tIns="45700">
            <a:noAutofit/>
          </a:bodyPr>
          <a:lstStyle/>
          <a:p>
            <a:pPr indent="-285750" lvl="0" marL="393700" marR="0" rtl="0" algn="l">
              <a:lnSpc>
                <a:spcPct val="100000"/>
              </a:lnSpc>
              <a:spcBef>
                <a:spcPts val="0"/>
              </a:spcBef>
              <a:spcAft>
                <a:spcPts val="0"/>
              </a:spcAft>
              <a:buClr>
                <a:srgbClr val="000000"/>
              </a:buClr>
              <a:buSzPts val="1900"/>
              <a:buFont typeface="Courier New"/>
              <a:buChar char="o"/>
            </a:pPr>
            <a:r>
              <a:rPr b="0" i="0" lang="en-GB" sz="1400" u="none" cap="none" strike="noStrike">
                <a:solidFill>
                  <a:schemeClr val="dk2"/>
                </a:solidFill>
                <a:latin typeface="Roboto"/>
                <a:ea typeface="Roboto"/>
                <a:cs typeface="Roboto"/>
                <a:sym typeface="Roboto"/>
              </a:rPr>
              <a:t>discriminate different sounds including phonemes;</a:t>
            </a:r>
            <a:endParaRPr/>
          </a:p>
        </p:txBody>
      </p:sp>
      <p:sp>
        <p:nvSpPr>
          <p:cNvPr id="102" name="Google Shape;102;p24"/>
          <p:cNvSpPr/>
          <p:nvPr/>
        </p:nvSpPr>
        <p:spPr>
          <a:xfrm>
            <a:off x="3728727" y="4197544"/>
            <a:ext cx="4876787" cy="375755"/>
          </a:xfrm>
          <a:prstGeom prst="roundRect">
            <a:avLst>
              <a:gd fmla="val 16667" name="adj"/>
            </a:avLst>
          </a:prstGeom>
          <a:solidFill>
            <a:srgbClr val="EFBBD8"/>
          </a:solidFill>
          <a:ln cap="flat" cmpd="sng" w="22225">
            <a:solidFill>
              <a:srgbClr val="CB4592"/>
            </a:solidFill>
            <a:prstDash val="solid"/>
            <a:round/>
            <a:headEnd len="sm" w="sm" type="none"/>
            <a:tailEnd len="sm" w="sm" type="none"/>
          </a:ln>
        </p:spPr>
        <p:txBody>
          <a:bodyPr anchorCtr="0" anchor="ctr" bIns="45700" lIns="91425" spcFirstLastPara="1" rIns="91425" wrap="square" tIns="45700">
            <a:noAutofit/>
          </a:bodyPr>
          <a:lstStyle/>
          <a:p>
            <a:pPr indent="-285750" lvl="0" marL="393700" marR="0" rtl="0" algn="l">
              <a:lnSpc>
                <a:spcPct val="100000"/>
              </a:lnSpc>
              <a:spcBef>
                <a:spcPts val="0"/>
              </a:spcBef>
              <a:spcAft>
                <a:spcPts val="0"/>
              </a:spcAft>
              <a:buClr>
                <a:srgbClr val="000000"/>
              </a:buClr>
              <a:buSzPts val="1900"/>
              <a:buFont typeface="Courier New"/>
              <a:buChar char="o"/>
            </a:pPr>
            <a:r>
              <a:rPr b="0" i="0" lang="en-GB" sz="1400" u="none" cap="none" strike="noStrike">
                <a:solidFill>
                  <a:schemeClr val="dk2"/>
                </a:solidFill>
                <a:latin typeface="Roboto"/>
                <a:ea typeface="Roboto"/>
                <a:cs typeface="Roboto"/>
                <a:sym typeface="Roboto"/>
              </a:rPr>
              <a:t>reproduce audibly the phonemes they hear in words;</a:t>
            </a:r>
            <a:endParaRPr/>
          </a:p>
        </p:txBody>
      </p:sp>
      <p:sp>
        <p:nvSpPr>
          <p:cNvPr id="103" name="Google Shape;103;p24"/>
          <p:cNvSpPr/>
          <p:nvPr/>
        </p:nvSpPr>
        <p:spPr>
          <a:xfrm>
            <a:off x="3728727" y="4698801"/>
            <a:ext cx="4876788" cy="375755"/>
          </a:xfrm>
          <a:prstGeom prst="roundRect">
            <a:avLst>
              <a:gd fmla="val 16667" name="adj"/>
            </a:avLst>
          </a:prstGeom>
          <a:solidFill>
            <a:srgbClr val="EFBBD8"/>
          </a:solidFill>
          <a:ln cap="flat" cmpd="sng" w="22225">
            <a:solidFill>
              <a:srgbClr val="CB4592"/>
            </a:solidFill>
            <a:prstDash val="solid"/>
            <a:round/>
            <a:headEnd len="sm" w="sm" type="none"/>
            <a:tailEnd len="sm" w="sm" type="none"/>
          </a:ln>
        </p:spPr>
        <p:txBody>
          <a:bodyPr anchorCtr="0" anchor="ctr" bIns="45700" lIns="91425" spcFirstLastPara="1" rIns="91425" wrap="square" tIns="45700">
            <a:noAutofit/>
          </a:bodyPr>
          <a:lstStyle/>
          <a:p>
            <a:pPr indent="-285750" lvl="0" marL="393700" marR="0" rtl="0" algn="l">
              <a:lnSpc>
                <a:spcPct val="100000"/>
              </a:lnSpc>
              <a:spcBef>
                <a:spcPts val="0"/>
              </a:spcBef>
              <a:spcAft>
                <a:spcPts val="0"/>
              </a:spcAft>
              <a:buClr>
                <a:srgbClr val="000000"/>
              </a:buClr>
              <a:buSzPts val="1900"/>
              <a:buFont typeface="Courier New"/>
              <a:buChar char="o"/>
            </a:pPr>
            <a:r>
              <a:rPr b="0" i="0" lang="en-GB" sz="1400" u="none" cap="none" strike="noStrike">
                <a:solidFill>
                  <a:schemeClr val="dk2"/>
                </a:solidFill>
                <a:latin typeface="Roboto"/>
                <a:ea typeface="Roboto"/>
                <a:cs typeface="Roboto"/>
                <a:sym typeface="Roboto"/>
              </a:rPr>
              <a:t>orally segment words into phonemes.</a:t>
            </a:r>
            <a:endParaRPr/>
          </a:p>
        </p:txBody>
      </p:sp>
      <p:sp>
        <p:nvSpPr>
          <p:cNvPr id="104" name="Google Shape;104;p24"/>
          <p:cNvSpPr/>
          <p:nvPr/>
        </p:nvSpPr>
        <p:spPr>
          <a:xfrm>
            <a:off x="489712" y="2145338"/>
            <a:ext cx="2707096" cy="1789878"/>
          </a:xfrm>
          <a:prstGeom prst="roundRect">
            <a:avLst>
              <a:gd fmla="val 16667" name="adj"/>
            </a:avLst>
          </a:prstGeom>
          <a:solidFill>
            <a:srgbClr val="653C8F"/>
          </a:solidFill>
          <a:ln cap="flat" cmpd="sng" w="222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107950" marR="0" rtl="0" algn="l">
              <a:lnSpc>
                <a:spcPct val="100000"/>
              </a:lnSpc>
              <a:spcBef>
                <a:spcPts val="0"/>
              </a:spcBef>
              <a:spcAft>
                <a:spcPts val="0"/>
              </a:spcAft>
              <a:buNone/>
            </a:pPr>
            <a:r>
              <a:rPr b="0" i="0" lang="en-GB" sz="1600" u="none" cap="none" strike="noStrike">
                <a:solidFill>
                  <a:schemeClr val="lt1"/>
                </a:solidFill>
                <a:latin typeface="Roboto"/>
                <a:ea typeface="Roboto"/>
                <a:cs typeface="Roboto"/>
                <a:sym typeface="Roboto"/>
              </a:rPr>
              <a:t>Level 1 is taught in Nursery/Preschool.</a:t>
            </a:r>
            <a:endParaRPr/>
          </a:p>
          <a:p>
            <a:pPr indent="0" lvl="0" marL="107950" marR="0" rtl="0" algn="l">
              <a:lnSpc>
                <a:spcPct val="100000"/>
              </a:lnSpc>
              <a:spcBef>
                <a:spcPts val="0"/>
              </a:spcBef>
              <a:spcAft>
                <a:spcPts val="0"/>
              </a:spcAft>
              <a:buNone/>
            </a:pPr>
            <a:r>
              <a:t/>
            </a:r>
            <a:endParaRPr b="1" i="0" sz="1600" u="none" cap="none" strike="noStrike">
              <a:solidFill>
                <a:schemeClr val="lt1"/>
              </a:solidFill>
              <a:latin typeface="Arial"/>
              <a:ea typeface="Arial"/>
              <a:cs typeface="Arial"/>
              <a:sym typeface="Arial"/>
            </a:endParaRPr>
          </a:p>
          <a:p>
            <a:pPr indent="0" lvl="0" marL="107950" marR="0" rtl="0" algn="l">
              <a:lnSpc>
                <a:spcPct val="100000"/>
              </a:lnSpc>
              <a:spcBef>
                <a:spcPts val="0"/>
              </a:spcBef>
              <a:spcAft>
                <a:spcPts val="0"/>
              </a:spcAft>
              <a:buNone/>
            </a:pPr>
            <a:r>
              <a:rPr b="1" i="0" lang="en-GB" sz="1600" u="none" cap="none" strike="noStrike">
                <a:solidFill>
                  <a:schemeClr val="lt1"/>
                </a:solidFill>
                <a:latin typeface="Arial"/>
                <a:ea typeface="Arial"/>
                <a:cs typeface="Arial"/>
                <a:sym typeface="Arial"/>
              </a:rPr>
              <a:t>By the end of </a:t>
            </a:r>
            <a:r>
              <a:rPr b="1" i="0" lang="en-GB" sz="1600" u="none" cap="none" strike="noStrike">
                <a:solidFill>
                  <a:schemeClr val="lt1"/>
                </a:solidFill>
                <a:latin typeface="Roboto"/>
                <a:ea typeface="Roboto"/>
                <a:cs typeface="Roboto"/>
                <a:sym typeface="Roboto"/>
              </a:rPr>
              <a:t>Level</a:t>
            </a:r>
            <a:r>
              <a:rPr b="1" i="0" lang="en-GB" sz="1600" u="none" cap="none" strike="noStrike">
                <a:solidFill>
                  <a:schemeClr val="lt1"/>
                </a:solidFill>
                <a:latin typeface="Arial"/>
                <a:ea typeface="Arial"/>
                <a:cs typeface="Arial"/>
                <a:sym typeface="Arial"/>
              </a:rPr>
              <a:t> 1, children will have had the opportunities to:</a:t>
            </a:r>
            <a:endParaRPr/>
          </a:p>
        </p:txBody>
      </p:sp>
      <p:cxnSp>
        <p:nvCxnSpPr>
          <p:cNvPr id="105" name="Google Shape;105;p24"/>
          <p:cNvCxnSpPr/>
          <p:nvPr/>
        </p:nvCxnSpPr>
        <p:spPr>
          <a:xfrm>
            <a:off x="3247607" y="3623432"/>
            <a:ext cx="262163" cy="255"/>
          </a:xfrm>
          <a:prstGeom prst="straightConnector1">
            <a:avLst/>
          </a:prstGeom>
          <a:noFill/>
          <a:ln cap="flat" cmpd="sng" w="22225">
            <a:solidFill>
              <a:schemeClr val="lt1"/>
            </a:solidFill>
            <a:prstDash val="dash"/>
            <a:round/>
            <a:headEnd len="sm" w="sm" type="none"/>
            <a:tailEnd len="sm" w="sm" type="none"/>
          </a:ln>
        </p:spPr>
      </p:cxnSp>
      <p:sp>
        <p:nvSpPr>
          <p:cNvPr id="106" name="Google Shape;106;p24"/>
          <p:cNvSpPr/>
          <p:nvPr/>
        </p:nvSpPr>
        <p:spPr>
          <a:xfrm>
            <a:off x="3728727" y="5671834"/>
            <a:ext cx="4876787" cy="644854"/>
          </a:xfrm>
          <a:prstGeom prst="roundRect">
            <a:avLst>
              <a:gd fmla="val 16667" name="adj"/>
            </a:avLst>
          </a:prstGeom>
          <a:solidFill>
            <a:srgbClr val="653C8F"/>
          </a:solidFill>
          <a:ln cap="flat" cmpd="sng" w="222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107950" marR="0" rtl="0" algn="ctr">
              <a:lnSpc>
                <a:spcPct val="100000"/>
              </a:lnSpc>
              <a:spcBef>
                <a:spcPts val="0"/>
              </a:spcBef>
              <a:spcAft>
                <a:spcPts val="0"/>
              </a:spcAft>
              <a:buNone/>
            </a:pPr>
            <a:r>
              <a:rPr b="0" i="0" lang="en-GB" sz="1600" u="none" cap="none" strike="noStrike">
                <a:solidFill>
                  <a:schemeClr val="lt1"/>
                </a:solidFill>
                <a:latin typeface="Roboto"/>
                <a:ea typeface="Roboto"/>
                <a:cs typeface="Roboto"/>
                <a:sym typeface="Roboto"/>
              </a:rPr>
              <a:t>These learning opportunities are presented through 7 Aspects.</a:t>
            </a:r>
            <a:endParaRPr b="1" i="0" sz="1600" u="none" cap="none" strike="noStrike">
              <a:solidFill>
                <a:schemeClr val="lt1"/>
              </a:solidFill>
              <a:latin typeface="Arial"/>
              <a:ea typeface="Arial"/>
              <a:cs typeface="Arial"/>
              <a:sym typeface="Arial"/>
            </a:endParaRPr>
          </a:p>
        </p:txBody>
      </p:sp>
      <p:sp>
        <p:nvSpPr>
          <p:cNvPr id="107" name="Google Shape;107;p24"/>
          <p:cNvSpPr/>
          <p:nvPr/>
        </p:nvSpPr>
        <p:spPr>
          <a:xfrm>
            <a:off x="1694585" y="5131259"/>
            <a:ext cx="1102931" cy="1226759"/>
          </a:xfrm>
          <a:prstGeom prst="rect">
            <a:avLst/>
          </a:prstGeom>
          <a:solidFill>
            <a:srgbClr val="FFFFFF"/>
          </a:solidFill>
          <a:ln>
            <a:noFill/>
          </a:ln>
        </p:spPr>
      </p:sp>
      <p:pic>
        <p:nvPicPr>
          <p:cNvPr id="108" name="Google Shape;108;p24"/>
          <p:cNvPicPr preferRelativeResize="0"/>
          <p:nvPr/>
        </p:nvPicPr>
        <p:blipFill rotWithShape="1">
          <a:blip r:embed="rId3">
            <a:alphaModFix/>
          </a:blip>
          <a:srcRect b="0" l="0" r="0" t="0"/>
          <a:stretch/>
        </p:blipFill>
        <p:spPr>
          <a:xfrm>
            <a:off x="2918553" y="5433151"/>
            <a:ext cx="556510" cy="924867"/>
          </a:xfrm>
          <a:prstGeom prst="rect">
            <a:avLst/>
          </a:prstGeom>
          <a:noFill/>
          <a:ln>
            <a:noFill/>
          </a:ln>
        </p:spPr>
      </p:pic>
      <p:sp>
        <p:nvSpPr>
          <p:cNvPr id="109" name="Google Shape;109;p24"/>
          <p:cNvSpPr/>
          <p:nvPr/>
        </p:nvSpPr>
        <p:spPr>
          <a:xfrm>
            <a:off x="6778361" y="1204921"/>
            <a:ext cx="1222461" cy="1964884"/>
          </a:xfrm>
          <a:prstGeom prst="rect">
            <a:avLst/>
          </a:prstGeom>
          <a:solidFill>
            <a:srgbClr val="FFFFFF"/>
          </a:solidFill>
          <a:ln>
            <a:noFill/>
          </a:ln>
        </p:spPr>
      </p:sp>
      <p:pic>
        <p:nvPicPr>
          <p:cNvPr id="110" name="Google Shape;110;p24"/>
          <p:cNvPicPr preferRelativeResize="0"/>
          <p:nvPr/>
        </p:nvPicPr>
        <p:blipFill rotWithShape="1">
          <a:blip r:embed="rId4">
            <a:alphaModFix/>
          </a:blip>
          <a:srcRect b="0" l="0" r="0" t="0"/>
          <a:stretch/>
        </p:blipFill>
        <p:spPr>
          <a:xfrm>
            <a:off x="318711" y="4072042"/>
            <a:ext cx="1384018" cy="2388042"/>
          </a:xfrm>
          <a:prstGeom prst="rect">
            <a:avLst/>
          </a:prstGeom>
          <a:noFill/>
          <a:ln>
            <a:noFill/>
          </a:ln>
        </p:spPr>
      </p:pic>
      <p:pic>
        <p:nvPicPr>
          <p:cNvPr id="111" name="Google Shape;111;p24"/>
          <p:cNvPicPr preferRelativeResize="0"/>
          <p:nvPr/>
        </p:nvPicPr>
        <p:blipFill rotWithShape="1">
          <a:blip r:embed="rId5">
            <a:alphaModFix/>
          </a:blip>
          <a:srcRect b="85371" l="0" r="69710" t="0"/>
          <a:stretch/>
        </p:blipFill>
        <p:spPr>
          <a:xfrm>
            <a:off x="6885962" y="-391639"/>
            <a:ext cx="2477673" cy="1691379"/>
          </a:xfrm>
          <a:prstGeom prst="rect">
            <a:avLst/>
          </a:prstGeom>
          <a:noFill/>
          <a:ln>
            <a:noFill/>
          </a:ln>
        </p:spPr>
      </p:pic>
    </p:spTree>
  </p:cSld>
  <p:clrMapOvr>
    <a:masterClrMapping/>
  </p:clrMapOvr>
  <mc:AlternateContent>
    <mc:Choice Requires="p14">
      <p:transition spd="med" p14:dur="6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25"/>
          <p:cNvSpPr/>
          <p:nvPr/>
        </p:nvSpPr>
        <p:spPr>
          <a:xfrm>
            <a:off x="355600" y="263829"/>
            <a:ext cx="8432800" cy="853772"/>
          </a:xfrm>
          <a:prstGeom prst="roundRect">
            <a:avLst>
              <a:gd fmla="val 50000" name="adj"/>
            </a:avLst>
          </a:prstGeom>
          <a:solidFill>
            <a:srgbClr val="653C8F"/>
          </a:solidFill>
          <a:ln cap="flat" cmpd="sng" w="222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3" marL="179388" marR="0" rtl="0" algn="ctr">
              <a:lnSpc>
                <a:spcPct val="100000"/>
              </a:lnSpc>
              <a:spcBef>
                <a:spcPts val="0"/>
              </a:spcBef>
              <a:spcAft>
                <a:spcPts val="0"/>
              </a:spcAft>
              <a:buNone/>
            </a:pPr>
            <a:r>
              <a:rPr b="1" i="0" lang="en-GB" sz="3000" u="none" cap="none" strike="noStrike">
                <a:solidFill>
                  <a:schemeClr val="lt1"/>
                </a:solidFill>
                <a:latin typeface="Roboto"/>
                <a:ea typeface="Roboto"/>
                <a:cs typeface="Roboto"/>
                <a:sym typeface="Roboto"/>
              </a:rPr>
              <a:t>What Are the 7 Aspects of Level 1?</a:t>
            </a:r>
            <a:endParaRPr b="1" i="0" sz="3000" u="none" cap="none" strike="noStrike">
              <a:solidFill>
                <a:srgbClr val="000000"/>
              </a:solidFill>
              <a:latin typeface="Arial"/>
              <a:ea typeface="Arial"/>
              <a:cs typeface="Arial"/>
              <a:sym typeface="Arial"/>
            </a:endParaRPr>
          </a:p>
        </p:txBody>
      </p:sp>
      <p:pic>
        <p:nvPicPr>
          <p:cNvPr id="118" name="Google Shape;118;p25"/>
          <p:cNvPicPr preferRelativeResize="0"/>
          <p:nvPr/>
        </p:nvPicPr>
        <p:blipFill rotWithShape="1">
          <a:blip r:embed="rId3">
            <a:alphaModFix/>
          </a:blip>
          <a:srcRect b="0" l="0" r="0" t="0"/>
          <a:stretch/>
        </p:blipFill>
        <p:spPr>
          <a:xfrm>
            <a:off x="572935" y="1291611"/>
            <a:ext cx="7998130" cy="4680199"/>
          </a:xfrm>
          <a:prstGeom prst="rect">
            <a:avLst/>
          </a:prstGeom>
          <a:noFill/>
          <a:ln cap="flat" cmpd="sng" w="22225">
            <a:solidFill>
              <a:srgbClr val="653C8F"/>
            </a:solidFill>
            <a:prstDash val="solid"/>
            <a:round/>
            <a:headEnd len="sm" w="sm" type="none"/>
            <a:tailEnd len="sm" w="sm" type="none"/>
          </a:ln>
        </p:spPr>
      </p:pic>
      <p:pic>
        <p:nvPicPr>
          <p:cNvPr id="119" name="Google Shape;119;p25"/>
          <p:cNvPicPr preferRelativeResize="0"/>
          <p:nvPr/>
        </p:nvPicPr>
        <p:blipFill rotWithShape="1">
          <a:blip r:embed="rId4">
            <a:alphaModFix/>
          </a:blip>
          <a:srcRect b="0" l="0" r="0" t="0"/>
          <a:stretch/>
        </p:blipFill>
        <p:spPr>
          <a:xfrm>
            <a:off x="5871931" y="2971800"/>
            <a:ext cx="2699133" cy="2977127"/>
          </a:xfrm>
          <a:prstGeom prst="rect">
            <a:avLst/>
          </a:prstGeom>
          <a:noFill/>
          <a:ln>
            <a:noFill/>
          </a:ln>
        </p:spPr>
      </p:pic>
    </p:spTree>
  </p:cSld>
  <p:clrMapOvr>
    <a:masterClrMapping/>
  </p:clrMapOvr>
  <mc:AlternateContent>
    <mc:Choice Requires="p14">
      <p:transition spd="med" p14:dur="6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cxnSp>
        <p:nvCxnSpPr>
          <p:cNvPr id="125" name="Google Shape;125;p26"/>
          <p:cNvCxnSpPr/>
          <p:nvPr/>
        </p:nvCxnSpPr>
        <p:spPr>
          <a:xfrm>
            <a:off x="4281929" y="1532506"/>
            <a:ext cx="0" cy="4396317"/>
          </a:xfrm>
          <a:prstGeom prst="straightConnector1">
            <a:avLst/>
          </a:prstGeom>
          <a:noFill/>
          <a:ln cap="flat" cmpd="sng" w="22225">
            <a:solidFill>
              <a:schemeClr val="lt1"/>
            </a:solidFill>
            <a:prstDash val="dash"/>
            <a:round/>
            <a:headEnd len="sm" w="sm" type="none"/>
            <a:tailEnd len="sm" w="sm" type="none"/>
          </a:ln>
        </p:spPr>
      </p:cxnSp>
      <p:sp>
        <p:nvSpPr>
          <p:cNvPr id="126" name="Google Shape;126;p26"/>
          <p:cNvSpPr/>
          <p:nvPr/>
        </p:nvSpPr>
        <p:spPr>
          <a:xfrm>
            <a:off x="355600" y="263829"/>
            <a:ext cx="8432800" cy="853772"/>
          </a:xfrm>
          <a:prstGeom prst="roundRect">
            <a:avLst>
              <a:gd fmla="val 50000" name="adj"/>
            </a:avLst>
          </a:prstGeom>
          <a:solidFill>
            <a:srgbClr val="F0821B"/>
          </a:solidFill>
          <a:ln cap="flat" cmpd="sng" w="222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3" marL="179388" marR="0" rtl="0" algn="ctr">
              <a:lnSpc>
                <a:spcPct val="100000"/>
              </a:lnSpc>
              <a:spcBef>
                <a:spcPts val="0"/>
              </a:spcBef>
              <a:spcAft>
                <a:spcPts val="0"/>
              </a:spcAft>
              <a:buNone/>
            </a:pPr>
            <a:r>
              <a:rPr b="1" i="0" lang="en-GB" sz="4000" u="none" cap="none" strike="noStrike">
                <a:solidFill>
                  <a:schemeClr val="lt1"/>
                </a:solidFill>
                <a:latin typeface="Roboto"/>
                <a:ea typeface="Roboto"/>
                <a:cs typeface="Roboto"/>
                <a:sym typeface="Roboto"/>
              </a:rPr>
              <a:t>Level 2</a:t>
            </a:r>
            <a:endParaRPr b="1" i="0" sz="4000" u="none" cap="none" strike="noStrike">
              <a:solidFill>
                <a:srgbClr val="000000"/>
              </a:solidFill>
              <a:latin typeface="Arial"/>
              <a:ea typeface="Arial"/>
              <a:cs typeface="Arial"/>
              <a:sym typeface="Arial"/>
            </a:endParaRPr>
          </a:p>
        </p:txBody>
      </p:sp>
      <p:sp>
        <p:nvSpPr>
          <p:cNvPr id="127" name="Google Shape;127;p26"/>
          <p:cNvSpPr/>
          <p:nvPr/>
        </p:nvSpPr>
        <p:spPr>
          <a:xfrm>
            <a:off x="4418583" y="1532506"/>
            <a:ext cx="3256775" cy="614461"/>
          </a:xfrm>
          <a:prstGeom prst="roundRect">
            <a:avLst>
              <a:gd fmla="val 16667" name="adj"/>
            </a:avLst>
          </a:prstGeom>
          <a:solidFill>
            <a:srgbClr val="EFBBD8"/>
          </a:solidFill>
          <a:ln cap="flat" cmpd="sng" w="22225">
            <a:solidFill>
              <a:srgbClr val="CB4592"/>
            </a:solidFill>
            <a:prstDash val="solid"/>
            <a:round/>
            <a:headEnd len="sm" w="sm" type="none"/>
            <a:tailEnd len="sm" w="sm" type="none"/>
          </a:ln>
        </p:spPr>
        <p:txBody>
          <a:bodyPr anchorCtr="0" anchor="ctr" bIns="45700" lIns="91425" spcFirstLastPara="1" rIns="91425" wrap="square" tIns="45700">
            <a:noAutofit/>
          </a:bodyPr>
          <a:lstStyle/>
          <a:p>
            <a:pPr indent="-285750" lvl="0" marL="393700" marR="0" rtl="0" algn="l">
              <a:lnSpc>
                <a:spcPct val="100000"/>
              </a:lnSpc>
              <a:spcBef>
                <a:spcPts val="0"/>
              </a:spcBef>
              <a:spcAft>
                <a:spcPts val="0"/>
              </a:spcAft>
              <a:buClr>
                <a:srgbClr val="000000"/>
              </a:buClr>
              <a:buSzPts val="1900"/>
              <a:buFont typeface="Courier New"/>
              <a:buChar char="o"/>
            </a:pPr>
            <a:r>
              <a:rPr b="0" i="0" lang="en-GB" sz="1400" u="none" cap="none" strike="noStrike">
                <a:solidFill>
                  <a:schemeClr val="dk2"/>
                </a:solidFill>
                <a:latin typeface="Roboto"/>
                <a:ea typeface="Roboto"/>
                <a:cs typeface="Roboto"/>
                <a:sym typeface="Roboto"/>
              </a:rPr>
              <a:t>identify the phoneme when shown any Level 2 grapheme;</a:t>
            </a:r>
            <a:endParaRPr/>
          </a:p>
        </p:txBody>
      </p:sp>
      <p:sp>
        <p:nvSpPr>
          <p:cNvPr id="128" name="Google Shape;128;p26"/>
          <p:cNvSpPr/>
          <p:nvPr/>
        </p:nvSpPr>
        <p:spPr>
          <a:xfrm>
            <a:off x="4434341" y="2273821"/>
            <a:ext cx="3241017" cy="615531"/>
          </a:xfrm>
          <a:prstGeom prst="roundRect">
            <a:avLst>
              <a:gd fmla="val 16667" name="adj"/>
            </a:avLst>
          </a:prstGeom>
          <a:solidFill>
            <a:srgbClr val="EFBBD8"/>
          </a:solidFill>
          <a:ln cap="flat" cmpd="sng" w="22225">
            <a:solidFill>
              <a:srgbClr val="CB4592"/>
            </a:solidFill>
            <a:prstDash val="solid"/>
            <a:round/>
            <a:headEnd len="sm" w="sm" type="none"/>
            <a:tailEnd len="sm" w="sm" type="none"/>
          </a:ln>
        </p:spPr>
        <p:txBody>
          <a:bodyPr anchorCtr="0" anchor="ctr" bIns="45700" lIns="91425" spcFirstLastPara="1" rIns="91425" wrap="square" tIns="45700">
            <a:noAutofit/>
          </a:bodyPr>
          <a:lstStyle/>
          <a:p>
            <a:pPr indent="-285750" lvl="0" marL="393700" marR="0" rtl="0" algn="l">
              <a:lnSpc>
                <a:spcPct val="100000"/>
              </a:lnSpc>
              <a:spcBef>
                <a:spcPts val="0"/>
              </a:spcBef>
              <a:spcAft>
                <a:spcPts val="0"/>
              </a:spcAft>
              <a:buClr>
                <a:srgbClr val="000000"/>
              </a:buClr>
              <a:buSzPts val="1900"/>
              <a:buFont typeface="Courier New"/>
              <a:buChar char="o"/>
            </a:pPr>
            <a:r>
              <a:rPr b="0" i="0" lang="en-GB" sz="1400" u="none" cap="none" strike="noStrike">
                <a:solidFill>
                  <a:schemeClr val="dk2"/>
                </a:solidFill>
                <a:latin typeface="Roboto"/>
                <a:ea typeface="Roboto"/>
                <a:cs typeface="Roboto"/>
                <a:sym typeface="Roboto"/>
              </a:rPr>
              <a:t>identify any Level 2 grapheme when they hear the phoneme;</a:t>
            </a:r>
            <a:endParaRPr/>
          </a:p>
        </p:txBody>
      </p:sp>
      <p:sp>
        <p:nvSpPr>
          <p:cNvPr id="129" name="Google Shape;129;p26"/>
          <p:cNvSpPr/>
          <p:nvPr/>
        </p:nvSpPr>
        <p:spPr>
          <a:xfrm>
            <a:off x="4434331" y="3039566"/>
            <a:ext cx="3241027" cy="631118"/>
          </a:xfrm>
          <a:prstGeom prst="roundRect">
            <a:avLst>
              <a:gd fmla="val 16667" name="adj"/>
            </a:avLst>
          </a:prstGeom>
          <a:solidFill>
            <a:srgbClr val="EFBBD8"/>
          </a:solidFill>
          <a:ln cap="flat" cmpd="sng" w="22225">
            <a:solidFill>
              <a:srgbClr val="CB4592"/>
            </a:solidFill>
            <a:prstDash val="solid"/>
            <a:round/>
            <a:headEnd len="sm" w="sm" type="none"/>
            <a:tailEnd len="sm" w="sm" type="none"/>
          </a:ln>
        </p:spPr>
        <p:txBody>
          <a:bodyPr anchorCtr="0" anchor="ctr" bIns="45700" lIns="91425" spcFirstLastPara="1" rIns="91425" wrap="square" tIns="45700">
            <a:noAutofit/>
          </a:bodyPr>
          <a:lstStyle/>
          <a:p>
            <a:pPr indent="-285750" lvl="0" marL="393700" marR="0" rtl="0" algn="l">
              <a:lnSpc>
                <a:spcPct val="100000"/>
              </a:lnSpc>
              <a:spcBef>
                <a:spcPts val="0"/>
              </a:spcBef>
              <a:spcAft>
                <a:spcPts val="0"/>
              </a:spcAft>
              <a:buClr>
                <a:srgbClr val="000000"/>
              </a:buClr>
              <a:buSzPts val="1900"/>
              <a:buFont typeface="Courier New"/>
              <a:buChar char="o"/>
            </a:pPr>
            <a:r>
              <a:rPr b="0" i="0" lang="en-GB" sz="1400" u="none" cap="none" strike="noStrike">
                <a:solidFill>
                  <a:schemeClr val="dk2"/>
                </a:solidFill>
                <a:latin typeface="Roboto"/>
                <a:ea typeface="Roboto"/>
                <a:cs typeface="Roboto"/>
                <a:sym typeface="Roboto"/>
              </a:rPr>
              <a:t>orally blend and segment CVC words such as, ‘sat’ and ‘pat’;</a:t>
            </a:r>
            <a:endParaRPr/>
          </a:p>
        </p:txBody>
      </p:sp>
      <p:sp>
        <p:nvSpPr>
          <p:cNvPr id="130" name="Google Shape;130;p26"/>
          <p:cNvSpPr/>
          <p:nvPr/>
        </p:nvSpPr>
        <p:spPr>
          <a:xfrm>
            <a:off x="4438434" y="3816718"/>
            <a:ext cx="3241027" cy="602788"/>
          </a:xfrm>
          <a:prstGeom prst="roundRect">
            <a:avLst>
              <a:gd fmla="val 16667" name="adj"/>
            </a:avLst>
          </a:prstGeom>
          <a:solidFill>
            <a:srgbClr val="EFBBD8"/>
          </a:solidFill>
          <a:ln cap="flat" cmpd="sng" w="22225">
            <a:solidFill>
              <a:srgbClr val="CB4592"/>
            </a:solidFill>
            <a:prstDash val="solid"/>
            <a:round/>
            <a:headEnd len="sm" w="sm" type="none"/>
            <a:tailEnd len="sm" w="sm" type="none"/>
          </a:ln>
        </p:spPr>
        <p:txBody>
          <a:bodyPr anchorCtr="0" anchor="ctr" bIns="45700" lIns="91425" spcFirstLastPara="1" rIns="91425" wrap="square" tIns="45700">
            <a:noAutofit/>
          </a:bodyPr>
          <a:lstStyle/>
          <a:p>
            <a:pPr indent="-285750" lvl="0" marL="393700" marR="0" rtl="0" algn="l">
              <a:lnSpc>
                <a:spcPct val="100000"/>
              </a:lnSpc>
              <a:spcBef>
                <a:spcPts val="0"/>
              </a:spcBef>
              <a:spcAft>
                <a:spcPts val="0"/>
              </a:spcAft>
              <a:buClr>
                <a:srgbClr val="000000"/>
              </a:buClr>
              <a:buSzPts val="1900"/>
              <a:buFont typeface="Courier New"/>
              <a:buChar char="o"/>
            </a:pPr>
            <a:r>
              <a:rPr b="0" i="0" lang="en-GB" sz="1400" u="none" cap="none" strike="noStrike">
                <a:solidFill>
                  <a:schemeClr val="dk2"/>
                </a:solidFill>
                <a:latin typeface="Roboto"/>
                <a:ea typeface="Roboto"/>
                <a:cs typeface="Roboto"/>
                <a:sym typeface="Roboto"/>
              </a:rPr>
              <a:t>blend sounds to read VC words such as, ‘if’, ‘am’, ‘on’ and ‘up’;</a:t>
            </a:r>
            <a:endParaRPr/>
          </a:p>
        </p:txBody>
      </p:sp>
      <p:sp>
        <p:nvSpPr>
          <p:cNvPr id="131" name="Google Shape;131;p26"/>
          <p:cNvSpPr/>
          <p:nvPr/>
        </p:nvSpPr>
        <p:spPr>
          <a:xfrm>
            <a:off x="4438434" y="4565540"/>
            <a:ext cx="3881109" cy="614461"/>
          </a:xfrm>
          <a:prstGeom prst="roundRect">
            <a:avLst>
              <a:gd fmla="val 16667" name="adj"/>
            </a:avLst>
          </a:prstGeom>
          <a:solidFill>
            <a:srgbClr val="EFBBD8"/>
          </a:solidFill>
          <a:ln cap="flat" cmpd="sng" w="22225">
            <a:solidFill>
              <a:srgbClr val="CB4592"/>
            </a:solidFill>
            <a:prstDash val="solid"/>
            <a:round/>
            <a:headEnd len="sm" w="sm" type="none"/>
            <a:tailEnd len="sm" w="sm" type="none"/>
          </a:ln>
        </p:spPr>
        <p:txBody>
          <a:bodyPr anchorCtr="0" anchor="ctr" bIns="45700" lIns="91425" spcFirstLastPara="1" rIns="91425" wrap="square" tIns="45700">
            <a:noAutofit/>
          </a:bodyPr>
          <a:lstStyle/>
          <a:p>
            <a:pPr indent="-285750" lvl="0" marL="393700" marR="0" rtl="0" algn="l">
              <a:lnSpc>
                <a:spcPct val="100000"/>
              </a:lnSpc>
              <a:spcBef>
                <a:spcPts val="0"/>
              </a:spcBef>
              <a:spcAft>
                <a:spcPts val="0"/>
              </a:spcAft>
              <a:buClr>
                <a:srgbClr val="000000"/>
              </a:buClr>
              <a:buSzPts val="1900"/>
              <a:buFont typeface="Courier New"/>
              <a:buChar char="o"/>
            </a:pPr>
            <a:r>
              <a:rPr b="0" i="0" lang="en-GB" sz="1400" u="none" cap="none" strike="noStrike">
                <a:solidFill>
                  <a:schemeClr val="dk2"/>
                </a:solidFill>
                <a:latin typeface="Roboto"/>
                <a:ea typeface="Roboto"/>
                <a:cs typeface="Roboto"/>
                <a:sym typeface="Roboto"/>
              </a:rPr>
              <a:t>segment VC words into their sounds to spell them (using magnetic letters);</a:t>
            </a:r>
            <a:endParaRPr/>
          </a:p>
        </p:txBody>
      </p:sp>
      <p:sp>
        <p:nvSpPr>
          <p:cNvPr id="132" name="Google Shape;132;p26"/>
          <p:cNvSpPr/>
          <p:nvPr/>
        </p:nvSpPr>
        <p:spPr>
          <a:xfrm>
            <a:off x="4438434" y="5326035"/>
            <a:ext cx="4130033" cy="602788"/>
          </a:xfrm>
          <a:prstGeom prst="roundRect">
            <a:avLst>
              <a:gd fmla="val 16667" name="adj"/>
            </a:avLst>
          </a:prstGeom>
          <a:solidFill>
            <a:srgbClr val="EFBBD8"/>
          </a:solidFill>
          <a:ln cap="flat" cmpd="sng" w="22225">
            <a:solidFill>
              <a:srgbClr val="CB4592"/>
            </a:solidFill>
            <a:prstDash val="solid"/>
            <a:round/>
            <a:headEnd len="sm" w="sm" type="none"/>
            <a:tailEnd len="sm" w="sm" type="none"/>
          </a:ln>
        </p:spPr>
        <p:txBody>
          <a:bodyPr anchorCtr="0" anchor="ctr" bIns="45700" lIns="91425" spcFirstLastPara="1" rIns="91425" wrap="square" tIns="45700">
            <a:noAutofit/>
          </a:bodyPr>
          <a:lstStyle/>
          <a:p>
            <a:pPr indent="-285750" lvl="0" marL="393700" marR="0" rtl="0" algn="l">
              <a:lnSpc>
                <a:spcPct val="100000"/>
              </a:lnSpc>
              <a:spcBef>
                <a:spcPts val="0"/>
              </a:spcBef>
              <a:spcAft>
                <a:spcPts val="0"/>
              </a:spcAft>
              <a:buClr>
                <a:srgbClr val="000000"/>
              </a:buClr>
              <a:buSzPts val="1900"/>
              <a:buFont typeface="Courier New"/>
              <a:buChar char="o"/>
            </a:pPr>
            <a:r>
              <a:rPr b="0" i="0" lang="en-GB" sz="1400" u="none" cap="none" strike="noStrike">
                <a:solidFill>
                  <a:schemeClr val="dk2"/>
                </a:solidFill>
                <a:latin typeface="Roboto"/>
                <a:ea typeface="Roboto"/>
                <a:cs typeface="Roboto"/>
                <a:sym typeface="Roboto"/>
              </a:rPr>
              <a:t>read the tricky words (words that cannot be sounded out): the, to, I, no, go.</a:t>
            </a:r>
            <a:endParaRPr/>
          </a:p>
        </p:txBody>
      </p:sp>
      <p:sp>
        <p:nvSpPr>
          <p:cNvPr id="133" name="Google Shape;133;p26"/>
          <p:cNvSpPr/>
          <p:nvPr/>
        </p:nvSpPr>
        <p:spPr>
          <a:xfrm>
            <a:off x="578206" y="1320377"/>
            <a:ext cx="2570475" cy="1754487"/>
          </a:xfrm>
          <a:prstGeom prst="roundRect">
            <a:avLst>
              <a:gd fmla="val 16667" name="adj"/>
            </a:avLst>
          </a:prstGeom>
          <a:solidFill>
            <a:srgbClr val="F0821B"/>
          </a:solidFill>
          <a:ln cap="flat" cmpd="sng" w="222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107950" marR="0" rtl="0" algn="l">
              <a:lnSpc>
                <a:spcPct val="100000"/>
              </a:lnSpc>
              <a:spcBef>
                <a:spcPts val="0"/>
              </a:spcBef>
              <a:spcAft>
                <a:spcPts val="0"/>
              </a:spcAft>
              <a:buNone/>
            </a:pPr>
            <a:r>
              <a:rPr b="0" i="0" lang="en-GB" sz="1600" u="none" cap="none" strike="noStrike">
                <a:solidFill>
                  <a:schemeClr val="lt1"/>
                </a:solidFill>
                <a:latin typeface="Roboto"/>
                <a:ea typeface="Roboto"/>
                <a:cs typeface="Roboto"/>
                <a:sym typeface="Roboto"/>
              </a:rPr>
              <a:t>Level 2 is taught in Reception.</a:t>
            </a:r>
            <a:endParaRPr/>
          </a:p>
          <a:p>
            <a:pPr indent="0" lvl="0" marL="107950" marR="0" rtl="0" algn="l">
              <a:lnSpc>
                <a:spcPct val="100000"/>
              </a:lnSpc>
              <a:spcBef>
                <a:spcPts val="0"/>
              </a:spcBef>
              <a:spcAft>
                <a:spcPts val="0"/>
              </a:spcAft>
              <a:buNone/>
            </a:pPr>
            <a:r>
              <a:t/>
            </a:r>
            <a:endParaRPr b="1" i="0" sz="1600" u="none" cap="none" strike="noStrike">
              <a:solidFill>
                <a:schemeClr val="dk2"/>
              </a:solidFill>
              <a:latin typeface="Roboto"/>
              <a:ea typeface="Roboto"/>
              <a:cs typeface="Roboto"/>
              <a:sym typeface="Roboto"/>
            </a:endParaRPr>
          </a:p>
          <a:p>
            <a:pPr indent="0" lvl="0" marL="107950" marR="0" rtl="0" algn="l">
              <a:lnSpc>
                <a:spcPct val="100000"/>
              </a:lnSpc>
              <a:spcBef>
                <a:spcPts val="0"/>
              </a:spcBef>
              <a:spcAft>
                <a:spcPts val="0"/>
              </a:spcAft>
              <a:buNone/>
            </a:pPr>
            <a:r>
              <a:rPr b="1" i="0" lang="en-GB" sz="1600" u="none" cap="none" strike="noStrike">
                <a:solidFill>
                  <a:schemeClr val="lt1"/>
                </a:solidFill>
                <a:latin typeface="Roboto"/>
                <a:ea typeface="Roboto"/>
                <a:cs typeface="Roboto"/>
                <a:sym typeface="Roboto"/>
              </a:rPr>
              <a:t>By the end of Level 2, children will have had the opportunities to:</a:t>
            </a:r>
            <a:endParaRPr/>
          </a:p>
        </p:txBody>
      </p:sp>
      <p:cxnSp>
        <p:nvCxnSpPr>
          <p:cNvPr id="134" name="Google Shape;134;p26"/>
          <p:cNvCxnSpPr/>
          <p:nvPr/>
        </p:nvCxnSpPr>
        <p:spPr>
          <a:xfrm>
            <a:off x="3162738" y="2476093"/>
            <a:ext cx="1051357" cy="0"/>
          </a:xfrm>
          <a:prstGeom prst="straightConnector1">
            <a:avLst/>
          </a:prstGeom>
          <a:noFill/>
          <a:ln cap="flat" cmpd="sng" w="22225">
            <a:solidFill>
              <a:schemeClr val="lt1"/>
            </a:solidFill>
            <a:prstDash val="dash"/>
            <a:round/>
            <a:headEnd len="sm" w="sm" type="none"/>
            <a:tailEnd len="sm" w="sm" type="none"/>
          </a:ln>
        </p:spPr>
      </p:cxnSp>
      <p:pic>
        <p:nvPicPr>
          <p:cNvPr id="135" name="Google Shape;135;p26"/>
          <p:cNvPicPr preferRelativeResize="0"/>
          <p:nvPr/>
        </p:nvPicPr>
        <p:blipFill rotWithShape="1">
          <a:blip r:embed="rId3">
            <a:alphaModFix/>
          </a:blip>
          <a:srcRect b="0" l="0" r="0" t="0"/>
          <a:stretch/>
        </p:blipFill>
        <p:spPr>
          <a:xfrm>
            <a:off x="823137" y="3380826"/>
            <a:ext cx="3170412" cy="2916778"/>
          </a:xfrm>
          <a:prstGeom prst="rect">
            <a:avLst/>
          </a:prstGeom>
          <a:noFill/>
          <a:ln cap="flat" cmpd="sng" w="22225">
            <a:solidFill>
              <a:srgbClr val="F0821B"/>
            </a:solidFill>
            <a:prstDash val="solid"/>
            <a:round/>
            <a:headEnd len="sm" w="sm" type="none"/>
            <a:tailEnd len="sm" w="sm" type="none"/>
          </a:ln>
        </p:spPr>
      </p:pic>
      <p:sp>
        <p:nvSpPr>
          <p:cNvPr id="136" name="Google Shape;136;p26"/>
          <p:cNvSpPr/>
          <p:nvPr/>
        </p:nvSpPr>
        <p:spPr>
          <a:xfrm>
            <a:off x="7814622" y="2183391"/>
            <a:ext cx="1131782" cy="1615836"/>
          </a:xfrm>
          <a:prstGeom prst="rect">
            <a:avLst/>
          </a:prstGeom>
          <a:solidFill>
            <a:srgbClr val="FFFFFF"/>
          </a:solidFill>
          <a:ln>
            <a:noFill/>
          </a:ln>
        </p:spPr>
      </p:sp>
      <p:sp>
        <p:nvSpPr>
          <p:cNvPr id="137" name="Google Shape;137;p26"/>
          <p:cNvSpPr/>
          <p:nvPr/>
        </p:nvSpPr>
        <p:spPr>
          <a:xfrm>
            <a:off x="120372" y="5180001"/>
            <a:ext cx="1092522" cy="1320903"/>
          </a:xfrm>
          <a:prstGeom prst="rect">
            <a:avLst/>
          </a:prstGeom>
          <a:solidFill>
            <a:srgbClr val="FFFFFF"/>
          </a:solidFill>
          <a:ln>
            <a:noFill/>
          </a:ln>
        </p:spPr>
      </p:sp>
      <p:pic>
        <p:nvPicPr>
          <p:cNvPr id="138" name="Google Shape;138;p26"/>
          <p:cNvPicPr preferRelativeResize="0"/>
          <p:nvPr/>
        </p:nvPicPr>
        <p:blipFill rotWithShape="1">
          <a:blip r:embed="rId4">
            <a:alphaModFix/>
          </a:blip>
          <a:srcRect b="73083" l="-35" r="69745" t="15674"/>
          <a:stretch/>
        </p:blipFill>
        <p:spPr>
          <a:xfrm>
            <a:off x="6885962" y="0"/>
            <a:ext cx="2477673" cy="1299740"/>
          </a:xfrm>
          <a:prstGeom prst="rect">
            <a:avLst/>
          </a:prstGeom>
          <a:noFill/>
          <a:ln>
            <a:noFill/>
          </a:ln>
        </p:spPr>
      </p:pic>
    </p:spTree>
  </p:cSld>
  <p:clrMapOvr>
    <a:masterClrMapping/>
  </p:clrMapOvr>
  <p:transition>
    <p:fade/>
  </p:transition>
</p:sld>
</file>

<file path=ppt/theme/theme1.xml><?xml version="1.0" encoding="utf-8"?>
<a:theme xmlns:a="http://schemas.openxmlformats.org/drawingml/2006/main" xmlns:r="http://schemas.openxmlformats.org/officeDocument/2006/relationships" name="Office Theme">
  <a:themeElements>
    <a:clrScheme name="Twinkl Template">
      <a:dk1>
        <a:srgbClr val="1C1C1C"/>
      </a:dk1>
      <a:lt1>
        <a:srgbClr val="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2018-11-28T12:21:41Z</dcterms:created>
  <dc:creator>Charlotte Walker</dc:creator>
</cp:coreProperties>
</file>