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40" y="-12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228600" y="1066800"/>
            <a:ext cx="8785225" cy="2514600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lIns="91440" tIns="45720" rIns="91440" bIns="45720" rtlCol="0" anchor="ctr" anchorCtr="1">
            <a:normAutofit/>
          </a:bodyPr>
          <a:lstStyle>
            <a:defPPr>
              <a:defRPr lang="en-US"/>
            </a:defPPr>
            <a:lvl1pPr algn="ctr" defTabSz="360000">
              <a:lnSpc>
                <a:spcPct val="200000"/>
              </a:lnSpc>
              <a:spcBef>
                <a:spcPct val="0"/>
              </a:spcBef>
              <a:buNone/>
              <a:defRPr sz="1400">
                <a:latin typeface="Comic Sans MS" pitchFamily="66" charset="0"/>
                <a:ea typeface="ＭＳ Ｐゴシック" pitchFamily="34" charset="-128"/>
                <a:cs typeface="+mj-cs"/>
              </a:defRPr>
            </a:lvl1pPr>
          </a:lstStyle>
          <a:p>
            <a:r>
              <a:rPr lang="en-US" altLang="en-US" b="1" dirty="0" smtClean="0"/>
              <a:t>Page 1</a:t>
            </a:r>
          </a:p>
          <a:p>
            <a:r>
              <a:rPr lang="en-US" altLang="en-US" dirty="0" smtClean="0"/>
              <a:t>cells		 </a:t>
            </a:r>
            <a:r>
              <a:rPr lang="en-US" altLang="en-US" dirty="0"/>
              <a:t>out </a:t>
            </a:r>
            <a:r>
              <a:rPr lang="en-US" altLang="en-US" dirty="0" smtClean="0"/>
              <a:t>		</a:t>
            </a:r>
            <a:r>
              <a:rPr lang="en-US" altLang="en-US" dirty="0"/>
              <a:t> red </a:t>
            </a:r>
            <a:r>
              <a:rPr lang="en-US" altLang="en-US" dirty="0" smtClean="0"/>
              <a:t>		</a:t>
            </a:r>
            <a:r>
              <a:rPr lang="en-US" altLang="en-US" dirty="0"/>
              <a:t> pumping </a:t>
            </a:r>
            <a:r>
              <a:rPr lang="en-US" altLang="en-US" dirty="0" smtClean="0"/>
              <a:t>		 chamber		</a:t>
            </a:r>
            <a:r>
              <a:rPr lang="en-US" altLang="en-US" dirty="0"/>
              <a:t> carbon </a:t>
            </a:r>
            <a:r>
              <a:rPr lang="en-US" altLang="en-US" dirty="0" smtClean="0"/>
              <a:t>dioxide</a:t>
            </a:r>
          </a:p>
          <a:p>
            <a:r>
              <a:rPr lang="en-US" altLang="en-US" dirty="0"/>
              <a:t>blood </a:t>
            </a:r>
            <a:r>
              <a:rPr lang="en-US" altLang="en-US" dirty="0" smtClean="0"/>
              <a:t>vessels		</a:t>
            </a:r>
            <a:r>
              <a:rPr lang="en-US" altLang="en-US" dirty="0"/>
              <a:t> </a:t>
            </a:r>
            <a:r>
              <a:rPr lang="en-US" altLang="en-US" dirty="0" smtClean="0"/>
              <a:t>muscle			</a:t>
            </a:r>
            <a:r>
              <a:rPr lang="en-US" altLang="en-US" dirty="0"/>
              <a:t>100,000	</a:t>
            </a:r>
            <a:r>
              <a:rPr lang="en-US" altLang="en-US" dirty="0" smtClean="0"/>
              <a:t>		</a:t>
            </a:r>
            <a:r>
              <a:rPr lang="en-US" altLang="en-US" dirty="0"/>
              <a:t> </a:t>
            </a:r>
            <a:r>
              <a:rPr lang="en-US" altLang="en-US" dirty="0" smtClean="0"/>
              <a:t>blood			</a:t>
            </a:r>
            <a:r>
              <a:rPr lang="en-US" altLang="en-US" dirty="0"/>
              <a:t> </a:t>
            </a:r>
            <a:r>
              <a:rPr lang="en-US" altLang="en-US" dirty="0" smtClean="0"/>
              <a:t>in</a:t>
            </a:r>
          </a:p>
          <a:p>
            <a:r>
              <a:rPr lang="en-US" altLang="en-US" dirty="0" smtClean="0"/>
              <a:t>pushes		</a:t>
            </a:r>
            <a:r>
              <a:rPr lang="en-US" altLang="en-US" dirty="0"/>
              <a:t> </a:t>
            </a:r>
            <a:r>
              <a:rPr lang="en-US" altLang="en-US" dirty="0" smtClean="0"/>
              <a:t>heart		</a:t>
            </a:r>
            <a:r>
              <a:rPr lang="en-US" altLang="en-US" dirty="0"/>
              <a:t> circulatory </a:t>
            </a:r>
            <a:r>
              <a:rPr lang="en-US" altLang="en-US" dirty="0" smtClean="0"/>
              <a:t>system		</a:t>
            </a:r>
            <a:r>
              <a:rPr lang="en-US" altLang="en-US" dirty="0"/>
              <a:t> </a:t>
            </a:r>
            <a:r>
              <a:rPr lang="en-US" altLang="en-US" dirty="0" smtClean="0"/>
              <a:t>heartbeat		</a:t>
            </a:r>
            <a:r>
              <a:rPr lang="en-US" altLang="en-US" dirty="0"/>
              <a:t> </a:t>
            </a:r>
            <a:r>
              <a:rPr lang="en-US" altLang="en-US" dirty="0" smtClean="0"/>
              <a:t>veins		</a:t>
            </a:r>
            <a:r>
              <a:rPr lang="en-US" altLang="en-US" dirty="0"/>
              <a:t> valve</a:t>
            </a:r>
            <a:endParaRPr lang="en-US" altLang="en-US" dirty="0" smtClean="0"/>
          </a:p>
          <a:p>
            <a:r>
              <a:rPr lang="en-US" altLang="en-US" dirty="0" smtClean="0"/>
              <a:t>oxygen			</a:t>
            </a:r>
            <a:r>
              <a:rPr lang="en-US" altLang="en-US" dirty="0"/>
              <a:t> </a:t>
            </a:r>
            <a:r>
              <a:rPr lang="en-US" altLang="en-US" dirty="0" smtClean="0"/>
              <a:t>electrical		</a:t>
            </a:r>
            <a:r>
              <a:rPr lang="en-US" altLang="en-US" dirty="0"/>
              <a:t> </a:t>
            </a:r>
            <a:r>
              <a:rPr lang="en-US" altLang="en-US" dirty="0" smtClean="0"/>
              <a:t>pulls		</a:t>
            </a:r>
            <a:r>
              <a:rPr lang="en-US" altLang="en-US" dirty="0"/>
              <a:t> </a:t>
            </a:r>
            <a:r>
              <a:rPr lang="en-US" altLang="en-US" dirty="0" smtClean="0"/>
              <a:t>arteries		</a:t>
            </a:r>
            <a:r>
              <a:rPr lang="en-US" altLang="en-US" dirty="0"/>
              <a:t>contract	</a:t>
            </a:r>
            <a:r>
              <a:rPr lang="en-US" altLang="en-US" dirty="0" smtClean="0"/>
              <a:t>		lungs</a:t>
            </a:r>
            <a:endParaRPr lang="en-US" alt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28600" y="4038600"/>
            <a:ext cx="8785225" cy="2286000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lIns="91440" tIns="45720" rIns="91440" bIns="45720" rtlCol="0" anchor="ctr" anchorCtr="1">
            <a:normAutofit/>
          </a:bodyPr>
          <a:lstStyle>
            <a:defPPr>
              <a:defRPr lang="en-US"/>
            </a:defPPr>
            <a:lvl1pPr algn="ctr" defTabSz="360000">
              <a:lnSpc>
                <a:spcPct val="200000"/>
              </a:lnSpc>
              <a:spcBef>
                <a:spcPct val="0"/>
              </a:spcBef>
              <a:buNone/>
              <a:defRPr sz="1400">
                <a:latin typeface="Comic Sans MS" pitchFamily="66" charset="0"/>
                <a:ea typeface="ＭＳ Ｐゴシック" pitchFamily="34" charset="-128"/>
                <a:cs typeface="+mj-cs"/>
              </a:defRPr>
            </a:lvl1pPr>
          </a:lstStyle>
          <a:p>
            <a:r>
              <a:rPr lang="en-US" altLang="en-US" b="1" dirty="0" smtClean="0"/>
              <a:t>Page 2</a:t>
            </a:r>
          </a:p>
          <a:p>
            <a:r>
              <a:rPr lang="en-US" altLang="en-US" dirty="0" smtClean="0"/>
              <a:t>deoxygenated			</a:t>
            </a:r>
            <a:r>
              <a:rPr lang="en-US" altLang="en-US" dirty="0"/>
              <a:t> </a:t>
            </a:r>
            <a:r>
              <a:rPr lang="en-US" altLang="en-US" dirty="0" smtClean="0"/>
              <a:t>slower				</a:t>
            </a:r>
            <a:r>
              <a:rPr lang="en-US" altLang="en-US" dirty="0"/>
              <a:t> </a:t>
            </a:r>
            <a:r>
              <a:rPr lang="en-US" altLang="en-US" dirty="0" smtClean="0"/>
              <a:t>cycle			</a:t>
            </a:r>
            <a:r>
              <a:rPr lang="en-US" altLang="en-US" dirty="0"/>
              <a:t> </a:t>
            </a:r>
            <a:r>
              <a:rPr lang="en-US" altLang="en-US" dirty="0" smtClean="0"/>
              <a:t>red			</a:t>
            </a:r>
            <a:r>
              <a:rPr lang="en-US" altLang="en-US" dirty="0"/>
              <a:t> </a:t>
            </a:r>
            <a:r>
              <a:rPr lang="en-US" altLang="en-US" dirty="0" smtClean="0"/>
              <a:t>blue</a:t>
            </a:r>
          </a:p>
          <a:p>
            <a:r>
              <a:rPr lang="en-US" altLang="en-US" dirty="0" smtClean="0"/>
              <a:t>stronger		</a:t>
            </a:r>
            <a:r>
              <a:rPr lang="en-US" altLang="en-US" dirty="0"/>
              <a:t> </a:t>
            </a:r>
            <a:r>
              <a:rPr lang="en-US" altLang="en-US" dirty="0" smtClean="0"/>
              <a:t>waste			</a:t>
            </a:r>
            <a:r>
              <a:rPr lang="en-US" altLang="en-US" dirty="0"/>
              <a:t> </a:t>
            </a:r>
            <a:r>
              <a:rPr lang="en-US" altLang="en-US" dirty="0" smtClean="0"/>
              <a:t>less		</a:t>
            </a:r>
            <a:r>
              <a:rPr lang="en-US" altLang="en-US" dirty="0"/>
              <a:t> </a:t>
            </a:r>
            <a:r>
              <a:rPr lang="en-US" altLang="en-US" dirty="0" smtClean="0"/>
              <a:t>faster			</a:t>
            </a:r>
            <a:r>
              <a:rPr lang="en-US" altLang="en-US" dirty="0"/>
              <a:t>exercise	</a:t>
            </a:r>
            <a:endParaRPr lang="en-US" altLang="en-US" dirty="0" smtClean="0"/>
          </a:p>
          <a:p>
            <a:r>
              <a:rPr lang="en-US" altLang="en-US" dirty="0" smtClean="0"/>
              <a:t>oxygenated			</a:t>
            </a:r>
            <a:r>
              <a:rPr lang="en-US" altLang="en-US" dirty="0"/>
              <a:t> </a:t>
            </a:r>
            <a:r>
              <a:rPr lang="en-US" altLang="en-US" dirty="0" smtClean="0"/>
              <a:t>valves			</a:t>
            </a:r>
            <a:r>
              <a:rPr lang="en-US" altLang="en-US" dirty="0"/>
              <a:t> </a:t>
            </a:r>
            <a:r>
              <a:rPr lang="en-US" altLang="en-US" dirty="0" smtClean="0"/>
              <a:t>more			</a:t>
            </a:r>
            <a:r>
              <a:rPr lang="en-US" altLang="en-US" dirty="0"/>
              <a:t> </a:t>
            </a:r>
            <a:r>
              <a:rPr lang="en-US" altLang="en-US" dirty="0" smtClean="0"/>
              <a:t>60-100			</a:t>
            </a:r>
            <a:r>
              <a:rPr lang="en-US" altLang="en-US" dirty="0"/>
              <a:t>fuel	</a:t>
            </a:r>
            <a:endParaRPr lang="en-US" altLang="en-US" dirty="0" smtClean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9388" y="152400"/>
            <a:ext cx="8785225" cy="674687"/>
          </a:xfrm>
        </p:spPr>
        <p:txBody>
          <a:bodyPr>
            <a:normAutofit/>
          </a:bodyPr>
          <a:lstStyle/>
          <a:p>
            <a:pPr defTabSz="468000" eaLnBrk="1" hangingPunct="1"/>
            <a:r>
              <a:rPr lang="en-US" altLang="en-US" sz="1400" b="1" dirty="0" smtClean="0">
                <a:latin typeface="Comic Sans MS" pitchFamily="66" charset="0"/>
                <a:ea typeface="ＭＳ Ｐゴシック" pitchFamily="34" charset="-128"/>
              </a:rPr>
              <a:t>Remember you will need to use some words </a:t>
            </a:r>
            <a:r>
              <a:rPr lang="en-US" altLang="en-US" sz="1400" b="1" u="sng" dirty="0" smtClean="0">
                <a:latin typeface="Comic Sans MS" pitchFamily="66" charset="0"/>
                <a:ea typeface="ＭＳ Ｐゴシック" pitchFamily="34" charset="-128"/>
              </a:rPr>
              <a:t>more than once</a:t>
            </a:r>
          </a:p>
        </p:txBody>
      </p:sp>
    </p:spTree>
    <p:extLst>
      <p:ext uri="{BB962C8B-B14F-4D97-AF65-F5344CB8AC3E}">
        <p14:creationId xmlns:p14="http://schemas.microsoft.com/office/powerpoint/2010/main" val="3274129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2400" y="762000"/>
            <a:ext cx="8785225" cy="57912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60000">
              <a:lnSpc>
                <a:spcPct val="200000"/>
              </a:lnSpc>
            </a:pP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Together, the heart, blood and blood vessels make up the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				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			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. The </a:t>
            </a:r>
          </a:p>
          <a:p>
            <a:pPr algn="l" defTabSz="360000">
              <a:lnSpc>
                <a:spcPct val="200000"/>
              </a:lnSpc>
            </a:pPr>
            <a:r>
              <a:rPr lang="en-US" altLang="en-US" sz="1400" u="sng" dirty="0">
                <a:latin typeface="Comic Sans MS" pitchFamily="66" charset="0"/>
                <a:ea typeface="ＭＳ Ｐゴシック" pitchFamily="34" charset="-128"/>
              </a:rPr>
              <a:t>	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	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pumps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			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all around the body. The heart is a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			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that keeps </a:t>
            </a:r>
          </a:p>
          <a:p>
            <a:pPr algn="l" defTabSz="360000">
              <a:lnSpc>
                <a:spcPct val="200000"/>
              </a:lnSpc>
            </a:pPr>
            <a:r>
              <a:rPr lang="en-US" altLang="en-US" sz="1400" u="sng" dirty="0">
                <a:latin typeface="Comic Sans MS" pitchFamily="66" charset="0"/>
                <a:ea typeface="ＭＳ Ｐゴシック" pitchFamily="34" charset="-128"/>
              </a:rPr>
              <a:t>	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		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all of the time. When the heart moves, this is called a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				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. Each heartbeat is caused by an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				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signal that causes the heart to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			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. The heart beats at least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			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times each day. When the heart beats, it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		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blood into itself and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		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blood out of itself. Each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			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of the heart has a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		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that only allows blood to travel in one direction. Within the blood there are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	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blood cells, which pick up oxygen from the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		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and take carbon dioxide back to the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		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. The lungs breathe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    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oxygen and breathe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 	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carbon dioxide. The blood is transported through the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		     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en-US" sz="1400" u="sng" dirty="0">
                <a:latin typeface="Comic Sans MS" pitchFamily="66" charset="0"/>
                <a:ea typeface="ＭＳ Ｐゴシック" pitchFamily="34" charset="-128"/>
              </a:rPr>
              <a:t>	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		   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, which travel to every part of the body. The body is made up of microscopic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		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and each of these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	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needs oxygen.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			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carry the blood away from the heart. When blood leaves the heart it is full of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			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.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		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carry the blood back to the heart. When blood is returned to the heart, it has no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			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and instead is full of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		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		  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.</a:t>
            </a:r>
            <a:endParaRPr lang="en-US" altLang="en-US" sz="1400" u="sng" dirty="0" smtClean="0"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8819014" y="6477000"/>
            <a:ext cx="2776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dirty="0" smtClean="0">
                <a:latin typeface="Comic Sans MS" pitchFamily="66" charset="0"/>
              </a:rPr>
              <a:t>1</a:t>
            </a:r>
            <a:endParaRPr lang="en-GB" altLang="en-US" sz="1600" dirty="0">
              <a:latin typeface="Comic Sans MS" pitchFamily="66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79388" y="-76200"/>
            <a:ext cx="8785225" cy="903287"/>
          </a:xfrm>
        </p:spPr>
        <p:txBody>
          <a:bodyPr>
            <a:normAutofit/>
          </a:bodyPr>
          <a:lstStyle/>
          <a:p>
            <a:pPr defTabSz="468000" eaLnBrk="1" hangingPunct="1"/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 Name: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			</a:t>
            </a:r>
            <a:r>
              <a:rPr lang="en-US" altLang="en-US" sz="1400" u="sng" dirty="0">
                <a:latin typeface="Comic Sans MS" pitchFamily="66" charset="0"/>
                <a:ea typeface="ＭＳ Ｐゴシック" pitchFamily="34" charset="-128"/>
              </a:rPr>
              <a:t>	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		Date: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								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/>
            </a:r>
            <a:b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</a:br>
            <a:r>
              <a:rPr lang="en-US" altLang="en-US" sz="1400" dirty="0">
                <a:latin typeface="Comic Sans MS" pitchFamily="66" charset="0"/>
                <a:ea typeface="ＭＳ Ｐゴシック" pitchFamily="34" charset="-128"/>
              </a:rPr>
              <a:t/>
            </a:r>
            <a:br>
              <a:rPr lang="en-US" altLang="en-US" sz="1400" dirty="0">
                <a:latin typeface="Comic Sans MS" pitchFamily="66" charset="0"/>
                <a:ea typeface="ＭＳ Ｐゴシック" pitchFamily="34" charset="-128"/>
              </a:rPr>
            </a:b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WALT </a:t>
            </a:r>
            <a:r>
              <a:rPr lang="en-US" altLang="en-US" sz="1400" b="1" u="sng" dirty="0">
                <a:latin typeface="Comic Sans MS" pitchFamily="66" charset="0"/>
                <a:ea typeface="ＭＳ Ｐゴシック" pitchFamily="34" charset="-128"/>
              </a:rPr>
              <a:t>u</a:t>
            </a:r>
            <a:r>
              <a:rPr lang="en-US" altLang="en-US" sz="1400" b="1" u="sng" dirty="0" smtClean="0">
                <a:latin typeface="Comic Sans MS" pitchFamily="66" charset="0"/>
                <a:ea typeface="ＭＳ Ｐゴシック" pitchFamily="34" charset="-128"/>
              </a:rPr>
              <a:t>nderstand </a:t>
            </a:r>
            <a:r>
              <a:rPr lang="en-US" altLang="en-US" sz="1400" b="1" u="sng" dirty="0" smtClean="0">
                <a:latin typeface="Comic Sans MS" pitchFamily="66" charset="0"/>
                <a:ea typeface="ＭＳ Ｐゴシック" pitchFamily="34" charset="-128"/>
              </a:rPr>
              <a:t>the circulatory system</a:t>
            </a:r>
          </a:p>
        </p:txBody>
      </p:sp>
    </p:spTree>
    <p:extLst>
      <p:ext uri="{BB962C8B-B14F-4D97-AF65-F5344CB8AC3E}">
        <p14:creationId xmlns:p14="http://schemas.microsoft.com/office/powerpoint/2010/main" val="1870303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2400" y="1219200"/>
            <a:ext cx="8785225" cy="51054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60000">
              <a:lnSpc>
                <a:spcPct val="220000"/>
              </a:lnSpc>
            </a:pP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Like the heart, veins also have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			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so that the blood can only travel in one direction.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Blood is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	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when it leaves the heart because it is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						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(full of oxygen) and it is</a:t>
            </a:r>
          </a:p>
          <a:p>
            <a:pPr algn="l" defTabSz="360000">
              <a:lnSpc>
                <a:spcPct val="220000"/>
              </a:lnSpc>
            </a:pPr>
            <a:r>
              <a:rPr lang="en-US" altLang="en-US" sz="1400" u="sng" dirty="0">
                <a:latin typeface="Comic Sans MS" pitchFamily="66" charset="0"/>
                <a:ea typeface="ＭＳ Ｐゴシック" pitchFamily="34" charset="-128"/>
              </a:rPr>
              <a:t>	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when it returns to the heart because it is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						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(lacking in oxygen). The blood also carries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	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to the cells and takes away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		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from them. </a:t>
            </a:r>
            <a:r>
              <a:rPr lang="en-US" altLang="en-US" sz="1400" dirty="0">
                <a:latin typeface="Comic Sans MS" pitchFamily="66" charset="0"/>
                <a:ea typeface="ＭＳ Ｐゴシック" pitchFamily="34" charset="-128"/>
              </a:rPr>
              <a:t>While we are resting, our heart beats </a:t>
            </a:r>
            <a:r>
              <a:rPr lang="en-US" altLang="en-US" sz="1400" u="sng" dirty="0">
                <a:latin typeface="Comic Sans MS" pitchFamily="66" charset="0"/>
                <a:ea typeface="ＭＳ Ｐゴシック" pitchFamily="34" charset="-128"/>
              </a:rPr>
              <a:t>			</a:t>
            </a:r>
            <a:r>
              <a:rPr lang="en-US" altLang="en-US" sz="1400" dirty="0">
                <a:latin typeface="Comic Sans MS" pitchFamily="66" charset="0"/>
                <a:ea typeface="ＭＳ Ｐゴシック" pitchFamily="34" charset="-128"/>
              </a:rPr>
              <a:t> times per 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minute. When we sleep, our bodies need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		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oxygen, so our heartbeat is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			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. When we are scared our heart beats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		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because the brain thinks that the body needs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		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oxygen to fight or to run away. Our heartbeat also speeds up when we do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				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because our muscles need more oxygen to keep working. Exercise is good for our muscles, including the heart, because it makes them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			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. The circulatory system </a:t>
            </a:r>
            <a:r>
              <a:rPr lang="en-US" altLang="en-US" sz="1400" dirty="0">
                <a:latin typeface="Comic Sans MS" pitchFamily="66" charset="0"/>
                <a:ea typeface="ＭＳ Ｐゴシック" pitchFamily="34" charset="-128"/>
              </a:rPr>
              <a:t>process 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is a </a:t>
            </a:r>
            <a:r>
              <a:rPr lang="en-US" altLang="en-US" sz="1400" u="sng" dirty="0">
                <a:latin typeface="Comic Sans MS" pitchFamily="66" charset="0"/>
                <a:ea typeface="ＭＳ Ｐゴシック" pitchFamily="34" charset="-128"/>
              </a:rPr>
              <a:t>					</a:t>
            </a:r>
            <a:r>
              <a:rPr lang="en-US" altLang="en-US" sz="1400" dirty="0">
                <a:latin typeface="Comic Sans MS" pitchFamily="66" charset="0"/>
                <a:ea typeface="ＭＳ Ｐゴシック" pitchFamily="34" charset="-128"/>
              </a:rPr>
              <a:t>, which means that it is repeated over and over again.</a:t>
            </a:r>
          </a:p>
        </p:txBody>
      </p:sp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8819014" y="6477000"/>
            <a:ext cx="3097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2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79388" y="87313"/>
            <a:ext cx="8785225" cy="903287"/>
          </a:xfrm>
        </p:spPr>
        <p:txBody>
          <a:bodyPr>
            <a:normAutofit/>
          </a:bodyPr>
          <a:lstStyle/>
          <a:p>
            <a:pPr defTabSz="468000"/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 Name: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			</a:t>
            </a:r>
            <a:r>
              <a:rPr lang="en-US" altLang="en-US" sz="1400" u="sng" dirty="0">
                <a:latin typeface="Comic Sans MS" pitchFamily="66" charset="0"/>
                <a:ea typeface="ＭＳ Ｐゴシック" pitchFamily="34" charset="-128"/>
              </a:rPr>
              <a:t>	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		Date: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								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/>
            </a:r>
            <a:b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</a:br>
            <a:r>
              <a:rPr lang="en-US" altLang="en-US" sz="1400" dirty="0">
                <a:latin typeface="Comic Sans MS" pitchFamily="66" charset="0"/>
                <a:ea typeface="ＭＳ Ｐゴシック" pitchFamily="34" charset="-128"/>
              </a:rPr>
              <a:t/>
            </a:r>
            <a:br>
              <a:rPr lang="en-US" altLang="en-US" sz="1400" dirty="0">
                <a:latin typeface="Comic Sans MS" pitchFamily="66" charset="0"/>
                <a:ea typeface="ＭＳ Ｐゴシック" pitchFamily="34" charset="-128"/>
              </a:rPr>
            </a:b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WALT </a:t>
            </a:r>
            <a:r>
              <a:rPr lang="en-US" altLang="en-US" sz="1400" b="1" u="sng" dirty="0">
                <a:latin typeface="Comic Sans MS" pitchFamily="66" charset="0"/>
                <a:ea typeface="ＭＳ Ｐゴシック" pitchFamily="34" charset="-128"/>
              </a:rPr>
              <a:t>u</a:t>
            </a:r>
            <a:r>
              <a:rPr lang="en-US" altLang="en-US" sz="1400" b="1" u="sng" dirty="0" smtClean="0">
                <a:latin typeface="Comic Sans MS" pitchFamily="66" charset="0"/>
                <a:ea typeface="ＭＳ Ｐゴシック" pitchFamily="34" charset="-128"/>
              </a:rPr>
              <a:t>nderstand </a:t>
            </a:r>
            <a:r>
              <a:rPr lang="en-US" altLang="en-US" sz="1400" b="1" u="sng" dirty="0" smtClean="0">
                <a:latin typeface="Comic Sans MS" pitchFamily="66" charset="0"/>
                <a:ea typeface="ＭＳ Ｐゴシック" pitchFamily="34" charset="-128"/>
              </a:rPr>
              <a:t>the </a:t>
            </a:r>
            <a:r>
              <a:rPr lang="en-US" altLang="en-US" sz="1400" b="1" u="sng" dirty="0">
                <a:latin typeface="Comic Sans MS" pitchFamily="66" charset="0"/>
                <a:ea typeface="ＭＳ Ｐゴシック" pitchFamily="34" charset="-128"/>
              </a:rPr>
              <a:t>circulatory </a:t>
            </a:r>
            <a:r>
              <a:rPr lang="en-US" altLang="en-US" sz="1400" b="1" u="sng" dirty="0" smtClean="0">
                <a:latin typeface="Comic Sans MS" pitchFamily="66" charset="0"/>
                <a:ea typeface="ＭＳ Ｐゴシック" pitchFamily="34" charset="-128"/>
              </a:rPr>
              <a:t>system</a:t>
            </a:r>
          </a:p>
        </p:txBody>
      </p:sp>
    </p:spTree>
    <p:extLst>
      <p:ext uri="{BB962C8B-B14F-4D97-AF65-F5344CB8AC3E}">
        <p14:creationId xmlns:p14="http://schemas.microsoft.com/office/powerpoint/2010/main" val="1917816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8819014" y="6553200"/>
            <a:ext cx="2776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dirty="0" smtClean="0">
                <a:latin typeface="Comic Sans MS" pitchFamily="66" charset="0"/>
              </a:rPr>
              <a:t>1</a:t>
            </a:r>
            <a:endParaRPr lang="en-GB" altLang="en-US" sz="1600" dirty="0">
              <a:latin typeface="Comic Sans MS" pitchFamily="66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79388" y="152400"/>
            <a:ext cx="8785225" cy="4516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68000"/>
            <a:r>
              <a:rPr lang="en-US" altLang="en-US" sz="1400" b="1" smtClean="0">
                <a:latin typeface="Comic Sans MS" pitchFamily="66" charset="0"/>
                <a:ea typeface="ＭＳ Ｐゴシック" pitchFamily="34" charset="-128"/>
              </a:rPr>
              <a:t>Answers</a:t>
            </a:r>
            <a:endParaRPr lang="en-US" altLang="en-US" sz="1400" b="1" dirty="0" smtClean="0"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" y="762000"/>
            <a:ext cx="8785225" cy="57912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60000">
              <a:lnSpc>
                <a:spcPct val="200000"/>
              </a:lnSpc>
            </a:pP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Together, the heart, blood and blood vessels make up the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circulatory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system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. The </a:t>
            </a:r>
          </a:p>
          <a:p>
            <a:pPr algn="l" defTabSz="360000">
              <a:lnSpc>
                <a:spcPct val="200000"/>
              </a:lnSpc>
            </a:pP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heart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pumps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blood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all around the body. The heart is a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muscle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that keeps </a:t>
            </a:r>
          </a:p>
          <a:p>
            <a:pPr algn="l" defTabSz="360000">
              <a:lnSpc>
                <a:spcPct val="200000"/>
              </a:lnSpc>
            </a:pP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pumping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all of the time. When the heart moves, this is called a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heartbeat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. Each heartbeat is caused by an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electrical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signal that causes the heart to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contract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. The heart beats at least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100,000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times each day. </a:t>
            </a:r>
            <a:r>
              <a:rPr lang="en-US" altLang="en-US" sz="1400" dirty="0">
                <a:latin typeface="Comic Sans MS" pitchFamily="66" charset="0"/>
                <a:ea typeface="ＭＳ Ｐゴシック" pitchFamily="34" charset="-128"/>
              </a:rPr>
              <a:t>When the heart beats, it </a:t>
            </a:r>
            <a:r>
              <a:rPr lang="en-US" altLang="en-US" sz="1400" u="sng" dirty="0">
                <a:latin typeface="Comic Sans MS" pitchFamily="66" charset="0"/>
                <a:ea typeface="ＭＳ Ｐゴシック" pitchFamily="34" charset="-128"/>
              </a:rPr>
              <a:t>	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pulls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en-US" sz="1400" dirty="0">
                <a:latin typeface="Comic Sans MS" pitchFamily="66" charset="0"/>
                <a:ea typeface="ＭＳ Ｐゴシック" pitchFamily="34" charset="-128"/>
              </a:rPr>
              <a:t>blood into itself and </a:t>
            </a:r>
            <a:r>
              <a:rPr lang="en-US" altLang="en-US" sz="1400" u="sng" dirty="0">
                <a:latin typeface="Comic Sans MS" pitchFamily="66" charset="0"/>
                <a:ea typeface="ＭＳ Ｐゴシック" pitchFamily="34" charset="-128"/>
              </a:rPr>
              <a:t>	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pushes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en-US" sz="1400" dirty="0">
                <a:latin typeface="Comic Sans MS" pitchFamily="66" charset="0"/>
                <a:ea typeface="ＭＳ Ｐゴシック" pitchFamily="34" charset="-128"/>
              </a:rPr>
              <a:t>blood out of itself.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Each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chamber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of the heart has a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valve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that only allows blood to travel in one direction. Within the blood there are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red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blood cells, which pick up oxygen from the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lungs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and take carbon dioxide back to the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lungs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. The lungs breathe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in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oxygen and breathe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out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carbon dioxide. The blood is transported through the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blood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vessels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, which travel to every part of the body. The body is made up of microscopic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cells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and each of these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cells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needs oxygen.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Arteries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carry the blood away from the heart. When blood leaves the heart it is full of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oxygen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.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Veins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carry the blood back to the heart. When blood is returned to the heart, it has no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oxygen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and instead is full of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carbon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dioxide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.</a:t>
            </a:r>
            <a:endParaRPr lang="en-US" altLang="en-US" sz="1400" u="sng" dirty="0" smtClean="0">
              <a:latin typeface="Comic Sans MS" pitchFamily="66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0541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8819014" y="6553200"/>
            <a:ext cx="3097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2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79388" y="152400"/>
            <a:ext cx="8785225" cy="4516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68000"/>
            <a:r>
              <a:rPr lang="en-US" altLang="en-US" sz="1400" b="1" smtClean="0">
                <a:latin typeface="Comic Sans MS" pitchFamily="66" charset="0"/>
                <a:ea typeface="ＭＳ Ｐゴシック" pitchFamily="34" charset="-128"/>
              </a:rPr>
              <a:t>Answers</a:t>
            </a:r>
            <a:endParaRPr lang="en-US" altLang="en-US" sz="1400" b="1" dirty="0" smtClean="0"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1219200"/>
            <a:ext cx="8785225" cy="4572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60000">
              <a:lnSpc>
                <a:spcPct val="200000"/>
              </a:lnSpc>
            </a:pP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Like the heart, veins also have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valves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so that the blood can only travel in one direction.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Blood is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red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when it leaves the heart because it is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oxygenated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(full of oxygen) and it is</a:t>
            </a:r>
          </a:p>
          <a:p>
            <a:pPr algn="l" defTabSz="360000">
              <a:lnSpc>
                <a:spcPct val="200000"/>
              </a:lnSpc>
            </a:pP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blue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when it returns to the heart because it is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	deoxygenated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(lacking in oxygen). The blood also carries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fuel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to the cells and takes away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waste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from them. </a:t>
            </a:r>
            <a:r>
              <a:rPr lang="en-US" altLang="en-US" sz="1400" dirty="0">
                <a:latin typeface="Comic Sans MS" pitchFamily="66" charset="0"/>
                <a:ea typeface="ＭＳ Ｐゴシック" pitchFamily="34" charset="-128"/>
              </a:rPr>
              <a:t>While we are resting, our heart 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beats</a:t>
            </a:r>
          </a:p>
          <a:p>
            <a:pPr algn="l" defTabSz="360000">
              <a:lnSpc>
                <a:spcPct val="200000"/>
              </a:lnSpc>
            </a:pP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60-100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</a:t>
            </a:r>
            <a:r>
              <a:rPr lang="en-US" altLang="en-US" sz="1400" dirty="0">
                <a:latin typeface="Comic Sans MS" pitchFamily="66" charset="0"/>
                <a:ea typeface="ＭＳ Ｐゴシック" pitchFamily="34" charset="-128"/>
              </a:rPr>
              <a:t>times per 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minute. When we sleep, our bodies need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less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oxygen, so our heartbeat is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slower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. When we are scared our heart beats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faster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because the brain thinks that the body needs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more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oxygen to fight or to run away. Our heartbeat also speeds up when we do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exercise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 because our muscles need more oxygen to keep working. Exercise is good for our muscles, including the heart, because it makes them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stronger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. The circulatory system </a:t>
            </a:r>
            <a:r>
              <a:rPr lang="en-US" altLang="en-US" sz="1400" dirty="0">
                <a:latin typeface="Comic Sans MS" pitchFamily="66" charset="0"/>
                <a:ea typeface="ＭＳ Ｐゴシック" pitchFamily="34" charset="-128"/>
              </a:rPr>
              <a:t>process 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is a </a:t>
            </a:r>
            <a:r>
              <a:rPr lang="en-US" altLang="en-US" sz="1400" u="sng" dirty="0" smtClean="0">
                <a:latin typeface="Comic Sans MS" pitchFamily="66" charset="0"/>
                <a:ea typeface="ＭＳ Ｐゴシック" pitchFamily="34" charset="-128"/>
              </a:rPr>
              <a:t>cycle</a:t>
            </a:r>
            <a:r>
              <a:rPr lang="en-US" altLang="en-US" sz="1400" dirty="0" smtClean="0">
                <a:latin typeface="Comic Sans MS" pitchFamily="66" charset="0"/>
                <a:ea typeface="ＭＳ Ｐゴシック" pitchFamily="34" charset="-128"/>
              </a:rPr>
              <a:t>, </a:t>
            </a:r>
            <a:r>
              <a:rPr lang="en-US" altLang="en-US" sz="1400" dirty="0">
                <a:latin typeface="Comic Sans MS" pitchFamily="66" charset="0"/>
                <a:ea typeface="ＭＳ Ｐゴシック" pitchFamily="34" charset="-128"/>
              </a:rPr>
              <a:t>which means that it is repeated over and over again.</a:t>
            </a:r>
          </a:p>
        </p:txBody>
      </p:sp>
    </p:spTree>
    <p:extLst>
      <p:ext uri="{BB962C8B-B14F-4D97-AF65-F5344CB8AC3E}">
        <p14:creationId xmlns:p14="http://schemas.microsoft.com/office/powerpoint/2010/main" val="1499584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178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Remember you will need to use some words more than once</vt:lpstr>
      <vt:lpstr>  Name:        Date:            WALT understand the circulatory system</vt:lpstr>
      <vt:lpstr>  Name:        Date:            WALT understand the circulatory system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Name:        Date:            Understand sexual reproduction in animals</dc:title>
  <dc:creator>SaveTeachersSundays</dc:creator>
  <cp:lastModifiedBy>Laura Osborne</cp:lastModifiedBy>
  <cp:revision>109</cp:revision>
  <dcterms:created xsi:type="dcterms:W3CDTF">2006-08-16T00:00:00Z</dcterms:created>
  <dcterms:modified xsi:type="dcterms:W3CDTF">2017-03-20T13:50:19Z</dcterms:modified>
</cp:coreProperties>
</file>