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360" r:id="rId2"/>
    <p:sldId id="359" r:id="rId3"/>
    <p:sldId id="361" r:id="rId4"/>
    <p:sldId id="362" r:id="rId5"/>
    <p:sldId id="363" r:id="rId6"/>
    <p:sldId id="365" r:id="rId7"/>
    <p:sldId id="364" r:id="rId8"/>
    <p:sldId id="366" r:id="rId9"/>
    <p:sldId id="367" r:id="rId10"/>
    <p:sldId id="368" r:id="rId11"/>
    <p:sldId id="369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15" clrIdx="0">
    <p:extLst/>
  </p:cmAuthor>
  <p:cmAuthor id="2" name="Anna Budzynska" initials="AB" lastIdx="5" clrIdx="1">
    <p:extLst/>
  </p:cmAuthor>
  <p:cmAuthor id="3" name="Karen White" initials="KW" lastIdx="1" clrIdx="2">
    <p:extLst/>
  </p:cmAuthor>
  <p:cmAuthor id="4" name="Shellie Marlowe Proofreading" initials="SMP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22"/>
    <a:srgbClr val="42145F"/>
    <a:srgbClr val="E74960"/>
    <a:srgbClr val="660066"/>
    <a:srgbClr val="06B3BB"/>
    <a:srgbClr val="FFE4BD"/>
    <a:srgbClr val="FFDDA1"/>
    <a:srgbClr val="3CAFCD"/>
    <a:srgbClr val="4EC7EA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1611" autoAdjust="0"/>
  </p:normalViewPr>
  <p:slideViewPr>
    <p:cSldViewPr snapToGrid="0">
      <p:cViewPr varScale="1">
        <p:scale>
          <a:sx n="115" d="100"/>
          <a:sy n="115" d="100"/>
        </p:scale>
        <p:origin x="10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4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4213B2-A162-4A62-90F6-5FAF5EE8BE44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AE14C2-A320-4604-92A5-6304752E0A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3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14053A-BF36-4632-B38A-A823DD821C50}" type="datetimeFigureOut">
              <a:rPr lang="en-GB" smtClean="0"/>
              <a:pPr/>
              <a:t>11/10/2018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F6B6AD-975A-420F-A004-332AAEDBAB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3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88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1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85381-6D12-A444-9F01-AA75B100E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9494B3-4DB1-E148-BA8C-F8C7F122900F}"/>
              </a:ext>
            </a:extLst>
          </p:cNvPr>
          <p:cNvSpPr/>
          <p:nvPr userDrawn="1"/>
        </p:nvSpPr>
        <p:spPr>
          <a:xfrm>
            <a:off x="9302580" y="6376331"/>
            <a:ext cx="2515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42145F"/>
                </a:solidFill>
                <a:cs typeface="Arial" panose="020B0604020202020204" pitchFamily="34" charset="0"/>
              </a:rPr>
              <a:t>Why is it important to save money? </a:t>
            </a:r>
            <a:r>
              <a:rPr lang="en-US" sz="1100" b="1" i="0" baseline="0" dirty="0">
                <a:solidFill>
                  <a:srgbClr val="42145F"/>
                </a:solidFill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50ED3-0242-2248-9A04-C2182E266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43D10-247D-B44F-8A4A-98D667AA09C8}"/>
              </a:ext>
            </a:extLst>
          </p:cNvPr>
          <p:cNvSpPr/>
          <p:nvPr userDrawn="1"/>
        </p:nvSpPr>
        <p:spPr>
          <a:xfrm>
            <a:off x="9334640" y="6376331"/>
            <a:ext cx="24833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Why is it important to save money?</a:t>
            </a:r>
            <a:r>
              <a:rPr lang="en-US" sz="1100" b="1" i="0" baseline="0" dirty="0">
                <a:solidFill>
                  <a:schemeClr val="bg1"/>
                </a:solidFill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059F-A58F-1C47-AADF-A310A3542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93F368-E564-BA48-BCDA-09CEEFE7C105}"/>
              </a:ext>
            </a:extLst>
          </p:cNvPr>
          <p:cNvSpPr/>
          <p:nvPr userDrawn="1"/>
        </p:nvSpPr>
        <p:spPr>
          <a:xfrm>
            <a:off x="9302580" y="6376331"/>
            <a:ext cx="2515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42145F"/>
                </a:solidFill>
                <a:cs typeface="Arial" panose="020B0604020202020204" pitchFamily="34" charset="0"/>
              </a:rPr>
              <a:t>Why is it important to save money? </a:t>
            </a:r>
            <a:r>
              <a:rPr lang="en-US" sz="1100" b="1" i="0" baseline="0" dirty="0">
                <a:solidFill>
                  <a:srgbClr val="42145F"/>
                </a:solidFill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253F0-8C21-6A42-AEB2-9FF56FA98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31FCB8-0260-B34B-B5F4-ACBA58DC9440}"/>
              </a:ext>
            </a:extLst>
          </p:cNvPr>
          <p:cNvSpPr/>
          <p:nvPr userDrawn="1"/>
        </p:nvSpPr>
        <p:spPr>
          <a:xfrm>
            <a:off x="9334640" y="6376331"/>
            <a:ext cx="24833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Why is it important to save money?</a:t>
            </a:r>
            <a:r>
              <a:rPr lang="en-US" sz="1100" b="1" i="0" baseline="0" dirty="0">
                <a:solidFill>
                  <a:schemeClr val="bg1"/>
                </a:solidFill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881263" y="637633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Fraud scene investigators|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74FFC0-A991-E543-93B2-980DA65D7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2331" r="40171"/>
          <a:stretch/>
        </p:blipFill>
        <p:spPr>
          <a:xfrm>
            <a:off x="9844231" y="4599352"/>
            <a:ext cx="2347769" cy="16528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B7B7B6-71E1-0D4A-B1D7-0E16A22BB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3" y="1308616"/>
            <a:ext cx="5092590" cy="212864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15774F4-04CF-0C4F-B06E-F8608A1A4AAB}"/>
              </a:ext>
            </a:extLst>
          </p:cNvPr>
          <p:cNvSpPr txBox="1">
            <a:spLocks/>
          </p:cNvSpPr>
          <p:nvPr/>
        </p:nvSpPr>
        <p:spPr>
          <a:xfrm>
            <a:off x="4991063" y="3379234"/>
            <a:ext cx="6574972" cy="17403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save money?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8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A3ECE-50CF-F54C-93AE-BD590FB7E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t="-1677" r="64021" b="58798"/>
          <a:stretch/>
        </p:blipFill>
        <p:spPr>
          <a:xfrm>
            <a:off x="0" y="1521660"/>
            <a:ext cx="4001474" cy="4730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7E1318-3BDE-8942-BD12-262885E2C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3" r="60748"/>
          <a:stretch/>
        </p:blipFill>
        <p:spPr>
          <a:xfrm flipH="1">
            <a:off x="4827872" y="5345686"/>
            <a:ext cx="2284219" cy="1093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42F770-D8C4-F947-AB3A-35893413B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3" r="60748"/>
          <a:stretch/>
        </p:blipFill>
        <p:spPr>
          <a:xfrm>
            <a:off x="1374484" y="5389697"/>
            <a:ext cx="2284219" cy="109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53B3F-2DBE-9048-AEB2-F3F2C546DE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t="11028" r="-470" b="59356"/>
          <a:stretch/>
        </p:blipFill>
        <p:spPr>
          <a:xfrm>
            <a:off x="2178746" y="3203934"/>
            <a:ext cx="5295541" cy="33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6D1EE7-04A9-6148-A7E9-82D9F022C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-1677" r="64020" b="58798"/>
          <a:stretch/>
        </p:blipFill>
        <p:spPr>
          <a:xfrm flipH="1">
            <a:off x="8150578" y="1834750"/>
            <a:ext cx="4331878" cy="4121242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95B140-DC73-6247-9DB3-E548A26DDADE}"/>
              </a:ext>
            </a:extLst>
          </p:cNvPr>
          <p:cNvSpPr/>
          <p:nvPr/>
        </p:nvSpPr>
        <p:spPr>
          <a:xfrm>
            <a:off x="213407" y="2663336"/>
            <a:ext cx="6906409" cy="924464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You will never have any </a:t>
            </a:r>
            <a:b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if you save your money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16521C9-CE15-7040-AE64-9E373D9961E3}"/>
              </a:ext>
            </a:extLst>
          </p:cNvPr>
          <p:cNvSpPr/>
          <p:nvPr/>
        </p:nvSpPr>
        <p:spPr>
          <a:xfrm>
            <a:off x="213407" y="3658698"/>
            <a:ext cx="6906410" cy="918614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If you spend all your money, you won’t be able to save for more expensive things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EF0C38-E939-2D4E-9B5F-A55923A4D19C}"/>
              </a:ext>
            </a:extLst>
          </p:cNvPr>
          <p:cNvSpPr/>
          <p:nvPr/>
        </p:nvSpPr>
        <p:spPr>
          <a:xfrm>
            <a:off x="213407" y="4648210"/>
            <a:ext cx="6906410" cy="95544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If you save your money in a bank, they will give you extra money as ‘interest’ </a:t>
            </a:r>
          </a:p>
          <a:p>
            <a:endParaRPr lang="en-GB" sz="2600" b="1" dirty="0">
              <a:solidFill>
                <a:srgbClr val="FFB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C02D49-E8B7-5B43-BDF3-B3E73F051670}"/>
              </a:ext>
            </a:extLst>
          </p:cNvPr>
          <p:cNvSpPr/>
          <p:nvPr/>
        </p:nvSpPr>
        <p:spPr>
          <a:xfrm>
            <a:off x="213407" y="5674558"/>
            <a:ext cx="6906410" cy="972433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If you save up your money, you will </a:t>
            </a:r>
            <a:b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buy more expensive things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F0F47-EB8E-E049-8313-968E7FA42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317">
            <a:off x="3476656" y="177776"/>
            <a:ext cx="6374936" cy="2818263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B7321C-9C64-0149-8E30-63717633943F}"/>
              </a:ext>
            </a:extLst>
          </p:cNvPr>
          <p:cNvSpPr txBox="1">
            <a:spLocks/>
          </p:cNvSpPr>
          <p:nvPr/>
        </p:nvSpPr>
        <p:spPr>
          <a:xfrm rot="477454" flipH="1">
            <a:off x="3789791" y="323851"/>
            <a:ext cx="5117065" cy="2232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is FALSE?</a:t>
            </a:r>
          </a:p>
        </p:txBody>
      </p:sp>
    </p:spTree>
    <p:extLst>
      <p:ext uri="{BB962C8B-B14F-4D97-AF65-F5344CB8AC3E}">
        <p14:creationId xmlns:p14="http://schemas.microsoft.com/office/powerpoint/2010/main" val="322517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B035A-B1BA-4A4D-84C7-39DB3036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65" y="-278584"/>
            <a:ext cx="4563367" cy="2881461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F997B5A-3026-4841-B7E9-FF783593863F}"/>
              </a:ext>
            </a:extLst>
          </p:cNvPr>
          <p:cNvSpPr txBox="1">
            <a:spLocks/>
          </p:cNvSpPr>
          <p:nvPr/>
        </p:nvSpPr>
        <p:spPr>
          <a:xfrm rot="21374860">
            <a:off x="3233243" y="338569"/>
            <a:ext cx="3344332" cy="1640284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 </a:t>
            </a:r>
            <a:b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Which of these is FALSE?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451C7-989D-3C46-A432-4AC9D24D9361}"/>
              </a:ext>
            </a:extLst>
          </p:cNvPr>
          <p:cNvSpPr txBox="1"/>
          <p:nvPr/>
        </p:nvSpPr>
        <p:spPr>
          <a:xfrm>
            <a:off x="7325582" y="4420127"/>
            <a:ext cx="466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need money to have fun – and if you save your money, you can do even more exciting things with it!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EFB3392-6D25-0E4A-8C85-9566F5D73CC1}"/>
              </a:ext>
            </a:extLst>
          </p:cNvPr>
          <p:cNvSpPr txBox="1">
            <a:spLocks/>
          </p:cNvSpPr>
          <p:nvPr/>
        </p:nvSpPr>
        <p:spPr>
          <a:xfrm>
            <a:off x="3557614" y="2939774"/>
            <a:ext cx="2889622" cy="533251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5AC0871-66EC-674A-A3CF-53EEC8FFB432}"/>
              </a:ext>
            </a:extLst>
          </p:cNvPr>
          <p:cNvSpPr/>
          <p:nvPr/>
        </p:nvSpPr>
        <p:spPr>
          <a:xfrm>
            <a:off x="238801" y="2553780"/>
            <a:ext cx="6855622" cy="9775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You will never have any fun </a:t>
            </a:r>
            <a:b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save your money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9B6C89-A147-574B-840E-FA4B5AC1716F}"/>
              </a:ext>
            </a:extLst>
          </p:cNvPr>
          <p:cNvSpPr/>
          <p:nvPr/>
        </p:nvSpPr>
        <p:spPr>
          <a:xfrm>
            <a:off x="213407" y="3602253"/>
            <a:ext cx="6906410" cy="918614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If you spend all your money, you won’t be able to save for more expensive things</a:t>
            </a:r>
          </a:p>
          <a:p>
            <a:endParaRPr lang="en-US" sz="26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4292A37-0EE7-0049-AF5E-4BA2C2137C52}"/>
              </a:ext>
            </a:extLst>
          </p:cNvPr>
          <p:cNvSpPr/>
          <p:nvPr/>
        </p:nvSpPr>
        <p:spPr>
          <a:xfrm>
            <a:off x="213407" y="4591765"/>
            <a:ext cx="6906410" cy="95544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If you save your money in a bank, they will give you extra money as ‘interest’ </a:t>
            </a:r>
          </a:p>
          <a:p>
            <a:endParaRPr lang="en-GB" sz="26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8D1F517-84B3-4C4C-8BBB-8B6B047B51BC}"/>
              </a:ext>
            </a:extLst>
          </p:cNvPr>
          <p:cNvSpPr/>
          <p:nvPr/>
        </p:nvSpPr>
        <p:spPr>
          <a:xfrm>
            <a:off x="213407" y="5618113"/>
            <a:ext cx="6906410" cy="972433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If you save up your money, you will be able to buy more expensive things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89F410-5A26-7042-986F-9008C5D35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t="11027" r="-329" b="59328"/>
          <a:stretch/>
        </p:blipFill>
        <p:spPr>
          <a:xfrm>
            <a:off x="6927143" y="812148"/>
            <a:ext cx="5264857" cy="33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6B38EC-4D08-4F4E-BF95-2C0509EDA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-1677" r="64021" b="57946"/>
          <a:stretch/>
        </p:blipFill>
        <p:spPr>
          <a:xfrm>
            <a:off x="0" y="2547459"/>
            <a:ext cx="3676464" cy="3813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94399E-0420-2940-9815-07119F2A9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728" flipH="1">
            <a:off x="2245179" y="236058"/>
            <a:ext cx="7698648" cy="360743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54B97B8-6663-FC4E-AB79-24D98C5434CD}"/>
              </a:ext>
            </a:extLst>
          </p:cNvPr>
          <p:cNvSpPr txBox="1">
            <a:spLocks/>
          </p:cNvSpPr>
          <p:nvPr/>
        </p:nvSpPr>
        <p:spPr>
          <a:xfrm rot="21261962" flipH="1">
            <a:off x="3413577" y="363806"/>
            <a:ext cx="5841429" cy="2795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is 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what ‘rainy-day’ saving means?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2829D-F9E3-8940-8B56-DEB5CE61E83B}"/>
              </a:ext>
            </a:extLst>
          </p:cNvPr>
          <p:cNvSpPr/>
          <p:nvPr/>
        </p:nvSpPr>
        <p:spPr>
          <a:xfrm>
            <a:off x="2657140" y="3808235"/>
            <a:ext cx="9280502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Saving some of your pocket money for an emergency</a:t>
            </a:r>
          </a:p>
          <a:p>
            <a:endParaRPr lang="en-GB" sz="2600" b="1" dirty="0">
              <a:solidFill>
                <a:srgbClr val="FFB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177C93-6EB4-2A49-9A24-1D73785CC2D7}"/>
              </a:ext>
            </a:extLst>
          </p:cNvPr>
          <p:cNvSpPr/>
          <p:nvPr/>
        </p:nvSpPr>
        <p:spPr>
          <a:xfrm>
            <a:off x="2657140" y="4453998"/>
            <a:ext cx="9280501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Saving up for an umbrella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05EFF2-2E5D-D846-9C29-0F891642A2FF}"/>
              </a:ext>
            </a:extLst>
          </p:cNvPr>
          <p:cNvSpPr/>
          <p:nvPr/>
        </p:nvSpPr>
        <p:spPr>
          <a:xfrm>
            <a:off x="2657140" y="5099761"/>
            <a:ext cx="9280502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Not spending all of your money at once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FD7C125-CF5A-604A-8E8F-A0E88DC23B28}"/>
              </a:ext>
            </a:extLst>
          </p:cNvPr>
          <p:cNvSpPr/>
          <p:nvPr/>
        </p:nvSpPr>
        <p:spPr>
          <a:xfrm>
            <a:off x="2657140" y="5745523"/>
            <a:ext cx="9280501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Using your savings to fix something that has broken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6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54439E-FC53-764B-B26B-7D78C18DC878}"/>
              </a:ext>
            </a:extLst>
          </p:cNvPr>
          <p:cNvSpPr/>
          <p:nvPr/>
        </p:nvSpPr>
        <p:spPr>
          <a:xfrm>
            <a:off x="699432" y="3819571"/>
            <a:ext cx="9245714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A. Saving some of your pocket money for an emergency</a:t>
            </a:r>
          </a:p>
          <a:p>
            <a:endParaRPr lang="en-GB" sz="26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49FEC6-A9FA-7742-A9FF-00B41A65D425}"/>
              </a:ext>
            </a:extLst>
          </p:cNvPr>
          <p:cNvSpPr/>
          <p:nvPr/>
        </p:nvSpPr>
        <p:spPr>
          <a:xfrm>
            <a:off x="699432" y="5111097"/>
            <a:ext cx="9245714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C. Not spending all of your money at once</a:t>
            </a:r>
            <a:endParaRPr lang="en-US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6A696F-58B1-404A-8D9A-EB003FB2CCBB}"/>
              </a:ext>
            </a:extLst>
          </p:cNvPr>
          <p:cNvSpPr/>
          <p:nvPr/>
        </p:nvSpPr>
        <p:spPr>
          <a:xfrm>
            <a:off x="699433" y="5756859"/>
            <a:ext cx="9245714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D. Using your savings to fix something that has broken</a:t>
            </a:r>
            <a:endParaRPr lang="en-US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43D7E-2F88-E241-9500-90C4EF4C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105">
            <a:off x="489605" y="-316086"/>
            <a:ext cx="5325956" cy="336189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ED9238F-0C0B-B846-8831-6CCCA4C93853}"/>
              </a:ext>
            </a:extLst>
          </p:cNvPr>
          <p:cNvSpPr txBox="1">
            <a:spLocks/>
          </p:cNvSpPr>
          <p:nvPr/>
        </p:nvSpPr>
        <p:spPr>
          <a:xfrm rot="21054783">
            <a:off x="510008" y="267335"/>
            <a:ext cx="4706135" cy="1992962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 </a:t>
            </a:r>
            <a:b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Which of these is 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NOT what ‘rainy-day’ saving means?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0D291-C792-C746-8D45-68A7A1F6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802">
            <a:off x="8207304" y="621629"/>
            <a:ext cx="4369411" cy="3244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E3AAA1-B504-7744-B320-87AA067E804D}"/>
              </a:ext>
            </a:extLst>
          </p:cNvPr>
          <p:cNvSpPr txBox="1"/>
          <p:nvPr/>
        </p:nvSpPr>
        <p:spPr>
          <a:xfrm rot="1264325">
            <a:off x="8765922" y="1297848"/>
            <a:ext cx="325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‘Rainy-day saving’ means putting money aside for </a:t>
            </a:r>
            <a:b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events.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0A34554-436E-3149-A42D-5F63E9A00954}"/>
              </a:ext>
            </a:extLst>
          </p:cNvPr>
          <p:cNvSpPr txBox="1">
            <a:spLocks/>
          </p:cNvSpPr>
          <p:nvPr/>
        </p:nvSpPr>
        <p:spPr>
          <a:xfrm>
            <a:off x="1295949" y="3202708"/>
            <a:ext cx="2509428" cy="782523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C216F5D-CDF2-7941-BCF8-72A030D8EB8C}"/>
              </a:ext>
            </a:extLst>
          </p:cNvPr>
          <p:cNvSpPr/>
          <p:nvPr/>
        </p:nvSpPr>
        <p:spPr>
          <a:xfrm>
            <a:off x="699432" y="4456047"/>
            <a:ext cx="9245714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B. Saving up for an umbrella</a:t>
            </a:r>
          </a:p>
          <a:p>
            <a:endParaRPr lang="en-GB" sz="28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F742D-B691-EC4C-87B4-93ECA0237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t="11027" r="-867" b="59297"/>
          <a:stretch/>
        </p:blipFill>
        <p:spPr>
          <a:xfrm>
            <a:off x="4869856" y="647332"/>
            <a:ext cx="5381990" cy="333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0AECCF-7E69-2243-82AF-7C742EBA1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-1677" r="64021" b="57946"/>
          <a:stretch/>
        </p:blipFill>
        <p:spPr>
          <a:xfrm>
            <a:off x="122110" y="1901435"/>
            <a:ext cx="4351595" cy="45132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9445EE-6069-D049-9A63-B886B3C58CB9}"/>
              </a:ext>
            </a:extLst>
          </p:cNvPr>
          <p:cNvGrpSpPr/>
          <p:nvPr/>
        </p:nvGrpSpPr>
        <p:grpSpPr>
          <a:xfrm>
            <a:off x="2892611" y="0"/>
            <a:ext cx="6961720" cy="4443224"/>
            <a:chOff x="2892611" y="0"/>
            <a:chExt cx="6961720" cy="4443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C358B4-3C62-4C4E-BF1F-2A46BFD50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611" y="0"/>
              <a:ext cx="6961720" cy="4443224"/>
            </a:xfrm>
            <a:prstGeom prst="rect">
              <a:avLst/>
            </a:prstGeom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73160F6B-18FE-2D4E-99A3-7EE24585160F}"/>
                </a:ext>
              </a:extLst>
            </p:cNvPr>
            <p:cNvSpPr txBox="1">
              <a:spLocks/>
            </p:cNvSpPr>
            <p:nvPr/>
          </p:nvSpPr>
          <p:spPr>
            <a:xfrm rot="255920" flipH="1">
              <a:off x="3737455" y="589000"/>
              <a:ext cx="5826178" cy="282694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4600" b="1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2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3200" b="1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of these things that an adult might spend money on could be an example of rainy-day saving?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D84641-D221-5245-8821-C50AF652623B}"/>
              </a:ext>
            </a:extLst>
          </p:cNvPr>
          <p:cNvSpPr/>
          <p:nvPr/>
        </p:nvSpPr>
        <p:spPr>
          <a:xfrm>
            <a:off x="3603811" y="3628694"/>
            <a:ext cx="8267623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Buying new clothes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44AFE1-A2EC-7C4B-AE98-46A36E98797D}"/>
              </a:ext>
            </a:extLst>
          </p:cNvPr>
          <p:cNvSpPr/>
          <p:nvPr/>
        </p:nvSpPr>
        <p:spPr>
          <a:xfrm>
            <a:off x="3603811" y="4289955"/>
            <a:ext cx="8267623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Taking the family to the cinema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BEDB31-0889-8B46-B02D-BCCD5DE81795}"/>
              </a:ext>
            </a:extLst>
          </p:cNvPr>
          <p:cNvSpPr/>
          <p:nvPr/>
        </p:nvSpPr>
        <p:spPr>
          <a:xfrm>
            <a:off x="3603811" y="4951216"/>
            <a:ext cx="8267623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Buying food for dinner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B29E66A-185A-6247-BF69-2B3AF970EBC8}"/>
              </a:ext>
            </a:extLst>
          </p:cNvPr>
          <p:cNvSpPr/>
          <p:nvPr/>
        </p:nvSpPr>
        <p:spPr>
          <a:xfrm>
            <a:off x="3603812" y="5612477"/>
            <a:ext cx="8267622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Mending the washing machine when it’s broken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9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79CEA1-352B-B047-AE60-45D436B84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" y="-104685"/>
            <a:ext cx="6882397" cy="3412664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B8D884A-D3A3-6F4A-99A2-E3C5A1E57C26}"/>
              </a:ext>
            </a:extLst>
          </p:cNvPr>
          <p:cNvSpPr txBox="1">
            <a:spLocks/>
          </p:cNvSpPr>
          <p:nvPr/>
        </p:nvSpPr>
        <p:spPr>
          <a:xfrm>
            <a:off x="686262" y="355373"/>
            <a:ext cx="5071964" cy="2314266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b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Which of these things that an adult might spend money on could be an example of rainy-day saving?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9250DF3-C22D-B243-8864-ACE692282A5D}"/>
              </a:ext>
            </a:extLst>
          </p:cNvPr>
          <p:cNvSpPr txBox="1">
            <a:spLocks/>
          </p:cNvSpPr>
          <p:nvPr/>
        </p:nvSpPr>
        <p:spPr>
          <a:xfrm>
            <a:off x="725511" y="2982654"/>
            <a:ext cx="2509428" cy="782523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963EE2-4100-824F-B5E7-983DC7044127}"/>
              </a:ext>
            </a:extLst>
          </p:cNvPr>
          <p:cNvSpPr/>
          <p:nvPr/>
        </p:nvSpPr>
        <p:spPr>
          <a:xfrm>
            <a:off x="845489" y="5547931"/>
            <a:ext cx="8267623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D. Mending the washing machine when it’s broken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8AFD94-3131-6C4F-A1D1-BE6FD9C097EA}"/>
              </a:ext>
            </a:extLst>
          </p:cNvPr>
          <p:cNvSpPr/>
          <p:nvPr/>
        </p:nvSpPr>
        <p:spPr>
          <a:xfrm>
            <a:off x="845489" y="3564148"/>
            <a:ext cx="8267623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A. Buying new clothes</a:t>
            </a:r>
            <a:endParaRPr lang="en-US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D3C75DD-1978-8641-B18A-279A7A870D31}"/>
              </a:ext>
            </a:extLst>
          </p:cNvPr>
          <p:cNvSpPr/>
          <p:nvPr/>
        </p:nvSpPr>
        <p:spPr>
          <a:xfrm>
            <a:off x="845489" y="4225409"/>
            <a:ext cx="8267623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B. Taking the family to the cinema</a:t>
            </a:r>
          </a:p>
          <a:p>
            <a:endParaRPr lang="en-US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4EA431-40B7-9A42-A56E-AB5006F9B18A}"/>
              </a:ext>
            </a:extLst>
          </p:cNvPr>
          <p:cNvSpPr/>
          <p:nvPr/>
        </p:nvSpPr>
        <p:spPr>
          <a:xfrm>
            <a:off x="845489" y="4886670"/>
            <a:ext cx="8267623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C. Buying food for dinner</a:t>
            </a:r>
          </a:p>
          <a:p>
            <a:endParaRPr lang="en-US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745E42-3882-F541-A64E-68C6093345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"/>
          <a:stretch/>
        </p:blipFill>
        <p:spPr>
          <a:xfrm rot="16200000" flipV="1">
            <a:off x="8803503" y="-302138"/>
            <a:ext cx="2585296" cy="4914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B59694-D712-824E-AB38-762517E262F1}"/>
              </a:ext>
            </a:extLst>
          </p:cNvPr>
          <p:cNvSpPr txBox="1"/>
          <p:nvPr/>
        </p:nvSpPr>
        <p:spPr>
          <a:xfrm rot="21330096">
            <a:off x="8662058" y="1229280"/>
            <a:ext cx="3156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for a ‘rainy day’ will help you when things go wrong or get </a:t>
            </a:r>
            <a:b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45FD91-1EA2-8D4B-8962-3B3069C599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9" t="11027" r="-347" b="58333"/>
          <a:stretch/>
        </p:blipFill>
        <p:spPr>
          <a:xfrm>
            <a:off x="5500783" y="1148378"/>
            <a:ext cx="5268817" cy="34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C2493A-0823-E440-8BB1-6BACB94DD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-1677" r="64020" b="58798"/>
          <a:stretch/>
        </p:blipFill>
        <p:spPr>
          <a:xfrm>
            <a:off x="82658" y="3125446"/>
            <a:ext cx="3775562" cy="3591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499E7-EE18-0B44-B017-0F75EFC22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338" flipH="1">
            <a:off x="2520207" y="750249"/>
            <a:ext cx="8252121" cy="4032443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D65A68E-F1DD-9D46-9D88-ACDEAA520F3C}"/>
              </a:ext>
            </a:extLst>
          </p:cNvPr>
          <p:cNvSpPr txBox="1">
            <a:spLocks/>
          </p:cNvSpPr>
          <p:nvPr/>
        </p:nvSpPr>
        <p:spPr>
          <a:xfrm rot="21514618" flipH="1">
            <a:off x="3760179" y="907917"/>
            <a:ext cx="6494614" cy="3105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actions are things you could </a:t>
            </a:r>
            <a:b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to earn pocket money? 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D8E8ED-B66A-6749-98F0-0F4826468A02}"/>
              </a:ext>
            </a:extLst>
          </p:cNvPr>
          <p:cNvSpPr/>
          <p:nvPr/>
        </p:nvSpPr>
        <p:spPr>
          <a:xfrm>
            <a:off x="3666441" y="4952294"/>
            <a:ext cx="3983737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Wash a car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3543B1-8D27-EA4F-BEB9-178FED17F1B4}"/>
              </a:ext>
            </a:extLst>
          </p:cNvPr>
          <p:cNvSpPr/>
          <p:nvPr/>
        </p:nvSpPr>
        <p:spPr>
          <a:xfrm>
            <a:off x="7924978" y="4952294"/>
            <a:ext cx="3983737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Clean your bedroom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B5A7D73-982C-9240-BF23-8D684E6D74CA}"/>
              </a:ext>
            </a:extLst>
          </p:cNvPr>
          <p:cNvSpPr/>
          <p:nvPr/>
        </p:nvSpPr>
        <p:spPr>
          <a:xfrm>
            <a:off x="3666441" y="5617869"/>
            <a:ext cx="3983737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Look after a pet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8A508CB-7749-AD4F-847B-F1AFCDB95631}"/>
              </a:ext>
            </a:extLst>
          </p:cNvPr>
          <p:cNvSpPr/>
          <p:nvPr/>
        </p:nvSpPr>
        <p:spPr>
          <a:xfrm>
            <a:off x="7924979" y="5617869"/>
            <a:ext cx="3983736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All of these actions</a:t>
            </a:r>
          </a:p>
        </p:txBody>
      </p:sp>
    </p:spTree>
    <p:extLst>
      <p:ext uri="{BB962C8B-B14F-4D97-AF65-F5344CB8AC3E}">
        <p14:creationId xmlns:p14="http://schemas.microsoft.com/office/powerpoint/2010/main" val="297800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31375EF-8457-A44E-9247-FAE48E732486}"/>
              </a:ext>
            </a:extLst>
          </p:cNvPr>
          <p:cNvSpPr/>
          <p:nvPr/>
        </p:nvSpPr>
        <p:spPr>
          <a:xfrm>
            <a:off x="4676169" y="5490629"/>
            <a:ext cx="3982209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7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D. All of these 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3AD02D-D0A8-6340-8B7D-68E093ED9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512795"/>
            <a:ext cx="6019928" cy="35586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1FBB3B3-E602-6149-9BFA-2DB2A35C38D2}"/>
              </a:ext>
            </a:extLst>
          </p:cNvPr>
          <p:cNvSpPr txBox="1">
            <a:spLocks/>
          </p:cNvSpPr>
          <p:nvPr/>
        </p:nvSpPr>
        <p:spPr>
          <a:xfrm rot="21364753">
            <a:off x="313364" y="1270849"/>
            <a:ext cx="4873370" cy="2001180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 </a:t>
            </a:r>
            <a:b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Which of these actions are things you could do to earn pocket money?</a:t>
            </a:r>
            <a:endParaRPr lang="en-GB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909E0D8-6636-3742-9561-F6D8EA96094A}"/>
              </a:ext>
            </a:extLst>
          </p:cNvPr>
          <p:cNvSpPr txBox="1">
            <a:spLocks/>
          </p:cNvSpPr>
          <p:nvPr/>
        </p:nvSpPr>
        <p:spPr>
          <a:xfrm>
            <a:off x="-152923" y="4080341"/>
            <a:ext cx="3076186" cy="681510"/>
          </a:xfrm>
          <a:prstGeom prst="rect">
            <a:avLst/>
          </a:prstGeom>
        </p:spPr>
        <p:txBody>
          <a:bodyPr t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ct val="100000"/>
              </a:lnSpc>
              <a:buNone/>
            </a:pP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EABCC3-9B6E-234C-9392-A96FC59FF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125">
            <a:off x="7745766" y="789359"/>
            <a:ext cx="4757184" cy="34205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E184A8-3909-1A4B-8A22-21856812E258}"/>
              </a:ext>
            </a:extLst>
          </p:cNvPr>
          <p:cNvSpPr txBox="1"/>
          <p:nvPr/>
        </p:nvSpPr>
        <p:spPr>
          <a:xfrm rot="661135">
            <a:off x="8353740" y="1422870"/>
            <a:ext cx="3541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</a:t>
            </a:r>
            <a:b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ways to help your </a:t>
            </a:r>
            <a:b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– and you could earn </a:t>
            </a:r>
            <a:b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pocket money to save </a:t>
            </a:r>
            <a:b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something you </a:t>
            </a:r>
            <a:b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want! 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C5BA53-7FB1-D244-BFC2-2FD4290C5FB7}"/>
              </a:ext>
            </a:extLst>
          </p:cNvPr>
          <p:cNvSpPr/>
          <p:nvPr/>
        </p:nvSpPr>
        <p:spPr>
          <a:xfrm>
            <a:off x="417632" y="4825054"/>
            <a:ext cx="3983737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A. Wash a car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BA0345-55CA-7449-843F-39116086EB22}"/>
              </a:ext>
            </a:extLst>
          </p:cNvPr>
          <p:cNvSpPr/>
          <p:nvPr/>
        </p:nvSpPr>
        <p:spPr>
          <a:xfrm>
            <a:off x="4676169" y="4825054"/>
            <a:ext cx="3983737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B. Clean your bedroom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A3F58FC-1BFE-E846-ADA6-CCB5C38D2490}"/>
              </a:ext>
            </a:extLst>
          </p:cNvPr>
          <p:cNvSpPr/>
          <p:nvPr/>
        </p:nvSpPr>
        <p:spPr>
          <a:xfrm>
            <a:off x="417632" y="5490629"/>
            <a:ext cx="3983737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C. Look after a pet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9007F9-66E8-114B-AEDA-C83BA674C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t="11027" r="-329" b="59328"/>
          <a:stretch/>
        </p:blipFill>
        <p:spPr>
          <a:xfrm>
            <a:off x="4807095" y="1629340"/>
            <a:ext cx="5264857" cy="33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6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64FAF7-0807-1A4B-A8E1-F5791D041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-1677" r="64020" b="58798"/>
          <a:stretch/>
        </p:blipFill>
        <p:spPr>
          <a:xfrm>
            <a:off x="-36755" y="1488858"/>
            <a:ext cx="5511140" cy="52431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E95DCD-1943-8F48-BA16-F03C45F83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34">
            <a:off x="3766038" y="263797"/>
            <a:ext cx="8033344" cy="5211629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8E751CA-53B9-6B4B-A17D-9941B6B079AF}"/>
              </a:ext>
            </a:extLst>
          </p:cNvPr>
          <p:cNvSpPr txBox="1">
            <a:spLocks/>
          </p:cNvSpPr>
          <p:nvPr/>
        </p:nvSpPr>
        <p:spPr>
          <a:xfrm rot="21406465" flipH="1">
            <a:off x="4875859" y="1099098"/>
            <a:ext cx="6429487" cy="2832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4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words does NOT show how you might feel after saving money for something you want to buy?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C69FEC-C680-1B43-A60E-DB60102E27F8}"/>
              </a:ext>
            </a:extLst>
          </p:cNvPr>
          <p:cNvSpPr/>
          <p:nvPr/>
        </p:nvSpPr>
        <p:spPr>
          <a:xfrm>
            <a:off x="6020855" y="4783428"/>
            <a:ext cx="2075150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Happy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1FAB07-DD07-1F40-92AC-BF5B5014101E}"/>
              </a:ext>
            </a:extLst>
          </p:cNvPr>
          <p:cNvSpPr/>
          <p:nvPr/>
        </p:nvSpPr>
        <p:spPr>
          <a:xfrm>
            <a:off x="8363904" y="4783429"/>
            <a:ext cx="2075150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8839FE-02E1-EA4A-8720-0DB47B82FF92}"/>
              </a:ext>
            </a:extLst>
          </p:cNvPr>
          <p:cNvSpPr/>
          <p:nvPr/>
        </p:nvSpPr>
        <p:spPr>
          <a:xfrm>
            <a:off x="6020855" y="5445020"/>
            <a:ext cx="2075150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Excited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2D7F3E-CE8E-6D4F-885C-D15954CA76ED}"/>
              </a:ext>
            </a:extLst>
          </p:cNvPr>
          <p:cNvSpPr/>
          <p:nvPr/>
        </p:nvSpPr>
        <p:spPr>
          <a:xfrm>
            <a:off x="8363904" y="5434262"/>
            <a:ext cx="2075150" cy="52938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Proud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8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AC7C7A-15E5-4943-BE68-6B7C77706C7C}"/>
              </a:ext>
            </a:extLst>
          </p:cNvPr>
          <p:cNvSpPr/>
          <p:nvPr/>
        </p:nvSpPr>
        <p:spPr>
          <a:xfrm>
            <a:off x="3763581" y="5013258"/>
            <a:ext cx="2081987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B. Sad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EF2626-EDC5-7042-8E95-7F0406D7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4453" cy="46651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48B3FB-235A-5B46-A265-DC204FADA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47" y="908591"/>
            <a:ext cx="4787730" cy="27533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F11C29-93E2-5340-A4BA-7C1BB01EF74D}"/>
              </a:ext>
            </a:extLst>
          </p:cNvPr>
          <p:cNvSpPr txBox="1"/>
          <p:nvPr/>
        </p:nvSpPr>
        <p:spPr>
          <a:xfrm>
            <a:off x="8083331" y="1228094"/>
            <a:ext cx="3757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money </a:t>
            </a:r>
            <a:b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you to do </a:t>
            </a:r>
            <a:b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things and you’ll feel </a:t>
            </a:r>
            <a:b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being able to buy </a:t>
            </a:r>
            <a:b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you </a:t>
            </a:r>
            <a:b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want!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6720824-4F0D-A94F-A807-D96AF7F591D6}"/>
              </a:ext>
            </a:extLst>
          </p:cNvPr>
          <p:cNvSpPr txBox="1">
            <a:spLocks/>
          </p:cNvSpPr>
          <p:nvPr/>
        </p:nvSpPr>
        <p:spPr>
          <a:xfrm>
            <a:off x="1289179" y="4343825"/>
            <a:ext cx="2359614" cy="603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C0E7A9B-0094-134C-A02B-5FD8E3441230}"/>
              </a:ext>
            </a:extLst>
          </p:cNvPr>
          <p:cNvSpPr txBox="1">
            <a:spLocks/>
          </p:cNvSpPr>
          <p:nvPr/>
        </p:nvSpPr>
        <p:spPr>
          <a:xfrm rot="21279835">
            <a:off x="662961" y="592743"/>
            <a:ext cx="5392800" cy="2824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Which of these words does NOT show how you might feel after saving money for something you want to buy?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FE1E0D0-B4DB-2F40-B169-F2F812DD2878}"/>
              </a:ext>
            </a:extLst>
          </p:cNvPr>
          <p:cNvSpPr/>
          <p:nvPr/>
        </p:nvSpPr>
        <p:spPr>
          <a:xfrm>
            <a:off x="1420532" y="5013258"/>
            <a:ext cx="2075150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A. Happy</a:t>
            </a:r>
            <a:endParaRPr lang="en-US" sz="26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CBECBC-0F07-454F-A8FF-0FDE8968ED47}"/>
              </a:ext>
            </a:extLst>
          </p:cNvPr>
          <p:cNvSpPr/>
          <p:nvPr/>
        </p:nvSpPr>
        <p:spPr>
          <a:xfrm>
            <a:off x="1420532" y="5674850"/>
            <a:ext cx="2075150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C. Excited</a:t>
            </a:r>
            <a:endParaRPr lang="en-US" sz="26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E526C8D-41C7-D54B-8CE6-D19042513598}"/>
              </a:ext>
            </a:extLst>
          </p:cNvPr>
          <p:cNvSpPr/>
          <p:nvPr/>
        </p:nvSpPr>
        <p:spPr>
          <a:xfrm>
            <a:off x="3763581" y="5664092"/>
            <a:ext cx="2075150" cy="529389"/>
          </a:xfrm>
          <a:prstGeom prst="roundRect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D. Proud</a:t>
            </a:r>
            <a:endParaRPr lang="en-US" sz="26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293DC4-0BE8-9443-AEA5-D02078A11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t="11027" r="-329" b="59328"/>
          <a:stretch/>
        </p:blipFill>
        <p:spPr>
          <a:xfrm>
            <a:off x="5783614" y="2926217"/>
            <a:ext cx="5264857" cy="33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11271</TotalTime>
  <Words>299</Words>
  <Application>Microsoft Macintosh PowerPoint</Application>
  <PresentationFormat>Widescreen</PresentationFormat>
  <Paragraphs>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Rebecca Fry</cp:lastModifiedBy>
  <cp:revision>461</cp:revision>
  <cp:lastPrinted>2018-09-19T14:41:14Z</cp:lastPrinted>
  <dcterms:created xsi:type="dcterms:W3CDTF">2015-12-14T13:58:53Z</dcterms:created>
  <dcterms:modified xsi:type="dcterms:W3CDTF">2018-10-11T13:08:18Z</dcterms:modified>
</cp:coreProperties>
</file>