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493" r:id="rId2"/>
    <p:sldId id="258" r:id="rId3"/>
    <p:sldId id="263" r:id="rId4"/>
    <p:sldId id="516" r:id="rId5"/>
    <p:sldId id="456" r:id="rId6"/>
    <p:sldId id="511" r:id="rId7"/>
    <p:sldId id="521" r:id="rId8"/>
    <p:sldId id="512" r:id="rId9"/>
    <p:sldId id="520" r:id="rId10"/>
    <p:sldId id="350" r:id="rId11"/>
  </p:sldIdLst>
  <p:sldSz cx="9144000" cy="6858000" type="screen4x3"/>
  <p:notesSz cx="6858000" cy="9144000"/>
  <p:embeddedFontLst>
    <p:embeddedFont>
      <p:font typeface="Sassoon Infant Md" panose="02000603050000020003" pitchFamily="50" charset="0"/>
      <p:regular r:id="rId14"/>
    </p:embeddedFont>
    <p:embeddedFont>
      <p:font typeface="Sassoon Infant Rg" panose="02000503030000020003" pitchFamily="50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BPreplay" panose="02000503000000020004" pitchFamily="50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530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1502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84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5BC"/>
    <a:srgbClr val="F8A9A9"/>
    <a:srgbClr val="FFD550"/>
    <a:srgbClr val="FFA44B"/>
    <a:srgbClr val="A7E6DE"/>
    <a:srgbClr val="977BAA"/>
    <a:srgbClr val="A4FEA8"/>
    <a:srgbClr val="6CA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9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82" y="60"/>
      </p:cViewPr>
      <p:guideLst>
        <p:guide orient="horz" pos="2183"/>
        <p:guide pos="2880"/>
        <p:guide pos="5307"/>
        <p:guide orient="horz" pos="3997"/>
        <p:guide pos="521"/>
        <p:guide orient="horz" pos="1502"/>
        <p:guide orient="horz" pos="459"/>
        <p:guide orient="horz" pos="3884"/>
        <p:guide pos="52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6FD1C4B-BD0B-4E6F-847C-249A1C78C17D}" type="datetimeFigureOut">
              <a:rPr lang="en-GB"/>
              <a:pPr>
                <a:defRPr/>
              </a:pPr>
              <a:t>12/06/2020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1F7168F-6216-4BE5-99EA-B2BDA6169C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6E387D-7D90-45D2-B633-AE818E51A14F}" type="datetimeFigureOut">
              <a:rPr lang="en-GB"/>
              <a:pPr>
                <a:defRPr/>
              </a:pPr>
              <a:t>12/06/2020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2A36555-07B2-4EC7-B58D-B0BBF54016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B644BA-AE1C-4B72-8297-7F89F19FC594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A3CF29-A0C2-4138-9895-E5D312BB39BE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A8CF15-67B4-48B6-92B0-30DB9F61F85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B9BD82-EFD8-4B63-A766-69767935644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2B6E24-A07D-445D-9509-9907872F97A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16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41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8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019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64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905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1" r:id="rId4"/>
    <p:sldLayoutId id="2147483902" r:id="rId5"/>
    <p:sldLayoutId id="2147483906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" name="TextBox 10"/>
          <p:cNvSpPr txBox="1">
            <a:spLocks noChangeArrowheads="1"/>
          </p:cNvSpPr>
          <p:nvPr/>
        </p:nvSpPr>
        <p:spPr bwMode="auto">
          <a:xfrm>
            <a:off x="1924050" y="6473825"/>
            <a:ext cx="52800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BPreplay" panose="02000503000000020004" pitchFamily="50" charset="0"/>
              </a:rPr>
              <a:t>Science</a:t>
            </a:r>
            <a:r>
              <a:rPr lang="en-GB" altLang="en-US" sz="800">
                <a:solidFill>
                  <a:schemeClr val="bg1"/>
                </a:solidFill>
                <a:latin typeface="BPreplay" panose="02000503000000020004" pitchFamily="50" charset="0"/>
              </a:rPr>
              <a:t> | Year 5 | Living Things and Their Habitats | Metamorphosis | Lesson 5</a:t>
            </a:r>
          </a:p>
        </p:txBody>
      </p:sp>
      <p:sp>
        <p:nvSpPr>
          <p:cNvPr id="8199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201738" y="3290888"/>
            <a:ext cx="6732587" cy="769937"/>
          </a:xfrm>
        </p:spPr>
        <p:txBody>
          <a:bodyPr/>
          <a:lstStyle/>
          <a:p>
            <a:pPr eaLnBrk="1" hangingPunct="1"/>
            <a:r>
              <a:rPr lang="en-GB" altLang="en-US" smtClean="0"/>
              <a:t>Living Things and Their Habitats</a:t>
            </a:r>
          </a:p>
        </p:txBody>
      </p:sp>
      <p:sp>
        <p:nvSpPr>
          <p:cNvPr id="8200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 smtClean="0"/>
              <a:t>Science</a:t>
            </a:r>
          </a:p>
        </p:txBody>
      </p:sp>
      <p:pic>
        <p:nvPicPr>
          <p:cNvPr id="820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8137525" cy="1409700"/>
          </a:xfrm>
        </p:spPr>
        <p:txBody>
          <a:bodyPr/>
          <a:lstStyle/>
          <a:p>
            <a:pPr eaLnBrk="1" hangingPunct="1"/>
            <a:r>
              <a:rPr lang="en-GB" altLang="en-US" smtClean="0"/>
              <a:t>I can compare the life cycles of amphibians and insects.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r>
              <a:rPr lang="en-GB" altLang="en-US"/>
              <a:t>I can explain metamorphosis and give examples.</a:t>
            </a:r>
          </a:p>
          <a:p>
            <a:r>
              <a:rPr lang="en-GB" altLang="en-US"/>
              <a:t>I can describe the life cycles of amphibians and insects.</a:t>
            </a:r>
          </a:p>
          <a:p>
            <a:r>
              <a:rPr lang="en-GB" altLang="en-US"/>
              <a:t>I can describe the similarities and differences between the life cycles of amphibians and insects.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657225" y="1573213"/>
            <a:ext cx="3533775" cy="4606925"/>
          </a:xfrm>
          <a:prstGeom prst="roundRect">
            <a:avLst>
              <a:gd name="adj" fmla="val 0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4364038" y="1574800"/>
            <a:ext cx="4122737" cy="4606925"/>
          </a:xfrm>
          <a:prstGeom prst="roundRect">
            <a:avLst>
              <a:gd name="adj" fmla="val 0"/>
            </a:avLst>
          </a:prstGeom>
          <a:solidFill>
            <a:srgbClr val="A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80327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Metamorphosis</a:t>
            </a:r>
            <a:endParaRPr lang="en-GB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966788" y="1851025"/>
            <a:ext cx="2963862" cy="4124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>
                <a:latin typeface="+mn-lt"/>
              </a:rPr>
              <a:t>Metamorphosis is a process by which animals undergo an abrupt and obvious change in the structure of their body and their behaviour.</a:t>
            </a:r>
          </a:p>
          <a:p>
            <a:pPr algn="ctr"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>
                <a:latin typeface="+mn-lt"/>
              </a:rPr>
              <a:t>Some animals undergo complete metamorphosis, in which they completely transform. Other animals experience incomplete metamorphosis, where they go through several different stages, with each stage getting bigger than the last.</a:t>
            </a:r>
          </a:p>
        </p:txBody>
      </p:sp>
      <p:pic>
        <p:nvPicPr>
          <p:cNvPr id="1024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5975">
            <a:off x="4768850" y="1773238"/>
            <a:ext cx="18351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6" r="23869" b="41756"/>
          <a:stretch>
            <a:fillRect/>
          </a:stretch>
        </p:blipFill>
        <p:spPr bwMode="auto">
          <a:xfrm>
            <a:off x="4373563" y="2987675"/>
            <a:ext cx="4119562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t="41756" r="42595"/>
          <a:stretch>
            <a:fillRect/>
          </a:stretch>
        </p:blipFill>
        <p:spPr bwMode="auto">
          <a:xfrm>
            <a:off x="4354513" y="1568450"/>
            <a:ext cx="4129087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95197">
            <a:off x="4564063" y="2990850"/>
            <a:ext cx="347980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80327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/>
              <a:t>Animals That Change</a:t>
            </a:r>
            <a:endParaRPr lang="en-GB" altLang="en-US" dirty="0" smtClean="0"/>
          </a:p>
        </p:txBody>
      </p:sp>
      <p:sp>
        <p:nvSpPr>
          <p:cNvPr id="10248" name="Rectangle 7"/>
          <p:cNvSpPr>
            <a:spLocks noChangeArrowheads="1"/>
          </p:cNvSpPr>
          <p:nvPr/>
        </p:nvSpPr>
        <p:spPr bwMode="auto">
          <a:xfrm>
            <a:off x="795338" y="1612900"/>
            <a:ext cx="7524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Talk to your partner about any animals you know that undergo metamorphosis. How do they change and transform? Use these pictures to help you get started!</a:t>
            </a:r>
          </a:p>
        </p:txBody>
      </p:sp>
      <p:pic>
        <p:nvPicPr>
          <p:cNvPr id="12292" name="Group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79450" y="2332038"/>
            <a:ext cx="3783013" cy="3849687"/>
          </a:xfrm>
          <a:prstGeom prst="roundRect">
            <a:avLst>
              <a:gd name="adj" fmla="val 0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4654550" y="2332038"/>
            <a:ext cx="3783013" cy="3849687"/>
          </a:xfrm>
          <a:prstGeom prst="roundRect">
            <a:avLst>
              <a:gd name="adj" fmla="val 0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229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4208">
            <a:off x="257175" y="2532063"/>
            <a:ext cx="438467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2686050"/>
            <a:ext cx="3922713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317875" y="1627188"/>
            <a:ext cx="5184775" cy="4554537"/>
          </a:xfrm>
          <a:prstGeom prst="roundRect">
            <a:avLst>
              <a:gd name="adj" fmla="val 0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69900" y="80327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Amphibians and Insects</a:t>
            </a:r>
            <a:endParaRPr lang="en-GB" altLang="en-US" dirty="0" smtClean="0"/>
          </a:p>
        </p:txBody>
      </p:sp>
      <p:sp>
        <p:nvSpPr>
          <p:cNvPr id="16" name="Rounded Rectangle 15"/>
          <p:cNvSpPr/>
          <p:nvPr/>
        </p:nvSpPr>
        <p:spPr>
          <a:xfrm>
            <a:off x="647700" y="1627188"/>
            <a:ext cx="3019425" cy="4554537"/>
          </a:xfrm>
          <a:prstGeom prst="roundRect">
            <a:avLst>
              <a:gd name="adj" fmla="val 0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866775" y="2257425"/>
            <a:ext cx="258445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Amphibians and insects are examples of animals that undergo metamorphosis. Their life cycles show the stages of their transformations.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Can you find the clues around your classroom to complete the life cycles on your Amphibians and Insects Activity Sheet?</a:t>
            </a:r>
          </a:p>
        </p:txBody>
      </p:sp>
      <p:pic>
        <p:nvPicPr>
          <p:cNvPr id="14342" name="Whole Clas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763" y="3289300"/>
            <a:ext cx="3636962" cy="25733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0975" y="2003425"/>
            <a:ext cx="3636963" cy="25733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224213" y="1622425"/>
            <a:ext cx="2554287" cy="2181225"/>
          </a:xfrm>
          <a:prstGeom prst="roundRect">
            <a:avLst>
              <a:gd name="adj" fmla="val 0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3224213" y="3990975"/>
            <a:ext cx="2554287" cy="2190750"/>
          </a:xfrm>
          <a:prstGeom prst="roundRect">
            <a:avLst>
              <a:gd name="adj" fmla="val 0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5940425" y="1622425"/>
            <a:ext cx="2554288" cy="2181225"/>
          </a:xfrm>
          <a:prstGeom prst="roundRect">
            <a:avLst>
              <a:gd name="adj" fmla="val 0"/>
            </a:avLst>
          </a:prstGeom>
          <a:solidFill>
            <a:srgbClr val="E6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5940425" y="3990975"/>
            <a:ext cx="2554288" cy="2190750"/>
          </a:xfrm>
          <a:prstGeom prst="roundRect">
            <a:avLst>
              <a:gd name="adj" fmla="val 0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80327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/>
              <a:t>Comparing Life Cycles</a:t>
            </a:r>
            <a:endParaRPr lang="en-GB" altLang="en-US" dirty="0" smtClean="0"/>
          </a:p>
        </p:txBody>
      </p:sp>
      <p:sp>
        <p:nvSpPr>
          <p:cNvPr id="9" name="Rounded Rectangle 8"/>
          <p:cNvSpPr/>
          <p:nvPr/>
        </p:nvSpPr>
        <p:spPr>
          <a:xfrm>
            <a:off x="679450" y="1622425"/>
            <a:ext cx="2359025" cy="4559300"/>
          </a:xfrm>
          <a:prstGeom prst="roundRect">
            <a:avLst>
              <a:gd name="adj" fmla="val 0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639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2755">
            <a:off x="3073400" y="1671638"/>
            <a:ext cx="2979738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3922713"/>
            <a:ext cx="249555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Talking Partner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7"/>
          <p:cNvSpPr>
            <a:spLocks noChangeArrowheads="1"/>
          </p:cNvSpPr>
          <p:nvPr/>
        </p:nvSpPr>
        <p:spPr bwMode="auto">
          <a:xfrm>
            <a:off x="847725" y="2347913"/>
            <a:ext cx="20224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Look at the life cycles you have described on your Amphibians and Insects Activity Sheet.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Can you find 3 similarities between the life cycles of the 4 animals?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Now identify 3 differences between the life cycles.</a:t>
            </a:r>
          </a:p>
        </p:txBody>
      </p:sp>
      <p:pic>
        <p:nvPicPr>
          <p:cNvPr id="16396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3960813"/>
            <a:ext cx="277812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249" flipH="1">
            <a:off x="5789613" y="1871663"/>
            <a:ext cx="29686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80327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Metamorphosis Draw-off</a:t>
            </a:r>
            <a:endParaRPr lang="en-GB" altLang="en-US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3524250" y="1627188"/>
            <a:ext cx="4941888" cy="4554537"/>
          </a:xfrm>
          <a:prstGeom prst="roundRect">
            <a:avLst>
              <a:gd name="adj" fmla="val 0"/>
            </a:avLst>
          </a:prstGeom>
          <a:solidFill>
            <a:srgbClr val="E6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658813" y="1627188"/>
            <a:ext cx="2865437" cy="4554537"/>
          </a:xfrm>
          <a:prstGeom prst="roundRect">
            <a:avLst>
              <a:gd name="adj" fmla="val 0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8437" name="Pai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1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874713" y="2543175"/>
            <a:ext cx="23145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Take turns to draw an animal that undergoes metamorphosis. You can draw it at any stage of its metamorphosis.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Can your partner guess which animal you have drawn? And can they name the other stages in this animal's life cycle?</a:t>
            </a:r>
          </a:p>
        </p:txBody>
      </p:sp>
      <p:pic>
        <p:nvPicPr>
          <p:cNvPr id="18439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1587500"/>
            <a:ext cx="23749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2260600"/>
            <a:ext cx="4941888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2055813"/>
            <a:ext cx="1150937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5"/>
          <p:cNvSpPr txBox="1">
            <a:spLocks/>
          </p:cNvSpPr>
          <p:nvPr/>
        </p:nvSpPr>
        <p:spPr bwMode="auto">
          <a:xfrm>
            <a:off x="5748338" y="1947863"/>
            <a:ext cx="817562" cy="966787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>
            <a:normAutofit fontScale="92500" lnSpcReduction="2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C1C1C"/>
                </a:solidFill>
                <a:latin typeface="Sassoon Infant Md" panose="02000603050000020003" pitchFamily="50" charset="0"/>
              </a:defRPr>
            </a:lvl9pPr>
          </a:lstStyle>
          <a:p>
            <a:pPr algn="ctr" eaLnBrk="1" hangingPunct="1">
              <a:defRPr/>
            </a:pPr>
            <a:r>
              <a:rPr lang="en-GB" dirty="0" smtClean="0"/>
              <a:t>?</a:t>
            </a:r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0484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20485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2048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8137525" cy="1409700"/>
          </a:xfrm>
        </p:spPr>
        <p:txBody>
          <a:bodyPr/>
          <a:lstStyle/>
          <a:p>
            <a:pPr eaLnBrk="1" hangingPunct="1"/>
            <a:r>
              <a:rPr lang="en-GB" altLang="en-US" smtClean="0"/>
              <a:t>I can compare the life cycles of amphibians and insects.</a:t>
            </a:r>
          </a:p>
        </p:txBody>
      </p:sp>
      <p:sp>
        <p:nvSpPr>
          <p:cNvPr id="20487" name="Content Placeholder 15"/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r>
              <a:rPr lang="en-GB" altLang="en-US"/>
              <a:t>I can explain metamorphosis and give examples.</a:t>
            </a:r>
          </a:p>
          <a:p>
            <a:r>
              <a:rPr lang="en-GB" altLang="en-US"/>
              <a:t>I can describe the life cycles of amphibians and insects.</a:t>
            </a:r>
          </a:p>
          <a:p>
            <a:r>
              <a:rPr lang="en-GB" altLang="en-US"/>
              <a:t>I can describe the similarities and differences between the life cycles of amphibians and insects.</a:t>
            </a:r>
          </a:p>
        </p:txBody>
      </p:sp>
      <p:pic>
        <p:nvPicPr>
          <p:cNvPr id="2048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FF0000"/>
      </a:hlink>
      <a:folHlink>
        <a:srgbClr val="C00000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5541</TotalTime>
  <Words>355</Words>
  <Application>Microsoft Office PowerPoint</Application>
  <PresentationFormat>On-screen Show (4:3)</PresentationFormat>
  <Paragraphs>41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Sassoon Infant Md</vt:lpstr>
      <vt:lpstr>Sassoon Infant Rg</vt:lpstr>
      <vt:lpstr>Arial</vt:lpstr>
      <vt:lpstr>Calibri</vt:lpstr>
      <vt:lpstr>BPreplay</vt:lpstr>
      <vt:lpstr>Office Theme</vt:lpstr>
      <vt:lpstr>Science</vt:lpstr>
      <vt:lpstr>PowerPoint Presentation</vt:lpstr>
      <vt:lpstr>PowerPoint Presentation</vt:lpstr>
      <vt:lpstr>Metamorphosis</vt:lpstr>
      <vt:lpstr>Animals That Change</vt:lpstr>
      <vt:lpstr>Amphibians and Insects</vt:lpstr>
      <vt:lpstr>Comparing Life Cycles</vt:lpstr>
      <vt:lpstr>Metamorphosis Draw-off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Michaela Cooke</cp:lastModifiedBy>
  <cp:revision>431</cp:revision>
  <dcterms:created xsi:type="dcterms:W3CDTF">2014-10-01T16:09:27Z</dcterms:created>
  <dcterms:modified xsi:type="dcterms:W3CDTF">2020-06-12T10:58:56Z</dcterms:modified>
</cp:coreProperties>
</file>