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3"/>
  </p:notesMasterIdLst>
  <p:handoutMasterIdLst>
    <p:handoutMasterId r:id="rId14"/>
  </p:handoutMasterIdLst>
  <p:sldIdLst>
    <p:sldId id="257" r:id="rId2"/>
    <p:sldId id="265" r:id="rId3"/>
    <p:sldId id="266" r:id="rId4"/>
    <p:sldId id="272" r:id="rId5"/>
    <p:sldId id="273" r:id="rId6"/>
    <p:sldId id="269" r:id="rId7"/>
    <p:sldId id="270" r:id="rId8"/>
    <p:sldId id="271" r:id="rId9"/>
    <p:sldId id="274" r:id="rId10"/>
    <p:sldId id="275" r:id="rId11"/>
    <p:sldId id="276" r:id="rId12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ire Smith" initials="CS" lastIdx="15" clrIdx="0">
    <p:extLst/>
  </p:cmAuthor>
  <p:cmAuthor id="2" name="Anna Budzynska" initials="AB" lastIdx="5" clrIdx="1">
    <p:extLst/>
  </p:cmAuthor>
  <p:cmAuthor id="3" name="Karen White" initials="KW" lastIdx="1" clrIdx="2">
    <p:extLst/>
  </p:cmAuthor>
  <p:cmAuthor id="4" name="Shellie Marlowe Proofreading" initials="SMP" lastIdx="32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C22"/>
    <a:srgbClr val="42145F"/>
    <a:srgbClr val="06B3BB"/>
    <a:srgbClr val="4E1763"/>
    <a:srgbClr val="660066"/>
    <a:srgbClr val="FFDDA1"/>
    <a:srgbClr val="E74960"/>
    <a:srgbClr val="FFE4BD"/>
    <a:srgbClr val="3CAFCD"/>
    <a:srgbClr val="4EC7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20" autoAdjust="0"/>
    <p:restoredTop sz="91478" autoAdjust="0"/>
  </p:normalViewPr>
  <p:slideViewPr>
    <p:cSldViewPr snapToGrid="0">
      <p:cViewPr varScale="1">
        <p:scale>
          <a:sx n="119" d="100"/>
          <a:sy n="119" d="100"/>
        </p:scale>
        <p:origin x="1432" y="192"/>
      </p:cViewPr>
      <p:guideLst>
        <p:guide orient="horz" pos="2160"/>
        <p:guide pos="3840"/>
      </p:guideLst>
    </p:cSldViewPr>
  </p:slideViewPr>
  <p:outlineViewPr>
    <p:cViewPr>
      <p:scale>
        <a:sx n="40" d="100"/>
        <a:sy n="4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4496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B64213B2-A162-4A62-90F6-5FAF5EE8BE44}" type="datetimeFigureOut">
              <a:rPr lang="en-GB" smtClean="0"/>
              <a:pPr/>
              <a:t>23/07/2018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0AE14C2-A320-4604-92A5-6304752E0A2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79318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9A14053A-BF36-4632-B38A-A823DD821C50}" type="datetimeFigureOut">
              <a:rPr lang="en-GB" smtClean="0"/>
              <a:pPr/>
              <a:t>23/07/2018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2F6B6AD-975A-420F-A004-332AAEDBABC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4141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6B6AD-975A-420F-A004-332AAEDBABC5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9889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C85381-6D12-A444-9F01-AA75B100E9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49494B3-4DB1-E148-BA8C-F8C7F122900F}"/>
              </a:ext>
            </a:extLst>
          </p:cNvPr>
          <p:cNvSpPr/>
          <p:nvPr userDrawn="1"/>
        </p:nvSpPr>
        <p:spPr>
          <a:xfrm>
            <a:off x="9232047" y="6376331"/>
            <a:ext cx="258596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100" b="1" i="0" baseline="0" dirty="0">
                <a:solidFill>
                  <a:srgbClr val="42145F"/>
                </a:solidFill>
              </a:rPr>
              <a:t>How do I plan a simple budget? | </a:t>
            </a:r>
            <a:fld id="{DC05E1EE-818C-8646-B2D7-09A9D629E3D2}" type="slidenum">
              <a:rPr lang="en-US" sz="1100" b="1" i="0" baseline="0" smtClean="0">
                <a:solidFill>
                  <a:srgbClr val="42145F"/>
                </a:solidFill>
              </a:rPr>
              <a:pPr algn="r"/>
              <a:t>‹#›</a:t>
            </a:fld>
            <a:endParaRPr lang="en-US" sz="1100" b="1" i="0" baseline="0" dirty="0">
              <a:solidFill>
                <a:srgbClr val="4214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786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450ED3-0242-2248-9A04-C2182E2668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F43D10-247D-B44F-8A4A-98D667AA09C8}"/>
              </a:ext>
            </a:extLst>
          </p:cNvPr>
          <p:cNvSpPr/>
          <p:nvPr userDrawn="1"/>
        </p:nvSpPr>
        <p:spPr>
          <a:xfrm>
            <a:off x="9232047" y="6376331"/>
            <a:ext cx="258596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100" b="1" i="0" baseline="0" dirty="0">
                <a:solidFill>
                  <a:schemeClr val="bg1"/>
                </a:solidFill>
              </a:rPr>
              <a:t>How do I plan a simple budget? | </a:t>
            </a:r>
            <a:fld id="{DC05E1EE-818C-8646-B2D7-09A9D629E3D2}" type="slidenum">
              <a:rPr lang="en-US" sz="1100" b="1" i="0" baseline="0" smtClean="0">
                <a:solidFill>
                  <a:schemeClr val="bg1"/>
                </a:solidFill>
              </a:rPr>
              <a:pPr algn="r"/>
              <a:t>‹#›</a:t>
            </a:fld>
            <a:endParaRPr lang="en-US" sz="1100" b="1" i="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107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9E059F-A58F-1C47-AADF-A310A3542E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C4DF093-2C2A-C94A-BBA1-DB38A584A8B6}"/>
              </a:ext>
            </a:extLst>
          </p:cNvPr>
          <p:cNvSpPr/>
          <p:nvPr userDrawn="1"/>
        </p:nvSpPr>
        <p:spPr>
          <a:xfrm>
            <a:off x="9232047" y="6376331"/>
            <a:ext cx="258596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100" b="1" i="0" baseline="0" dirty="0">
                <a:solidFill>
                  <a:srgbClr val="42145F"/>
                </a:solidFill>
              </a:rPr>
              <a:t>How do I plan a simple budget? | </a:t>
            </a:r>
            <a:fld id="{DC05E1EE-818C-8646-B2D7-09A9D629E3D2}" type="slidenum">
              <a:rPr lang="en-US" sz="1100" b="1" i="0" baseline="0" smtClean="0">
                <a:solidFill>
                  <a:srgbClr val="42145F"/>
                </a:solidFill>
              </a:rPr>
              <a:pPr algn="r"/>
              <a:t>‹#›</a:t>
            </a:fld>
            <a:endParaRPr lang="en-US" sz="1100" b="1" i="0" baseline="0" dirty="0">
              <a:solidFill>
                <a:srgbClr val="4214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215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A253F0-8C21-6A42-AEB2-9FF56FA981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9232047" y="6376331"/>
            <a:ext cx="258596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100" b="1" i="0" baseline="0" dirty="0">
                <a:solidFill>
                  <a:schemeClr val="bg1"/>
                </a:solidFill>
              </a:rPr>
              <a:t>How do I plan a simple budget? | </a:t>
            </a:r>
            <a:fld id="{DC05E1EE-818C-8646-B2D7-09A9D629E3D2}" type="slidenum">
              <a:rPr lang="en-US" sz="1100" b="1" i="0" baseline="0" smtClean="0">
                <a:solidFill>
                  <a:schemeClr val="bg1"/>
                </a:solidFill>
              </a:rPr>
              <a:pPr algn="r"/>
              <a:t>‹#›</a:t>
            </a:fld>
            <a:endParaRPr lang="en-US" sz="1100" b="1" i="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938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4737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9232047" y="6376331"/>
            <a:ext cx="258596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100" b="1" i="0" baseline="0" dirty="0">
                <a:solidFill>
                  <a:srgbClr val="34889F"/>
                </a:solidFill>
              </a:rPr>
              <a:t>How do I plan a simple budget? | </a:t>
            </a:r>
            <a:fld id="{DC05E1EE-818C-8646-B2D7-09A9D629E3D2}" type="slidenum">
              <a:rPr lang="en-US" sz="1100" b="1" i="0" baseline="0" smtClean="0">
                <a:solidFill>
                  <a:srgbClr val="34889F"/>
                </a:solidFill>
              </a:rPr>
              <a:pPr algn="r"/>
              <a:t>‹#›</a:t>
            </a:fld>
            <a:endParaRPr lang="en-US" sz="1100" b="1" i="0" baseline="0" dirty="0">
              <a:solidFill>
                <a:srgbClr val="3488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237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6" r:id="rId2"/>
    <p:sldLayoutId id="2147483677" r:id="rId3"/>
    <p:sldLayoutId id="2147483678" r:id="rId4"/>
    <p:sldLayoutId id="2147483675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3F95D16-ACBC-BC44-8392-DFA6B048B548}"/>
              </a:ext>
            </a:extLst>
          </p:cNvPr>
          <p:cNvSpPr/>
          <p:nvPr/>
        </p:nvSpPr>
        <p:spPr>
          <a:xfrm>
            <a:off x="8051800" y="5359400"/>
            <a:ext cx="4140200" cy="1498600"/>
          </a:xfrm>
          <a:prstGeom prst="rect">
            <a:avLst/>
          </a:prstGeom>
          <a:solidFill>
            <a:srgbClr val="4E17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E5BEB6-1D1B-B647-95DC-16A1B3504552}"/>
              </a:ext>
            </a:extLst>
          </p:cNvPr>
          <p:cNvSpPr/>
          <p:nvPr/>
        </p:nvSpPr>
        <p:spPr>
          <a:xfrm>
            <a:off x="8857519" y="1085706"/>
            <a:ext cx="3340100" cy="1498600"/>
          </a:xfrm>
          <a:prstGeom prst="rect">
            <a:avLst/>
          </a:prstGeom>
          <a:solidFill>
            <a:srgbClr val="4E17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554767" y="1403316"/>
            <a:ext cx="6085014" cy="3734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120"/>
              </a:lnSpc>
            </a:pPr>
            <a:r>
              <a:rPr lang="en-GB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</a:t>
            </a:r>
            <a:br>
              <a:rPr lang="en-GB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plan a </a:t>
            </a:r>
            <a:br>
              <a:rPr lang="en-GB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budget?</a:t>
            </a:r>
            <a:endParaRPr lang="en-US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25C66D-6743-7241-895F-7600EB2DA74A}"/>
              </a:ext>
            </a:extLst>
          </p:cNvPr>
          <p:cNvSpPr txBox="1"/>
          <p:nvPr/>
        </p:nvSpPr>
        <p:spPr>
          <a:xfrm>
            <a:off x="1554767" y="5276536"/>
            <a:ext cx="608501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5400" dirty="0">
                <a:solidFill>
                  <a:srgbClr val="FFBC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5400" dirty="0">
              <a:solidFill>
                <a:srgbClr val="FFBC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BA20F4-CC12-804B-B65D-753479E4BC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83"/>
          <a:stretch/>
        </p:blipFill>
        <p:spPr>
          <a:xfrm>
            <a:off x="5635585" y="1264452"/>
            <a:ext cx="6389162" cy="559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076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7579894" y="1800669"/>
            <a:ext cx="3619501" cy="38422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3488A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4800" dirty="0">
                <a:solidFill>
                  <a:schemeClr val="bg1"/>
                </a:solidFill>
              </a:rPr>
              <a:t>‘Creating a budget’ interactive activity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29EE406-5C1D-834B-8774-957F84FC9296}"/>
              </a:ext>
            </a:extLst>
          </p:cNvPr>
          <p:cNvGrpSpPr/>
          <p:nvPr/>
        </p:nvGrpSpPr>
        <p:grpSpPr>
          <a:xfrm>
            <a:off x="319171" y="323851"/>
            <a:ext cx="6835608" cy="6527896"/>
            <a:chOff x="319171" y="323851"/>
            <a:chExt cx="6835608" cy="652789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B75B892-5641-9E49-85C0-C0FC33A53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171" y="323851"/>
              <a:ext cx="6835608" cy="6527896"/>
            </a:xfrm>
            <a:prstGeom prst="rect">
              <a:avLst/>
            </a:prstGeom>
          </p:spPr>
        </p:pic>
        <p:pic>
          <p:nvPicPr>
            <p:cNvPr id="2" name="Picture 1" descr="Screen Shot 2016-08-31 at 12.12.47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093" y="706017"/>
              <a:ext cx="5991764" cy="4070879"/>
            </a:xfrm>
            <a:prstGeom prst="rect">
              <a:avLst/>
            </a:prstGeo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409743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85F9239B-1F58-7A44-82C9-407E84CCD43F}"/>
              </a:ext>
            </a:extLst>
          </p:cNvPr>
          <p:cNvSpPr/>
          <p:nvPr/>
        </p:nvSpPr>
        <p:spPr>
          <a:xfrm>
            <a:off x="9276360" y="3090768"/>
            <a:ext cx="2817070" cy="28098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FA794F2-4D4B-6C4A-9EBC-0C951C425982}"/>
              </a:ext>
            </a:extLst>
          </p:cNvPr>
          <p:cNvSpPr/>
          <p:nvPr/>
        </p:nvSpPr>
        <p:spPr>
          <a:xfrm>
            <a:off x="4338576" y="3120889"/>
            <a:ext cx="3616623" cy="360731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454948A-7D45-274F-98A6-C4DB4ADAC31A}"/>
              </a:ext>
            </a:extLst>
          </p:cNvPr>
          <p:cNvSpPr/>
          <p:nvPr/>
        </p:nvSpPr>
        <p:spPr>
          <a:xfrm>
            <a:off x="944974" y="3138151"/>
            <a:ext cx="2475239" cy="24688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43536" y="1171875"/>
            <a:ext cx="11429364" cy="15663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3488A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4800" dirty="0">
                <a:solidFill>
                  <a:srgbClr val="4E1763"/>
                </a:solidFill>
              </a:rPr>
              <a:t>Why is it important to keep track of spending and saving?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3536" y="2509476"/>
            <a:ext cx="3956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42145F"/>
                </a:solidFill>
                <a:latin typeface="Arial"/>
                <a:cs typeface="Arial"/>
              </a:rPr>
              <a:t>So you can ensure: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30094" y="3710849"/>
            <a:ext cx="22456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4E1763"/>
                </a:solidFill>
                <a:latin typeface="Arial"/>
                <a:cs typeface="Arial"/>
              </a:rPr>
              <a:t>You don't go overdrawn and get into debt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499914" y="3710849"/>
            <a:ext cx="20817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42145F"/>
                </a:solidFill>
                <a:latin typeface="Arial"/>
                <a:cs typeface="Arial"/>
              </a:rPr>
              <a:t>You can see what you overspend on and shop around for better deals</a:t>
            </a:r>
          </a:p>
        </p:txBody>
      </p:sp>
      <p:sp>
        <p:nvSpPr>
          <p:cNvPr id="4" name="Rectangle 3"/>
          <p:cNvSpPr/>
          <p:nvPr/>
        </p:nvSpPr>
        <p:spPr>
          <a:xfrm>
            <a:off x="9962282" y="3710849"/>
            <a:ext cx="18106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42145F"/>
                </a:solidFill>
                <a:latin typeface="Arial"/>
                <a:cs typeface="Arial"/>
              </a:rPr>
              <a:t>You have a record of what you have spent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4F9E48B-4034-444F-AAD1-5222691E51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46" b="41246"/>
          <a:stretch/>
        </p:blipFill>
        <p:spPr>
          <a:xfrm>
            <a:off x="393277" y="4584641"/>
            <a:ext cx="2696659" cy="22733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DEF5F5A-8E7C-EF4D-8F0B-165E907F5A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09" t="-12705" r="35837" b="11794"/>
          <a:stretch/>
        </p:blipFill>
        <p:spPr>
          <a:xfrm>
            <a:off x="3286855" y="2953530"/>
            <a:ext cx="2696659" cy="39044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0DA1158-92C7-8348-A550-AC955A99E0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20" r="-9774" b="-11470"/>
          <a:stretch/>
        </p:blipFill>
        <p:spPr>
          <a:xfrm>
            <a:off x="8285399" y="2168699"/>
            <a:ext cx="2696659" cy="431311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8EF1A37-52D9-9240-B18E-54949E37B6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20" t="83119" r="-9774" b="-11470"/>
          <a:stretch/>
        </p:blipFill>
        <p:spPr>
          <a:xfrm>
            <a:off x="8285398" y="5526901"/>
            <a:ext cx="2696659" cy="2230879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EF0380BD-7D36-2243-AAB6-75BCC7CA4460}"/>
              </a:ext>
            </a:extLst>
          </p:cNvPr>
          <p:cNvSpPr/>
          <p:nvPr/>
        </p:nvSpPr>
        <p:spPr>
          <a:xfrm>
            <a:off x="9232047" y="6376331"/>
            <a:ext cx="258596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100" b="1" i="0" baseline="0" dirty="0">
                <a:solidFill>
                  <a:srgbClr val="42145F"/>
                </a:solidFill>
              </a:rPr>
              <a:t>How do I plan a simple budget? | </a:t>
            </a:r>
            <a:fld id="{DC05E1EE-818C-8646-B2D7-09A9D629E3D2}" type="slidenum">
              <a:rPr lang="en-US" sz="1100" b="1" i="0" baseline="0" smtClean="0">
                <a:solidFill>
                  <a:srgbClr val="42145F"/>
                </a:solidFill>
              </a:rPr>
              <a:pPr algn="r"/>
              <a:t>11</a:t>
            </a:fld>
            <a:endParaRPr lang="en-US" sz="1100" b="1" i="0" baseline="0" dirty="0">
              <a:solidFill>
                <a:srgbClr val="4214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381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58116" y="1118514"/>
            <a:ext cx="10810875" cy="1325563"/>
          </a:xfrm>
          <a:prstGeom prst="rect">
            <a:avLst/>
          </a:prstGeom>
        </p:spPr>
        <p:txBody>
          <a:bodyPr/>
          <a:lstStyle/>
          <a:p>
            <a:r>
              <a:rPr lang="en-GB" sz="4800" b="1" dirty="0">
                <a:solidFill>
                  <a:schemeClr val="bg1"/>
                </a:solidFill>
              </a:rPr>
              <a:t>Create a mind map to show your understanding of these terms: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F9C6072-0952-5E49-9688-8F31CF6A56E1}"/>
              </a:ext>
            </a:extLst>
          </p:cNvPr>
          <p:cNvSpPr/>
          <p:nvPr/>
        </p:nvSpPr>
        <p:spPr>
          <a:xfrm>
            <a:off x="634768" y="5067327"/>
            <a:ext cx="1330315" cy="1305980"/>
          </a:xfrm>
          <a:prstGeom prst="ellipse">
            <a:avLst/>
          </a:prstGeom>
          <a:solidFill>
            <a:srgbClr val="06B3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660066"/>
                </a:solidFill>
              </a:rPr>
              <a:t>Bills</a:t>
            </a:r>
          </a:p>
        </p:txBody>
      </p:sp>
      <p:sp>
        <p:nvSpPr>
          <p:cNvPr id="4" name="16-Point Star 3">
            <a:extLst>
              <a:ext uri="{FF2B5EF4-FFF2-40B4-BE49-F238E27FC236}">
                <a16:creationId xmlns:a16="http://schemas.microsoft.com/office/drawing/2014/main" id="{F14A44D3-777D-B349-AE44-A97D0BC9A3A8}"/>
              </a:ext>
            </a:extLst>
          </p:cNvPr>
          <p:cNvSpPr/>
          <p:nvPr/>
        </p:nvSpPr>
        <p:spPr>
          <a:xfrm>
            <a:off x="10145975" y="2190643"/>
            <a:ext cx="1918768" cy="1918768"/>
          </a:xfrm>
          <a:prstGeom prst="star16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Debt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D0CA72-5C07-B840-AD55-752E5A6853C1}"/>
              </a:ext>
            </a:extLst>
          </p:cNvPr>
          <p:cNvSpPr/>
          <p:nvPr/>
        </p:nvSpPr>
        <p:spPr>
          <a:xfrm>
            <a:off x="9337025" y="4694371"/>
            <a:ext cx="2331966" cy="673563"/>
          </a:xfrm>
          <a:prstGeom prst="rect">
            <a:avLst/>
          </a:prstGeom>
          <a:solidFill>
            <a:srgbClr val="06B3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660066"/>
                </a:solidFill>
              </a:rPr>
              <a:t>Expenditure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F3C6A79-C041-AB4E-AEB1-0E8A8A5027B5}"/>
              </a:ext>
            </a:extLst>
          </p:cNvPr>
          <p:cNvSpPr/>
          <p:nvPr/>
        </p:nvSpPr>
        <p:spPr>
          <a:xfrm>
            <a:off x="8116840" y="2589105"/>
            <a:ext cx="1796087" cy="1763232"/>
          </a:xfrm>
          <a:prstGeom prst="ellipse">
            <a:avLst/>
          </a:prstGeom>
          <a:solidFill>
            <a:srgbClr val="FFB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solidFill>
                  <a:srgbClr val="660066"/>
                </a:solidFill>
              </a:rPr>
              <a:t>Income</a:t>
            </a:r>
          </a:p>
        </p:txBody>
      </p:sp>
      <p:sp>
        <p:nvSpPr>
          <p:cNvPr id="11" name="16-Point Star 10">
            <a:extLst>
              <a:ext uri="{FF2B5EF4-FFF2-40B4-BE49-F238E27FC236}">
                <a16:creationId xmlns:a16="http://schemas.microsoft.com/office/drawing/2014/main" id="{D8709D38-41F3-BA48-BDF7-D6934C3026C8}"/>
              </a:ext>
            </a:extLst>
          </p:cNvPr>
          <p:cNvSpPr/>
          <p:nvPr/>
        </p:nvSpPr>
        <p:spPr>
          <a:xfrm>
            <a:off x="3263030" y="2623757"/>
            <a:ext cx="2224735" cy="2224735"/>
          </a:xfrm>
          <a:prstGeom prst="star16">
            <a:avLst/>
          </a:prstGeom>
          <a:solidFill>
            <a:srgbClr val="06B3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solidFill>
                  <a:srgbClr val="660066"/>
                </a:solidFill>
              </a:rPr>
              <a:t>Saving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BD83DB-3D32-F74B-B212-6E653D2C5636}"/>
              </a:ext>
            </a:extLst>
          </p:cNvPr>
          <p:cNvSpPr/>
          <p:nvPr/>
        </p:nvSpPr>
        <p:spPr>
          <a:xfrm>
            <a:off x="2428379" y="5293826"/>
            <a:ext cx="2012319" cy="581237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Receipts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4488881-F640-4449-98C4-0045E94C6DE6}"/>
              </a:ext>
            </a:extLst>
          </p:cNvPr>
          <p:cNvSpPr/>
          <p:nvPr/>
        </p:nvSpPr>
        <p:spPr>
          <a:xfrm>
            <a:off x="5837396" y="3371127"/>
            <a:ext cx="2021571" cy="583909"/>
          </a:xfrm>
          <a:prstGeom prst="rect">
            <a:avLst/>
          </a:prstGeom>
          <a:solidFill>
            <a:srgbClr val="06B3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660066"/>
                </a:solidFill>
              </a:rPr>
              <a:t>Spending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0592794-F5E2-A341-8DF9-F104372EA927}"/>
              </a:ext>
            </a:extLst>
          </p:cNvPr>
          <p:cNvSpPr/>
          <p:nvPr/>
        </p:nvSpPr>
        <p:spPr>
          <a:xfrm>
            <a:off x="4903994" y="4676531"/>
            <a:ext cx="1811825" cy="1778682"/>
          </a:xfrm>
          <a:prstGeom prst="ellipse">
            <a:avLst/>
          </a:prstGeom>
          <a:solidFill>
            <a:srgbClr val="FFB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solidFill>
                  <a:srgbClr val="660066"/>
                </a:solidFill>
              </a:rPr>
              <a:t>Needs and wants</a:t>
            </a: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BD23EE24-6F02-AD45-8A0A-93C6F2F29FD5}"/>
              </a:ext>
            </a:extLst>
          </p:cNvPr>
          <p:cNvSpPr/>
          <p:nvPr/>
        </p:nvSpPr>
        <p:spPr>
          <a:xfrm>
            <a:off x="758825" y="2635502"/>
            <a:ext cx="2449496" cy="2111634"/>
          </a:xfrm>
          <a:prstGeom prst="hexagon">
            <a:avLst/>
          </a:prstGeom>
          <a:solidFill>
            <a:srgbClr val="FFB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solidFill>
                  <a:srgbClr val="660066"/>
                </a:solidFill>
              </a:rPr>
              <a:t>Bank</a:t>
            </a:r>
          </a:p>
          <a:p>
            <a:pPr algn="ctr"/>
            <a:r>
              <a:rPr lang="en-US" sz="2800" b="1" dirty="0">
                <a:solidFill>
                  <a:srgbClr val="660066"/>
                </a:solidFill>
              </a:rPr>
              <a:t>statement</a:t>
            </a:r>
          </a:p>
        </p:txBody>
      </p:sp>
      <p:sp>
        <p:nvSpPr>
          <p:cNvPr id="17" name="Hexagon 16">
            <a:extLst>
              <a:ext uri="{FF2B5EF4-FFF2-40B4-BE49-F238E27FC236}">
                <a16:creationId xmlns:a16="http://schemas.microsoft.com/office/drawing/2014/main" id="{94F62F18-3615-8042-AB66-DE056A7AAA5F}"/>
              </a:ext>
            </a:extLst>
          </p:cNvPr>
          <p:cNvSpPr/>
          <p:nvPr/>
        </p:nvSpPr>
        <p:spPr>
          <a:xfrm>
            <a:off x="6939320" y="4667681"/>
            <a:ext cx="2126621" cy="1833294"/>
          </a:xfrm>
          <a:prstGeom prst="hexagon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</a:rPr>
              <a:t>Payslips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983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2" t="16532" r="14838" b="39896"/>
          <a:stretch/>
        </p:blipFill>
        <p:spPr>
          <a:xfrm>
            <a:off x="6908136" y="1781555"/>
            <a:ext cx="5098076" cy="45419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76674" y="1054389"/>
            <a:ext cx="9080500" cy="822325"/>
          </a:xfrm>
          <a:prstGeom prst="rect">
            <a:avLst/>
          </a:prstGeom>
        </p:spPr>
        <p:txBody>
          <a:bodyPr/>
          <a:lstStyle/>
          <a:p>
            <a:r>
              <a:rPr lang="en-GB" sz="4800" b="1" dirty="0">
                <a:solidFill>
                  <a:srgbClr val="660066"/>
                </a:solidFill>
              </a:rPr>
              <a:t>Meet the Williams family</a:t>
            </a:r>
            <a:br>
              <a:rPr lang="en-GB" sz="4800" b="1" dirty="0">
                <a:solidFill>
                  <a:srgbClr val="660066"/>
                </a:solidFill>
              </a:rPr>
            </a:br>
            <a:endParaRPr lang="en-GB" sz="4800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76674" y="1876714"/>
            <a:ext cx="6741099" cy="486251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dirty="0">
                <a:latin typeface="Arial"/>
                <a:cs typeface="Arial"/>
              </a:rPr>
              <a:t>Mrs Williams </a:t>
            </a:r>
            <a:r>
              <a:rPr lang="en-GB" sz="2400" dirty="0">
                <a:latin typeface="Arial"/>
                <a:cs typeface="Arial"/>
              </a:rPr>
              <a:t>works as an office manager </a:t>
            </a:r>
            <a:br>
              <a:rPr lang="en-GB" sz="2400" dirty="0">
                <a:latin typeface="Arial"/>
                <a:cs typeface="Arial"/>
              </a:rPr>
            </a:br>
            <a:r>
              <a:rPr lang="en-GB" sz="2400" dirty="0">
                <a:latin typeface="Arial"/>
                <a:cs typeface="Arial"/>
              </a:rPr>
              <a:t>and travels to work on the train.</a:t>
            </a:r>
          </a:p>
          <a:p>
            <a:pPr marL="0" indent="0">
              <a:buNone/>
            </a:pPr>
            <a:r>
              <a:rPr lang="en-GB" sz="2400" b="1" dirty="0">
                <a:latin typeface="Arial"/>
                <a:cs typeface="Arial"/>
              </a:rPr>
              <a:t>Mr Williams </a:t>
            </a:r>
            <a:r>
              <a:rPr lang="en-GB" sz="2400" dirty="0">
                <a:latin typeface="Arial"/>
                <a:cs typeface="Arial"/>
              </a:rPr>
              <a:t>has his own business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dirty="0">
                <a:latin typeface="Arial"/>
                <a:cs typeface="Arial"/>
              </a:rPr>
              <a:t>as an electrician. </a:t>
            </a:r>
          </a:p>
          <a:p>
            <a:pPr marL="0" indent="0">
              <a:buNone/>
            </a:pPr>
            <a:r>
              <a:rPr lang="en-GB" sz="2400" dirty="0">
                <a:latin typeface="Arial"/>
                <a:cs typeface="Arial"/>
              </a:rPr>
              <a:t>Their son, </a:t>
            </a:r>
            <a:r>
              <a:rPr lang="en-GB" sz="2400" b="1" dirty="0">
                <a:latin typeface="Arial"/>
                <a:cs typeface="Arial"/>
              </a:rPr>
              <a:t>Liam</a:t>
            </a:r>
            <a:r>
              <a:rPr lang="en-GB" sz="2400" dirty="0">
                <a:latin typeface="Arial"/>
                <a:cs typeface="Arial"/>
              </a:rPr>
              <a:t>, has football lessons each week and their daughter, </a:t>
            </a:r>
            <a:r>
              <a:rPr lang="en-GB" sz="2400" b="1" dirty="0">
                <a:latin typeface="Arial"/>
                <a:cs typeface="Arial"/>
              </a:rPr>
              <a:t>Georgia</a:t>
            </a:r>
            <a:r>
              <a:rPr lang="en-GB" sz="2400" dirty="0">
                <a:latin typeface="Arial"/>
                <a:cs typeface="Arial"/>
              </a:rPr>
              <a:t>, learns karate. The family have two pets – a cat and a dog. </a:t>
            </a:r>
          </a:p>
          <a:p>
            <a:pPr marL="0" indent="0">
              <a:buNone/>
            </a:pPr>
            <a:r>
              <a:rPr lang="en-GB" sz="2400" dirty="0">
                <a:latin typeface="Arial"/>
                <a:cs typeface="Arial"/>
              </a:rPr>
              <a:t>They enjoy doing fun things together as a family. </a:t>
            </a:r>
          </a:p>
          <a:p>
            <a:pPr marL="0" indent="0">
              <a:buNone/>
            </a:pPr>
            <a:r>
              <a:rPr lang="en-GB" sz="2400" dirty="0">
                <a:latin typeface="Arial"/>
                <a:cs typeface="Arial"/>
              </a:rPr>
              <a:t>BUT… they want to make sure that they’re not spending more money than they earn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latin typeface="Arial"/>
                <a:cs typeface="Arial"/>
              </a:rPr>
              <a:t>each month.</a:t>
            </a:r>
          </a:p>
          <a:p>
            <a:pPr marL="0" indent="0">
              <a:buNone/>
            </a:pPr>
            <a:r>
              <a:rPr lang="en-GB" sz="2400" b="1" dirty="0">
                <a:latin typeface="Arial"/>
                <a:cs typeface="Arial"/>
              </a:rPr>
              <a:t>How could they do this?  </a:t>
            </a:r>
          </a:p>
          <a:p>
            <a:pPr marL="0" indent="0">
              <a:buNone/>
            </a:pPr>
            <a:endParaRPr lang="en-GB" sz="2400" dirty="0">
              <a:latin typeface="Arial"/>
              <a:cs typeface="Arial"/>
            </a:endParaRPr>
          </a:p>
          <a:p>
            <a:pPr marL="0" indent="0">
              <a:buNone/>
            </a:pPr>
            <a:endParaRPr lang="en-GB" sz="2400" dirty="0">
              <a:latin typeface="Arial"/>
              <a:cs typeface="Arial"/>
            </a:endParaRPr>
          </a:p>
          <a:p>
            <a:pPr marL="0" indent="0">
              <a:buNone/>
            </a:pPr>
            <a:endParaRPr lang="en-GB" sz="2400" dirty="0">
              <a:latin typeface="Arial"/>
              <a:cs typeface="Arial"/>
            </a:endParaRPr>
          </a:p>
          <a:p>
            <a:pPr marL="0" indent="0">
              <a:buNone/>
            </a:pPr>
            <a:endParaRPr lang="en-GB" sz="2400" dirty="0">
              <a:latin typeface="Arial"/>
              <a:cs typeface="Arial"/>
            </a:endParaRPr>
          </a:p>
          <a:p>
            <a:pPr marL="0" indent="0">
              <a:buNone/>
            </a:pPr>
            <a:endParaRPr lang="en-GB" sz="2400" dirty="0">
              <a:latin typeface="Arial"/>
              <a:cs typeface="Arial"/>
            </a:endParaRPr>
          </a:p>
          <a:p>
            <a:pPr marL="0" indent="0">
              <a:buNone/>
            </a:pPr>
            <a:endParaRPr lang="en-GB" sz="2400" dirty="0">
              <a:latin typeface="Arial"/>
              <a:cs typeface="Arial"/>
            </a:endParaRPr>
          </a:p>
          <a:p>
            <a:pPr marL="0" indent="0">
              <a:buNone/>
            </a:pPr>
            <a:endParaRPr lang="en-GB" sz="2400" dirty="0">
              <a:latin typeface="Arial"/>
              <a:cs typeface="Arial"/>
            </a:endParaRPr>
          </a:p>
          <a:p>
            <a:pPr marL="0" indent="0">
              <a:buNone/>
            </a:pPr>
            <a:endParaRPr lang="en-GB" sz="2400" dirty="0">
              <a:latin typeface="Arial"/>
              <a:cs typeface="Arial"/>
            </a:endParaRPr>
          </a:p>
          <a:p>
            <a:pPr marL="0" indent="0">
              <a:buNone/>
            </a:pPr>
            <a:endParaRPr lang="en-GB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721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1BEF57A-227C-E646-8903-515E39FC9268}"/>
              </a:ext>
            </a:extLst>
          </p:cNvPr>
          <p:cNvSpPr/>
          <p:nvPr/>
        </p:nvSpPr>
        <p:spPr>
          <a:xfrm>
            <a:off x="7277100" y="1806341"/>
            <a:ext cx="4284860" cy="282200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236626" y="2433397"/>
            <a:ext cx="3545306" cy="15678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3488A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4800" dirty="0">
                <a:solidFill>
                  <a:srgbClr val="660066"/>
                </a:solidFill>
              </a:rPr>
              <a:t>What is </a:t>
            </a:r>
            <a:br>
              <a:rPr lang="en-GB" sz="4800" dirty="0">
                <a:solidFill>
                  <a:srgbClr val="660066"/>
                </a:solidFill>
              </a:rPr>
            </a:br>
            <a:r>
              <a:rPr lang="en-GB" sz="4800" dirty="0">
                <a:solidFill>
                  <a:srgbClr val="660066"/>
                </a:solidFill>
              </a:rPr>
              <a:t>a budget?</a:t>
            </a:r>
            <a:br>
              <a:rPr lang="en-GB" sz="4800" dirty="0">
                <a:solidFill>
                  <a:srgbClr val="660066"/>
                </a:solidFill>
              </a:rPr>
            </a:br>
            <a:endParaRPr lang="en-GB" sz="4800" dirty="0">
              <a:solidFill>
                <a:srgbClr val="660066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40A7C9-58B6-1D48-A8F4-28351F63DA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16" y="401444"/>
            <a:ext cx="8380874" cy="6247161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6255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7B98343-8987-5B4D-B20A-75DE5D1B80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8" t="9407" r="7372" b="13376"/>
          <a:stretch/>
        </p:blipFill>
        <p:spPr>
          <a:xfrm rot="21104724">
            <a:off x="4935606" y="2471094"/>
            <a:ext cx="6882776" cy="333421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6809" y="1972436"/>
            <a:ext cx="4284679" cy="362108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GB" sz="2400" b="1" dirty="0">
                <a:solidFill>
                  <a:schemeClr val="bg1"/>
                </a:solidFill>
              </a:rPr>
              <a:t>Many people who are employed in a job get a payslip each month. </a:t>
            </a:r>
            <a:br>
              <a:rPr lang="en-GB" sz="2400" b="1" dirty="0">
                <a:solidFill>
                  <a:schemeClr val="bg1"/>
                </a:solidFill>
              </a:rPr>
            </a:br>
            <a:br>
              <a:rPr lang="en-GB" sz="2400" b="1" dirty="0">
                <a:solidFill>
                  <a:schemeClr val="bg1"/>
                </a:solidFill>
              </a:rPr>
            </a:br>
            <a:r>
              <a:rPr lang="en-GB" sz="2400" b="1" dirty="0">
                <a:solidFill>
                  <a:schemeClr val="bg1"/>
                </a:solidFill>
              </a:rPr>
              <a:t>This shows how much they have earned, as well as </a:t>
            </a:r>
            <a:br>
              <a:rPr lang="en-GB" sz="2400" b="1" dirty="0">
                <a:solidFill>
                  <a:schemeClr val="bg1"/>
                </a:solidFill>
              </a:rPr>
            </a:br>
            <a:r>
              <a:rPr lang="en-GB" sz="2400" b="1" dirty="0">
                <a:solidFill>
                  <a:schemeClr val="bg1"/>
                </a:solidFill>
              </a:rPr>
              <a:t>what they’ve paid in </a:t>
            </a:r>
            <a:br>
              <a:rPr lang="en-GB" sz="2400" b="1" dirty="0">
                <a:solidFill>
                  <a:schemeClr val="bg1"/>
                </a:solidFill>
              </a:rPr>
            </a:br>
            <a:r>
              <a:rPr lang="en-GB" sz="2400" b="1" dirty="0">
                <a:solidFill>
                  <a:schemeClr val="bg1"/>
                </a:solidFill>
              </a:rPr>
              <a:t>National Insurance </a:t>
            </a:r>
            <a:br>
              <a:rPr lang="en-GB" sz="2400" b="1" dirty="0">
                <a:solidFill>
                  <a:schemeClr val="bg1"/>
                </a:solidFill>
              </a:rPr>
            </a:br>
            <a:r>
              <a:rPr lang="en-GB" sz="2400" b="1" dirty="0">
                <a:solidFill>
                  <a:schemeClr val="bg1"/>
                </a:solidFill>
              </a:rPr>
              <a:t>and tax.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46809" y="1167489"/>
            <a:ext cx="9636367" cy="80494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3488A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4800" dirty="0">
                <a:solidFill>
                  <a:schemeClr val="bg1"/>
                </a:solidFill>
              </a:rPr>
              <a:t>Financial documents – payslip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1" t="5966" r="11094" b="23962"/>
          <a:stretch/>
        </p:blipFill>
        <p:spPr>
          <a:xfrm>
            <a:off x="4884234" y="2052064"/>
            <a:ext cx="5280438" cy="443625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cxnSp>
        <p:nvCxnSpPr>
          <p:cNvPr id="18" name="Straight Arrow Connector 17"/>
          <p:cNvCxnSpPr>
            <a:cxnSpLocks/>
          </p:cNvCxnSpPr>
          <p:nvPr/>
        </p:nvCxnSpPr>
        <p:spPr>
          <a:xfrm flipH="1">
            <a:off x="8245732" y="3565933"/>
            <a:ext cx="2407608" cy="554154"/>
          </a:xfrm>
          <a:prstGeom prst="straightConnector1">
            <a:avLst/>
          </a:prstGeom>
          <a:ln w="254000">
            <a:solidFill>
              <a:srgbClr val="FFBC2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cxnSpLocks/>
          </p:cNvCxnSpPr>
          <p:nvPr/>
        </p:nvCxnSpPr>
        <p:spPr>
          <a:xfrm>
            <a:off x="3657600" y="4229100"/>
            <a:ext cx="1508603" cy="694096"/>
          </a:xfrm>
          <a:prstGeom prst="straightConnector1">
            <a:avLst/>
          </a:prstGeom>
          <a:ln w="254000">
            <a:solidFill>
              <a:srgbClr val="FFBC2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F01B05F-3A44-7545-A9BE-17858D233132}"/>
              </a:ext>
            </a:extLst>
          </p:cNvPr>
          <p:cNvCxnSpPr>
            <a:cxnSpLocks/>
          </p:cNvCxnSpPr>
          <p:nvPr/>
        </p:nvCxnSpPr>
        <p:spPr>
          <a:xfrm flipV="1">
            <a:off x="3387177" y="5271853"/>
            <a:ext cx="1779026" cy="366704"/>
          </a:xfrm>
          <a:prstGeom prst="straightConnector1">
            <a:avLst/>
          </a:prstGeom>
          <a:ln w="254000">
            <a:solidFill>
              <a:srgbClr val="FFBC2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8188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CD0475-C528-F949-8DA4-554584296C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" t="20505" r="18693" b="13454"/>
          <a:stretch/>
        </p:blipFill>
        <p:spPr>
          <a:xfrm>
            <a:off x="786063" y="1700462"/>
            <a:ext cx="11405938" cy="515753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43535" y="2033029"/>
            <a:ext cx="4245189" cy="394176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GB" sz="2400" b="0" dirty="0"/>
              <a:t>If you have a bank account, you might get a bank statement each month to show all the money going in and coming out of your account. This could be sent by post or shown online.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43536" y="1112300"/>
            <a:ext cx="11575561" cy="8230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3488A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4800" dirty="0">
                <a:solidFill>
                  <a:srgbClr val="660066"/>
                </a:solidFill>
              </a:rPr>
              <a:t>Financial documents – bank statement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38D0439-B958-944A-9A44-25F85E81227D}"/>
              </a:ext>
            </a:extLst>
          </p:cNvPr>
          <p:cNvCxnSpPr>
            <a:cxnSpLocks/>
          </p:cNvCxnSpPr>
          <p:nvPr/>
        </p:nvCxnSpPr>
        <p:spPr>
          <a:xfrm>
            <a:off x="1233839" y="4471639"/>
            <a:ext cx="3695000" cy="791737"/>
          </a:xfrm>
          <a:prstGeom prst="straightConnector1">
            <a:avLst/>
          </a:prstGeom>
          <a:ln w="254000">
            <a:solidFill>
              <a:srgbClr val="FFBC2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12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98376" y="2865589"/>
            <a:ext cx="4553902" cy="148312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GB" sz="2400" b="0" dirty="0">
                <a:solidFill>
                  <a:schemeClr val="bg1"/>
                </a:solidFill>
              </a:rPr>
              <a:t>When you buy something in a shop, you usually get a receipt showing </a:t>
            </a:r>
            <a:r>
              <a:rPr lang="en-GB" sz="2400" b="1" dirty="0">
                <a:solidFill>
                  <a:schemeClr val="bg1"/>
                </a:solidFill>
              </a:rPr>
              <a:t>what you’ve bought </a:t>
            </a:r>
            <a:br>
              <a:rPr lang="en-GB" sz="2400" b="0" dirty="0">
                <a:solidFill>
                  <a:schemeClr val="bg1"/>
                </a:solidFill>
              </a:rPr>
            </a:br>
            <a:r>
              <a:rPr lang="en-GB" sz="2400" b="0" dirty="0">
                <a:solidFill>
                  <a:schemeClr val="bg1"/>
                </a:solidFill>
              </a:rPr>
              <a:t>and </a:t>
            </a:r>
            <a:r>
              <a:rPr lang="en-GB" sz="2400" b="1" dirty="0">
                <a:solidFill>
                  <a:schemeClr val="bg1"/>
                </a:solidFill>
              </a:rPr>
              <a:t>how much it cost</a:t>
            </a:r>
            <a:r>
              <a:rPr lang="en-GB" sz="2400" b="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98375" y="1120308"/>
            <a:ext cx="8586137" cy="14953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3488A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4800" dirty="0">
                <a:solidFill>
                  <a:srgbClr val="FFFFFF"/>
                </a:solidFill>
              </a:rPr>
              <a:t>Financial documents – shopping receipt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EBE1B94-F045-F547-B2BF-BB173D2AE838}"/>
              </a:ext>
            </a:extLst>
          </p:cNvPr>
          <p:cNvCxnSpPr>
            <a:cxnSpLocks/>
          </p:cNvCxnSpPr>
          <p:nvPr/>
        </p:nvCxnSpPr>
        <p:spPr>
          <a:xfrm flipV="1">
            <a:off x="5111765" y="3227706"/>
            <a:ext cx="1779026" cy="366704"/>
          </a:xfrm>
          <a:prstGeom prst="straightConnector1">
            <a:avLst/>
          </a:prstGeom>
          <a:ln w="254000">
            <a:solidFill>
              <a:srgbClr val="FFBC2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2AF62D21-CA8B-D245-914F-201ABEACEC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880" y="814039"/>
            <a:ext cx="5855822" cy="604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512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79850" y="2830069"/>
            <a:ext cx="4681538" cy="372903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GB" sz="2400" b="0" dirty="0">
                <a:solidFill>
                  <a:srgbClr val="4E1763"/>
                </a:solidFill>
              </a:rPr>
              <a:t>Bills are sent when people owe money to a company. </a:t>
            </a:r>
            <a:br>
              <a:rPr lang="en-GB" sz="2400" b="0" dirty="0">
                <a:solidFill>
                  <a:srgbClr val="4E1763"/>
                </a:solidFill>
              </a:rPr>
            </a:br>
            <a:br>
              <a:rPr lang="en-GB" sz="2400" b="0" dirty="0">
                <a:solidFill>
                  <a:srgbClr val="4E1763"/>
                </a:solidFill>
              </a:rPr>
            </a:br>
            <a:r>
              <a:rPr lang="en-GB" sz="2400" b="0" dirty="0">
                <a:solidFill>
                  <a:srgbClr val="4E1763"/>
                </a:solidFill>
              </a:rPr>
              <a:t>This is a utility bill, which is sent by the energy company supplying gas and electricity to </a:t>
            </a:r>
            <a:br>
              <a:rPr lang="en-GB" sz="2400" b="0" dirty="0">
                <a:solidFill>
                  <a:srgbClr val="4E1763"/>
                </a:solidFill>
              </a:rPr>
            </a:br>
            <a:r>
              <a:rPr lang="en-GB" sz="2400" b="0" dirty="0">
                <a:solidFill>
                  <a:srgbClr val="4E1763"/>
                </a:solidFill>
              </a:rPr>
              <a:t>a home. It shows </a:t>
            </a:r>
            <a:r>
              <a:rPr lang="en-GB" sz="2400" b="1" dirty="0">
                <a:solidFill>
                  <a:srgbClr val="4E1763"/>
                </a:solidFill>
              </a:rPr>
              <a:t>how much money must be paid</a:t>
            </a:r>
            <a:r>
              <a:rPr lang="en-GB" sz="2400" dirty="0">
                <a:solidFill>
                  <a:srgbClr val="4E1763"/>
                </a:solidFill>
              </a:rPr>
              <a:t>.   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79850" y="1118971"/>
            <a:ext cx="5195450" cy="19163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3488A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4800" dirty="0">
                <a:solidFill>
                  <a:srgbClr val="660066"/>
                </a:solidFill>
              </a:rPr>
              <a:t>Financial documents – bill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5705">
            <a:off x="5429440" y="484900"/>
            <a:ext cx="6020443" cy="5826236"/>
          </a:xfrm>
          <a:prstGeom prst="rect">
            <a:avLst/>
          </a:prstGeom>
          <a:effectLst>
            <a:outerShdw blurRad="50800" dist="127000" dir="18900000" algn="bl" rotWithShape="0">
              <a:prstClr val="black">
                <a:alpha val="40000"/>
              </a:prstClr>
            </a:outerShdw>
          </a:effec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55AA923-BB25-5340-A8E7-98CF010FD44E}"/>
              </a:ext>
            </a:extLst>
          </p:cNvPr>
          <p:cNvCxnSpPr>
            <a:cxnSpLocks/>
          </p:cNvCxnSpPr>
          <p:nvPr/>
        </p:nvCxnSpPr>
        <p:spPr>
          <a:xfrm flipV="1">
            <a:off x="4861316" y="3763807"/>
            <a:ext cx="1427967" cy="688931"/>
          </a:xfrm>
          <a:prstGeom prst="straightConnector1">
            <a:avLst/>
          </a:prstGeom>
          <a:ln w="254000">
            <a:solidFill>
              <a:srgbClr val="66006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771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602702" y="1195189"/>
            <a:ext cx="5197642" cy="26549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3488A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4800" dirty="0">
                <a:solidFill>
                  <a:schemeClr val="bg1"/>
                </a:solidFill>
              </a:rPr>
              <a:t>‘Bank statements’ activity sheet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E8ACE2-290E-064D-9B3B-469808DF68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6"/>
          <a:stretch/>
        </p:blipFill>
        <p:spPr>
          <a:xfrm>
            <a:off x="-1" y="826546"/>
            <a:ext cx="9404195" cy="6031454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8161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15081</TotalTime>
  <Words>211</Words>
  <Application>Microsoft Macintosh PowerPoint</Application>
  <PresentationFormat>Widescreen</PresentationFormat>
  <Paragraphs>57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Create a mind map to show your understanding of these terms:</vt:lpstr>
      <vt:lpstr>Meet the Williams family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crowdfunding?</dc:title>
  <dc:creator>Claire Smith</dc:creator>
  <cp:lastModifiedBy>Jessica Ali</cp:lastModifiedBy>
  <cp:revision>406</cp:revision>
  <cp:lastPrinted>2018-07-23T09:06:24Z</cp:lastPrinted>
  <dcterms:created xsi:type="dcterms:W3CDTF">2015-12-14T13:58:53Z</dcterms:created>
  <dcterms:modified xsi:type="dcterms:W3CDTF">2018-07-23T09:15:09Z</dcterms:modified>
</cp:coreProperties>
</file>