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9" r:id="rId4"/>
    <p:sldId id="274" r:id="rId5"/>
    <p:sldId id="275" r:id="rId6"/>
    <p:sldId id="276" r:id="rId7"/>
    <p:sldId id="277" r:id="rId8"/>
    <p:sldId id="280" r:id="rId9"/>
    <p:sldId id="278" r:id="rId10"/>
    <p:sldId id="281" r:id="rId11"/>
    <p:sldId id="282" r:id="rId12"/>
    <p:sldId id="267" r:id="rId13"/>
  </p:sldIdLst>
  <p:sldSz cx="9144000" cy="6858000" type="screen4x3"/>
  <p:notesSz cx="6858000" cy="9144000"/>
  <p:embeddedFontLst>
    <p:embeddedFont>
      <p:font typeface="Twinkl" panose="020B0604020202020204" charset="0"/>
      <p:regular r:id="rId16"/>
      <p:bold r:id="rId17"/>
    </p:embeddedFont>
    <p:embeddedFont>
      <p:font typeface="Tuffy" panose="020B0603060100000000" charset="0"/>
      <p:regular r:id="rId18"/>
      <p:bold r:id="rId19"/>
      <p:italic r:id="rId20"/>
      <p:boldItalic r:id="rId21"/>
    </p:embeddedFont>
    <p:embeddedFont>
      <p:font typeface="Tuffy-TTF" panose="020B0603060100000000"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73AE"/>
    <a:srgbClr val="EC73A7"/>
    <a:srgbClr val="2C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5" d="100"/>
          <a:sy n="45" d="100"/>
        </p:scale>
        <p:origin x="1254" y="5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brickset/84843939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ddebold/12582372834/" TargetMode="Externa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www.flickr.com/photos/lydiashiningbrightly/3294245017" TargetMode="Externa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sp>
        <p:nvSpPr>
          <p:cNvPr id="6" name="Rounded Rectangle 5"/>
          <p:cNvSpPr/>
          <p:nvPr/>
        </p:nvSpPr>
        <p:spPr>
          <a:xfrm>
            <a:off x="755651" y="1593411"/>
            <a:ext cx="3435350" cy="4499414"/>
          </a:xfrm>
          <a:prstGeom prst="roundRect">
            <a:avLst>
              <a:gd name="adj" fmla="val 5001"/>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new toys are made from plastic. </a:t>
            </a:r>
          </a:p>
          <a:p>
            <a:endParaRPr lang="en-GB" dirty="0">
              <a:latin typeface="Twinkl" pitchFamily="2" charset="0"/>
            </a:endParaRPr>
          </a:p>
          <a:p>
            <a:r>
              <a:rPr lang="en-GB" dirty="0">
                <a:latin typeface="Twinkl" pitchFamily="2" charset="0"/>
              </a:rPr>
              <a:t>Plastic is much cheaper to use. It can be melted and poured into moulds so lots of toys can be made at the same time. This makes the toys much quicker to make too.  </a:t>
            </a:r>
          </a:p>
          <a:p>
            <a:endParaRPr lang="en-GB" dirty="0">
              <a:latin typeface="Twinkl" pitchFamily="2" charset="0"/>
            </a:endParaRPr>
          </a:p>
          <a:p>
            <a:r>
              <a:rPr lang="en-GB" dirty="0">
                <a:latin typeface="Twinkl" pitchFamily="2" charset="0"/>
              </a:rPr>
              <a:t>Toys are mostly made by machines in factories now.</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880" r="-1"/>
          <a:stretch/>
        </p:blipFill>
        <p:spPr>
          <a:xfrm>
            <a:off x="4381500" y="1610780"/>
            <a:ext cx="4012177" cy="3119198"/>
          </a:xfrm>
          <a:prstGeom prst="roundRect">
            <a:avLst>
              <a:gd name="adj" fmla="val 6962"/>
            </a:avLst>
          </a:prstGeom>
          <a:ln w="19050">
            <a:solidFill>
              <a:srgbClr val="2CB7BC"/>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937" y="4846721"/>
            <a:ext cx="2157188" cy="1165041"/>
          </a:xfrm>
          <a:prstGeom prst="rect">
            <a:avLst/>
          </a:prstGeom>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LEGO World 2013 production area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Brickset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0269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or New?</a:t>
            </a:r>
          </a:p>
        </p:txBody>
      </p:sp>
      <p:sp>
        <p:nvSpPr>
          <p:cNvPr id="4" name="Rectangle 3"/>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Can you work out which of these toys are old and which ones are new?</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89" r="8545"/>
          <a:stretch/>
        </p:blipFill>
        <p:spPr>
          <a:xfrm>
            <a:off x="6054725" y="3429000"/>
            <a:ext cx="2333625" cy="2333625"/>
          </a:xfrm>
          <a:prstGeom prst="ellipse">
            <a:avLst/>
          </a:prstGeom>
          <a:ln w="19050">
            <a:solidFill>
              <a:srgbClr val="A673AE"/>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05" r="17403"/>
          <a:stretch/>
        </p:blipFill>
        <p:spPr>
          <a:xfrm>
            <a:off x="4243528" y="2091705"/>
            <a:ext cx="2375634" cy="2375634"/>
          </a:xfrm>
          <a:prstGeom prst="ellipse">
            <a:avLst/>
          </a:prstGeom>
          <a:ln w="19050">
            <a:solidFill>
              <a:srgbClr val="A673AE"/>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568" r="16568"/>
          <a:stretch/>
        </p:blipFill>
        <p:spPr>
          <a:xfrm>
            <a:off x="755650" y="2091705"/>
            <a:ext cx="2287085" cy="2287085"/>
          </a:xfrm>
          <a:prstGeom prst="ellipse">
            <a:avLst/>
          </a:prstGeom>
          <a:ln w="19050">
            <a:solidFill>
              <a:srgbClr val="A673AE"/>
            </a:solidFill>
          </a:ln>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Scooting by Spring Valley Pond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donjd2</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6006" t="9415" r="6061"/>
          <a:stretch/>
        </p:blipFill>
        <p:spPr>
          <a:xfrm>
            <a:off x="2478299" y="3432960"/>
            <a:ext cx="2329665" cy="2329665"/>
          </a:xfrm>
          <a:prstGeom prst="ellipse">
            <a:avLst/>
          </a:prstGeom>
          <a:ln w="19050">
            <a:solidFill>
              <a:srgbClr val="A673AE"/>
            </a:solidFill>
          </a:ln>
        </p:spPr>
      </p:pic>
    </p:spTree>
    <p:extLst>
      <p:ext uri="{BB962C8B-B14F-4D97-AF65-F5344CB8AC3E}">
        <p14:creationId xmlns:p14="http://schemas.microsoft.com/office/powerpoint/2010/main" val="14359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New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There are lots of different toys in the world. Can you name any?</a:t>
            </a:r>
          </a:p>
        </p:txBody>
      </p:sp>
      <p:grpSp>
        <p:nvGrpSpPr>
          <p:cNvPr id="29" name="Group 28"/>
          <p:cNvGrpSpPr/>
          <p:nvPr/>
        </p:nvGrpSpPr>
        <p:grpSpPr>
          <a:xfrm>
            <a:off x="2175891" y="2101414"/>
            <a:ext cx="1163984" cy="1455252"/>
            <a:chOff x="2175891" y="2101414"/>
            <a:chExt cx="1163984" cy="1455252"/>
          </a:xfrm>
        </p:grpSpPr>
        <p:sp>
          <p:nvSpPr>
            <p:cNvPr id="7" name="TextBox 6"/>
            <p:cNvSpPr txBox="1"/>
            <p:nvPr/>
          </p:nvSpPr>
          <p:spPr>
            <a:xfrm>
              <a:off x="2175891" y="3187334"/>
              <a:ext cx="1155519" cy="369332"/>
            </a:xfrm>
            <a:prstGeom prst="rect">
              <a:avLst/>
            </a:prstGeom>
            <a:noFill/>
          </p:spPr>
          <p:txBody>
            <a:bodyPr wrap="square" rtlCol="0">
              <a:spAutoFit/>
            </a:bodyPr>
            <a:lstStyle/>
            <a:p>
              <a:pPr algn="ctr"/>
              <a:r>
                <a:rPr lang="en-GB" b="1" dirty="0"/>
                <a:t>puppets</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128" y="2101414"/>
              <a:ext cx="1130747" cy="1113079"/>
            </a:xfrm>
            <a:prstGeom prst="rect">
              <a:avLst/>
            </a:prstGeom>
          </p:spPr>
        </p:pic>
      </p:grpSp>
      <p:grpSp>
        <p:nvGrpSpPr>
          <p:cNvPr id="37" name="Group 36"/>
          <p:cNvGrpSpPr/>
          <p:nvPr/>
        </p:nvGrpSpPr>
        <p:grpSpPr>
          <a:xfrm>
            <a:off x="755649" y="3970034"/>
            <a:ext cx="1256352" cy="2051886"/>
            <a:chOff x="755649" y="3970034"/>
            <a:chExt cx="1256352" cy="2051886"/>
          </a:xfrm>
        </p:grpSpPr>
        <p:sp>
          <p:nvSpPr>
            <p:cNvPr id="11" name="TextBox 10"/>
            <p:cNvSpPr txBox="1"/>
            <p:nvPr/>
          </p:nvSpPr>
          <p:spPr>
            <a:xfrm>
              <a:off x="755649" y="5375589"/>
              <a:ext cx="1127471" cy="646331"/>
            </a:xfrm>
            <a:prstGeom prst="rect">
              <a:avLst/>
            </a:prstGeom>
            <a:noFill/>
          </p:spPr>
          <p:txBody>
            <a:bodyPr wrap="square" rtlCol="0">
              <a:spAutoFit/>
            </a:bodyPr>
            <a:lstStyle/>
            <a:p>
              <a:pPr algn="ctr"/>
              <a:r>
                <a:rPr lang="en-GB" b="1" dirty="0"/>
                <a:t>games console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8" y="3970034"/>
              <a:ext cx="1245193" cy="1405555"/>
            </a:xfrm>
            <a:prstGeom prst="rect">
              <a:avLst/>
            </a:prstGeom>
          </p:spPr>
        </p:pic>
      </p:grpSp>
      <p:grpSp>
        <p:nvGrpSpPr>
          <p:cNvPr id="32" name="Group 31"/>
          <p:cNvGrpSpPr/>
          <p:nvPr/>
        </p:nvGrpSpPr>
        <p:grpSpPr>
          <a:xfrm>
            <a:off x="7370210" y="1938626"/>
            <a:ext cx="919966" cy="1618040"/>
            <a:chOff x="7370210" y="1938626"/>
            <a:chExt cx="919966" cy="1618040"/>
          </a:xfrm>
        </p:grpSpPr>
        <p:sp>
          <p:nvSpPr>
            <p:cNvPr id="10" name="TextBox 9"/>
            <p:cNvSpPr txBox="1"/>
            <p:nvPr/>
          </p:nvSpPr>
          <p:spPr>
            <a:xfrm>
              <a:off x="7370210" y="3187334"/>
              <a:ext cx="919966" cy="369332"/>
            </a:xfrm>
            <a:prstGeom prst="rect">
              <a:avLst/>
            </a:prstGeom>
            <a:noFill/>
          </p:spPr>
          <p:txBody>
            <a:bodyPr wrap="square" rtlCol="0">
              <a:spAutoFit/>
            </a:bodyPr>
            <a:lstStyle/>
            <a:p>
              <a:pPr algn="ctr"/>
              <a:r>
                <a:rPr lang="en-GB" b="1" dirty="0"/>
                <a:t>tablet</a:t>
              </a:r>
              <a:endParaRPr lang="en-GB"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584" y="1938626"/>
              <a:ext cx="799217" cy="1217691"/>
            </a:xfrm>
            <a:prstGeom prst="rect">
              <a:avLst/>
            </a:prstGeom>
          </p:spPr>
        </p:pic>
      </p:grpSp>
      <p:grpSp>
        <p:nvGrpSpPr>
          <p:cNvPr id="36" name="Group 35"/>
          <p:cNvGrpSpPr/>
          <p:nvPr/>
        </p:nvGrpSpPr>
        <p:grpSpPr>
          <a:xfrm>
            <a:off x="2183169" y="4055081"/>
            <a:ext cx="1213382" cy="1966839"/>
            <a:chOff x="2183169" y="4055081"/>
            <a:chExt cx="1213382" cy="1966839"/>
          </a:xfrm>
        </p:grpSpPr>
        <p:sp>
          <p:nvSpPr>
            <p:cNvPr id="12" name="TextBox 11"/>
            <p:cNvSpPr txBox="1"/>
            <p:nvPr/>
          </p:nvSpPr>
          <p:spPr>
            <a:xfrm>
              <a:off x="2388914" y="5375589"/>
              <a:ext cx="998402" cy="646331"/>
            </a:xfrm>
            <a:prstGeom prst="rect">
              <a:avLst/>
            </a:prstGeom>
            <a:noFill/>
          </p:spPr>
          <p:txBody>
            <a:bodyPr wrap="square" rtlCol="0">
              <a:spAutoFit/>
            </a:bodyPr>
            <a:lstStyle/>
            <a:p>
              <a:pPr algn="ctr"/>
              <a:r>
                <a:rPr lang="en-GB" b="1" dirty="0"/>
                <a:t>cuddly toy</a:t>
              </a:r>
              <a:endParaRPr lang="en-GB"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169" y="4055081"/>
              <a:ext cx="1213382" cy="1320508"/>
            </a:xfrm>
            <a:prstGeom prst="rect">
              <a:avLst/>
            </a:prstGeom>
          </p:spPr>
        </p:pic>
      </p:grpSp>
      <p:grpSp>
        <p:nvGrpSpPr>
          <p:cNvPr id="30" name="Group 29"/>
          <p:cNvGrpSpPr/>
          <p:nvPr/>
        </p:nvGrpSpPr>
        <p:grpSpPr>
          <a:xfrm>
            <a:off x="3808178" y="2266448"/>
            <a:ext cx="1449820" cy="1567217"/>
            <a:chOff x="3808178" y="2266448"/>
            <a:chExt cx="1449820" cy="1567217"/>
          </a:xfrm>
        </p:grpSpPr>
        <p:sp>
          <p:nvSpPr>
            <p:cNvPr id="8" name="TextBox 7"/>
            <p:cNvSpPr txBox="1"/>
            <p:nvPr/>
          </p:nvSpPr>
          <p:spPr>
            <a:xfrm>
              <a:off x="3922944" y="3187334"/>
              <a:ext cx="1211823" cy="646331"/>
            </a:xfrm>
            <a:prstGeom prst="rect">
              <a:avLst/>
            </a:prstGeom>
            <a:noFill/>
          </p:spPr>
          <p:txBody>
            <a:bodyPr wrap="square" rtlCol="0">
              <a:spAutoFit/>
            </a:bodyPr>
            <a:lstStyle/>
            <a:p>
              <a:pPr algn="ctr"/>
              <a:r>
                <a:rPr lang="en-GB" b="1" dirty="0"/>
                <a:t>building bricks</a:t>
              </a:r>
              <a:endParaRPr lang="en-GB"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178" y="2266448"/>
              <a:ext cx="1449820" cy="783010"/>
            </a:xfrm>
            <a:prstGeom prst="rect">
              <a:avLst/>
            </a:prstGeom>
          </p:spPr>
        </p:pic>
      </p:grpSp>
      <p:grpSp>
        <p:nvGrpSpPr>
          <p:cNvPr id="35" name="Group 34"/>
          <p:cNvGrpSpPr/>
          <p:nvPr/>
        </p:nvGrpSpPr>
        <p:grpSpPr>
          <a:xfrm>
            <a:off x="3893110" y="4000763"/>
            <a:ext cx="1352165" cy="2021157"/>
            <a:chOff x="3893110" y="4000763"/>
            <a:chExt cx="1352165" cy="2021157"/>
          </a:xfrm>
        </p:grpSpPr>
        <p:sp>
          <p:nvSpPr>
            <p:cNvPr id="13" name="TextBox 12"/>
            <p:cNvSpPr txBox="1"/>
            <p:nvPr/>
          </p:nvSpPr>
          <p:spPr>
            <a:xfrm>
              <a:off x="3893110" y="5375589"/>
              <a:ext cx="1352165" cy="646331"/>
            </a:xfrm>
            <a:prstGeom prst="rect">
              <a:avLst/>
            </a:prstGeom>
            <a:noFill/>
          </p:spPr>
          <p:txBody>
            <a:bodyPr wrap="square" rtlCol="0">
              <a:spAutoFit/>
            </a:bodyPr>
            <a:lstStyle/>
            <a:p>
              <a:pPr algn="ctr"/>
              <a:r>
                <a:rPr lang="en-GB" b="1" dirty="0"/>
                <a:t>electronic toy</a:t>
              </a:r>
              <a:endParaRPr lang="en-GB"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210" y="4000763"/>
              <a:ext cx="651199" cy="1378476"/>
            </a:xfrm>
            <a:prstGeom prst="rect">
              <a:avLst/>
            </a:prstGeom>
          </p:spPr>
        </p:pic>
      </p:grpSp>
      <p:grpSp>
        <p:nvGrpSpPr>
          <p:cNvPr id="33" name="Group 32"/>
          <p:cNvGrpSpPr/>
          <p:nvPr/>
        </p:nvGrpSpPr>
        <p:grpSpPr>
          <a:xfrm>
            <a:off x="7272037" y="4318753"/>
            <a:ext cx="1116313" cy="1426168"/>
            <a:chOff x="7272037" y="4318753"/>
            <a:chExt cx="1116313" cy="1426168"/>
          </a:xfrm>
        </p:grpSpPr>
        <p:sp>
          <p:nvSpPr>
            <p:cNvPr id="15" name="TextBox 14"/>
            <p:cNvSpPr txBox="1"/>
            <p:nvPr/>
          </p:nvSpPr>
          <p:spPr>
            <a:xfrm>
              <a:off x="7272037" y="5375589"/>
              <a:ext cx="1116313" cy="369332"/>
            </a:xfrm>
            <a:prstGeom prst="rect">
              <a:avLst/>
            </a:prstGeom>
            <a:noFill/>
          </p:spPr>
          <p:txBody>
            <a:bodyPr wrap="square" rtlCol="0">
              <a:spAutoFit/>
            </a:bodyPr>
            <a:lstStyle/>
            <a:p>
              <a:pPr algn="ctr"/>
              <a:r>
                <a:rPr lang="en-GB" b="1" dirty="0"/>
                <a:t>football</a:t>
              </a:r>
              <a:endParaRPr lang="en-GB" dirty="0"/>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0210" y="4318753"/>
              <a:ext cx="924024" cy="921245"/>
            </a:xfrm>
            <a:prstGeom prst="rect">
              <a:avLst/>
            </a:prstGeom>
          </p:spPr>
        </p:pic>
      </p:grpSp>
      <p:grpSp>
        <p:nvGrpSpPr>
          <p:cNvPr id="28" name="Group 27"/>
          <p:cNvGrpSpPr/>
          <p:nvPr/>
        </p:nvGrpSpPr>
        <p:grpSpPr>
          <a:xfrm>
            <a:off x="755648" y="1995624"/>
            <a:ext cx="828708" cy="1561042"/>
            <a:chOff x="755648" y="1995624"/>
            <a:chExt cx="828708" cy="1561042"/>
          </a:xfrm>
        </p:grpSpPr>
        <p:sp>
          <p:nvSpPr>
            <p:cNvPr id="6" name="TextBox 5"/>
            <p:cNvSpPr txBox="1"/>
            <p:nvPr/>
          </p:nvSpPr>
          <p:spPr>
            <a:xfrm>
              <a:off x="755648" y="3187334"/>
              <a:ext cx="828708" cy="369332"/>
            </a:xfrm>
            <a:prstGeom prst="rect">
              <a:avLst/>
            </a:prstGeom>
            <a:noFill/>
          </p:spPr>
          <p:txBody>
            <a:bodyPr wrap="square" rtlCol="0">
              <a:spAutoFit/>
            </a:bodyPr>
            <a:lstStyle/>
            <a:p>
              <a:pPr algn="ctr"/>
              <a:r>
                <a:rPr lang="en-GB" b="1" dirty="0"/>
                <a:t>doll</a:t>
              </a:r>
              <a:endParaRPr lang="en-GB" dirty="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989" y="1995624"/>
              <a:ext cx="550440" cy="1160447"/>
            </a:xfrm>
            <a:prstGeom prst="rect">
              <a:avLst/>
            </a:prstGeom>
          </p:spPr>
        </p:pic>
      </p:grpSp>
      <p:grpSp>
        <p:nvGrpSpPr>
          <p:cNvPr id="31" name="Group 30"/>
          <p:cNvGrpSpPr/>
          <p:nvPr/>
        </p:nvGrpSpPr>
        <p:grpSpPr>
          <a:xfrm>
            <a:off x="5726301" y="1968464"/>
            <a:ext cx="1052374" cy="1588202"/>
            <a:chOff x="5726301" y="1968464"/>
            <a:chExt cx="1052374" cy="1588202"/>
          </a:xfrm>
        </p:grpSpPr>
        <p:sp>
          <p:nvSpPr>
            <p:cNvPr id="9" name="TextBox 8"/>
            <p:cNvSpPr txBox="1"/>
            <p:nvPr/>
          </p:nvSpPr>
          <p:spPr>
            <a:xfrm>
              <a:off x="5726301" y="3187334"/>
              <a:ext cx="1052374" cy="369332"/>
            </a:xfrm>
            <a:prstGeom prst="rect">
              <a:avLst/>
            </a:prstGeom>
            <a:noFill/>
          </p:spPr>
          <p:txBody>
            <a:bodyPr wrap="square" rtlCol="0">
              <a:spAutoFit/>
            </a:bodyPr>
            <a:lstStyle/>
            <a:p>
              <a:pPr algn="ctr"/>
              <a:r>
                <a:rPr lang="en-GB" b="1" dirty="0"/>
                <a:t>figures</a:t>
              </a:r>
              <a:endParaRPr lang="en-GB"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3135" y="1968464"/>
              <a:ext cx="849141" cy="1218869"/>
            </a:xfrm>
            <a:prstGeom prst="rect">
              <a:avLst/>
            </a:prstGeom>
          </p:spPr>
        </p:pic>
      </p:grpSp>
      <p:grpSp>
        <p:nvGrpSpPr>
          <p:cNvPr id="34" name="Group 33"/>
          <p:cNvGrpSpPr/>
          <p:nvPr/>
        </p:nvGrpSpPr>
        <p:grpSpPr>
          <a:xfrm>
            <a:off x="5548776" y="4487422"/>
            <a:ext cx="1397858" cy="1257499"/>
            <a:chOff x="5548776" y="4487422"/>
            <a:chExt cx="1397858" cy="1257499"/>
          </a:xfrm>
        </p:grpSpPr>
        <p:sp>
          <p:nvSpPr>
            <p:cNvPr id="14" name="TextBox 13"/>
            <p:cNvSpPr txBox="1"/>
            <p:nvPr/>
          </p:nvSpPr>
          <p:spPr>
            <a:xfrm>
              <a:off x="5751069" y="5375589"/>
              <a:ext cx="1015174" cy="369332"/>
            </a:xfrm>
            <a:prstGeom prst="rect">
              <a:avLst/>
            </a:prstGeom>
            <a:noFill/>
          </p:spPr>
          <p:txBody>
            <a:bodyPr wrap="square" rtlCol="0">
              <a:spAutoFit/>
            </a:bodyPr>
            <a:lstStyle/>
            <a:p>
              <a:pPr algn="ctr"/>
              <a:r>
                <a:rPr lang="en-GB" b="1" dirty="0"/>
                <a:t>bike</a:t>
              </a:r>
              <a:endParaRPr lang="en-GB" dirty="0"/>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76" y="4487422"/>
              <a:ext cx="1397858" cy="888167"/>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name any old toys?</a:t>
            </a:r>
          </a:p>
        </p:txBody>
      </p:sp>
      <p:grpSp>
        <p:nvGrpSpPr>
          <p:cNvPr id="38" name="Group 37"/>
          <p:cNvGrpSpPr/>
          <p:nvPr/>
        </p:nvGrpSpPr>
        <p:grpSpPr>
          <a:xfrm>
            <a:off x="770481" y="1928814"/>
            <a:ext cx="1098902" cy="2032481"/>
            <a:chOff x="770481" y="1928814"/>
            <a:chExt cx="1098902" cy="2032481"/>
          </a:xfrm>
        </p:grpSpPr>
        <p:sp>
          <p:nvSpPr>
            <p:cNvPr id="18" name="TextBox 17"/>
            <p:cNvSpPr txBox="1"/>
            <p:nvPr/>
          </p:nvSpPr>
          <p:spPr>
            <a:xfrm>
              <a:off x="770481" y="3314964"/>
              <a:ext cx="1075361" cy="646331"/>
            </a:xfrm>
            <a:prstGeom prst="rect">
              <a:avLst/>
            </a:prstGeom>
            <a:noFill/>
          </p:spPr>
          <p:txBody>
            <a:bodyPr wrap="square" rtlCol="0">
              <a:spAutoFit/>
            </a:bodyPr>
            <a:lstStyle/>
            <a:p>
              <a:pPr algn="ctr"/>
              <a:r>
                <a:rPr lang="en-GB" b="1" dirty="0"/>
                <a:t>rocking horse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170" y="1928814"/>
              <a:ext cx="1062213" cy="1386150"/>
            </a:xfrm>
            <a:prstGeom prst="rect">
              <a:avLst/>
            </a:prstGeom>
          </p:spPr>
        </p:pic>
      </p:grpSp>
      <p:grpSp>
        <p:nvGrpSpPr>
          <p:cNvPr id="48" name="Group 47"/>
          <p:cNvGrpSpPr/>
          <p:nvPr/>
        </p:nvGrpSpPr>
        <p:grpSpPr>
          <a:xfrm>
            <a:off x="2356863" y="1946226"/>
            <a:ext cx="1001917" cy="1738070"/>
            <a:chOff x="2356863" y="1946226"/>
            <a:chExt cx="1001917" cy="1738070"/>
          </a:xfrm>
        </p:grpSpPr>
        <p:sp>
          <p:nvSpPr>
            <p:cNvPr id="17" name="TextBox 16"/>
            <p:cNvSpPr txBox="1"/>
            <p:nvPr/>
          </p:nvSpPr>
          <p:spPr>
            <a:xfrm>
              <a:off x="2392251" y="3314964"/>
              <a:ext cx="966529" cy="369332"/>
            </a:xfrm>
            <a:prstGeom prst="rect">
              <a:avLst/>
            </a:prstGeom>
            <a:noFill/>
          </p:spPr>
          <p:txBody>
            <a:bodyPr wrap="square" rtlCol="0">
              <a:spAutoFit/>
            </a:bodyPr>
            <a:lstStyle/>
            <a:p>
              <a:pPr algn="ctr"/>
              <a:r>
                <a:rPr lang="en-GB" b="1" dirty="0"/>
                <a:t>ragdoll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863" y="1946226"/>
              <a:ext cx="954834" cy="1405317"/>
            </a:xfrm>
            <a:prstGeom prst="rect">
              <a:avLst/>
            </a:prstGeom>
          </p:spPr>
        </p:pic>
      </p:grpSp>
      <p:grpSp>
        <p:nvGrpSpPr>
          <p:cNvPr id="41" name="Group 40"/>
          <p:cNvGrpSpPr/>
          <p:nvPr/>
        </p:nvGrpSpPr>
        <p:grpSpPr>
          <a:xfrm>
            <a:off x="3422752" y="4567652"/>
            <a:ext cx="1291838" cy="1554141"/>
            <a:chOff x="3422752" y="4567652"/>
            <a:chExt cx="1291838" cy="1554141"/>
          </a:xfrm>
        </p:grpSpPr>
        <p:sp>
          <p:nvSpPr>
            <p:cNvPr id="20" name="TextBox 19"/>
            <p:cNvSpPr txBox="1"/>
            <p:nvPr/>
          </p:nvSpPr>
          <p:spPr>
            <a:xfrm>
              <a:off x="3422752" y="5475462"/>
              <a:ext cx="1291838" cy="646331"/>
            </a:xfrm>
            <a:prstGeom prst="rect">
              <a:avLst/>
            </a:prstGeom>
            <a:noFill/>
          </p:spPr>
          <p:txBody>
            <a:bodyPr wrap="square" rtlCol="0">
              <a:spAutoFit/>
            </a:bodyPr>
            <a:lstStyle/>
            <a:p>
              <a:pPr algn="ctr"/>
              <a:r>
                <a:rPr lang="en-GB" b="1" dirty="0"/>
                <a:t>pull-along toy</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0439" y="4567652"/>
              <a:ext cx="1027105" cy="907810"/>
            </a:xfrm>
            <a:prstGeom prst="rect">
              <a:avLst/>
            </a:prstGeom>
          </p:spPr>
        </p:pic>
      </p:grpSp>
      <p:grpSp>
        <p:nvGrpSpPr>
          <p:cNvPr id="44" name="Group 43"/>
          <p:cNvGrpSpPr/>
          <p:nvPr/>
        </p:nvGrpSpPr>
        <p:grpSpPr>
          <a:xfrm>
            <a:off x="7217762" y="4191161"/>
            <a:ext cx="1148074" cy="1930632"/>
            <a:chOff x="7217762" y="4191161"/>
            <a:chExt cx="1148074" cy="1930632"/>
          </a:xfrm>
        </p:grpSpPr>
        <p:sp>
          <p:nvSpPr>
            <p:cNvPr id="24" name="TextBox 23"/>
            <p:cNvSpPr txBox="1"/>
            <p:nvPr/>
          </p:nvSpPr>
          <p:spPr>
            <a:xfrm>
              <a:off x="7217762" y="5475462"/>
              <a:ext cx="1148074" cy="646331"/>
            </a:xfrm>
            <a:prstGeom prst="rect">
              <a:avLst/>
            </a:prstGeom>
            <a:noFill/>
          </p:spPr>
          <p:txBody>
            <a:bodyPr wrap="square" rtlCol="0">
              <a:spAutoFit/>
            </a:bodyPr>
            <a:lstStyle/>
            <a:p>
              <a:pPr algn="ctr"/>
              <a:r>
                <a:rPr lang="en-GB" b="1" dirty="0"/>
                <a:t>roly-poly toy</a:t>
              </a:r>
              <a:endParaRPr lang="en-GB"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4706" y="4191161"/>
              <a:ext cx="993910" cy="1284301"/>
            </a:xfrm>
            <a:prstGeom prst="rect">
              <a:avLst/>
            </a:prstGeom>
          </p:spPr>
        </p:pic>
      </p:grpSp>
      <p:grpSp>
        <p:nvGrpSpPr>
          <p:cNvPr id="40" name="Group 39"/>
          <p:cNvGrpSpPr/>
          <p:nvPr/>
        </p:nvGrpSpPr>
        <p:grpSpPr>
          <a:xfrm>
            <a:off x="1956897" y="3967081"/>
            <a:ext cx="1354800" cy="1877713"/>
            <a:chOff x="1956897" y="3967081"/>
            <a:chExt cx="1354800" cy="1877713"/>
          </a:xfrm>
        </p:grpSpPr>
        <p:sp>
          <p:nvSpPr>
            <p:cNvPr id="25" name="TextBox 24"/>
            <p:cNvSpPr txBox="1"/>
            <p:nvPr/>
          </p:nvSpPr>
          <p:spPr>
            <a:xfrm>
              <a:off x="1956897" y="5475462"/>
              <a:ext cx="1354800" cy="369332"/>
            </a:xfrm>
            <a:prstGeom prst="rect">
              <a:avLst/>
            </a:prstGeom>
            <a:noFill/>
          </p:spPr>
          <p:txBody>
            <a:bodyPr wrap="square" rtlCol="0">
              <a:spAutoFit/>
            </a:bodyPr>
            <a:lstStyle/>
            <a:p>
              <a:pPr algn="ctr"/>
              <a:r>
                <a:rPr lang="en-GB" b="1" dirty="0"/>
                <a:t>teddy bear</a:t>
              </a:r>
              <a:endParaRPr lang="en-GB"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348" y="3967081"/>
              <a:ext cx="1056312" cy="1508381"/>
            </a:xfrm>
            <a:prstGeom prst="rect">
              <a:avLst/>
            </a:prstGeom>
          </p:spPr>
        </p:pic>
      </p:grpSp>
      <p:grpSp>
        <p:nvGrpSpPr>
          <p:cNvPr id="46" name="Group 45"/>
          <p:cNvGrpSpPr/>
          <p:nvPr/>
        </p:nvGrpSpPr>
        <p:grpSpPr>
          <a:xfrm>
            <a:off x="5588188" y="1909631"/>
            <a:ext cx="1170582" cy="1774665"/>
            <a:chOff x="5588188" y="1909631"/>
            <a:chExt cx="1170582" cy="1774665"/>
          </a:xfrm>
        </p:grpSpPr>
        <p:sp>
          <p:nvSpPr>
            <p:cNvPr id="23" name="TextBox 22"/>
            <p:cNvSpPr txBox="1"/>
            <p:nvPr/>
          </p:nvSpPr>
          <p:spPr>
            <a:xfrm>
              <a:off x="5588188" y="3314964"/>
              <a:ext cx="1170582" cy="369332"/>
            </a:xfrm>
            <a:prstGeom prst="rect">
              <a:avLst/>
            </a:prstGeom>
            <a:noFill/>
          </p:spPr>
          <p:txBody>
            <a:bodyPr wrap="square" rtlCol="0">
              <a:spAutoFit/>
            </a:bodyPr>
            <a:lstStyle/>
            <a:p>
              <a:pPr algn="ctr"/>
              <a:r>
                <a:rPr lang="en-GB" b="1" dirty="0"/>
                <a:t>tin robot</a:t>
              </a:r>
              <a:endParaRPr lang="en-GB" dirty="0"/>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1419" y="1909631"/>
              <a:ext cx="921742" cy="1441911"/>
            </a:xfrm>
            <a:prstGeom prst="rect">
              <a:avLst/>
            </a:prstGeom>
          </p:spPr>
        </p:pic>
      </p:grpSp>
      <p:grpSp>
        <p:nvGrpSpPr>
          <p:cNvPr id="47" name="Group 46"/>
          <p:cNvGrpSpPr/>
          <p:nvPr/>
        </p:nvGrpSpPr>
        <p:grpSpPr>
          <a:xfrm>
            <a:off x="3674358" y="2848440"/>
            <a:ext cx="1566250" cy="835856"/>
            <a:chOff x="3674358" y="2848440"/>
            <a:chExt cx="1566250" cy="835856"/>
          </a:xfrm>
        </p:grpSpPr>
        <p:sp>
          <p:nvSpPr>
            <p:cNvPr id="27" name="TextBox 26"/>
            <p:cNvSpPr txBox="1"/>
            <p:nvPr/>
          </p:nvSpPr>
          <p:spPr>
            <a:xfrm>
              <a:off x="3914425" y="3314964"/>
              <a:ext cx="1086117" cy="369332"/>
            </a:xfrm>
            <a:prstGeom prst="rect">
              <a:avLst/>
            </a:prstGeom>
            <a:noFill/>
          </p:spPr>
          <p:txBody>
            <a:bodyPr wrap="square" rtlCol="0">
              <a:spAutoFit/>
            </a:bodyPr>
            <a:lstStyle/>
            <a:p>
              <a:pPr algn="ctr"/>
              <a:r>
                <a:rPr lang="en-GB" b="1" dirty="0"/>
                <a:t>train set</a:t>
              </a:r>
              <a:endParaRPr lang="en-GB" dirty="0"/>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358" y="2848440"/>
              <a:ext cx="1566250" cy="285226"/>
            </a:xfrm>
            <a:prstGeom prst="rect">
              <a:avLst/>
            </a:prstGeom>
          </p:spPr>
        </p:pic>
      </p:grpSp>
      <p:grpSp>
        <p:nvGrpSpPr>
          <p:cNvPr id="39" name="Group 38"/>
          <p:cNvGrpSpPr/>
          <p:nvPr/>
        </p:nvGrpSpPr>
        <p:grpSpPr>
          <a:xfrm>
            <a:off x="785884" y="4049452"/>
            <a:ext cx="1059958" cy="2072341"/>
            <a:chOff x="785884" y="4049452"/>
            <a:chExt cx="1059958" cy="2072341"/>
          </a:xfrm>
        </p:grpSpPr>
        <p:sp>
          <p:nvSpPr>
            <p:cNvPr id="22" name="TextBox 21"/>
            <p:cNvSpPr txBox="1"/>
            <p:nvPr/>
          </p:nvSpPr>
          <p:spPr>
            <a:xfrm>
              <a:off x="785884" y="5475462"/>
              <a:ext cx="1059958" cy="646331"/>
            </a:xfrm>
            <a:prstGeom prst="rect">
              <a:avLst/>
            </a:prstGeom>
            <a:noFill/>
          </p:spPr>
          <p:txBody>
            <a:bodyPr wrap="square" rtlCol="0">
              <a:spAutoFit/>
            </a:bodyPr>
            <a:lstStyle/>
            <a:p>
              <a:pPr algn="ctr"/>
              <a:r>
                <a:rPr lang="en-GB" b="1" dirty="0"/>
                <a:t>toy soldiers</a:t>
              </a:r>
              <a:endParaRPr lang="en-GB" dirty="0"/>
            </a:p>
          </p:txBody>
        </p:sp>
        <p:grpSp>
          <p:nvGrpSpPr>
            <p:cNvPr id="34" name="Group 33"/>
            <p:cNvGrpSpPr/>
            <p:nvPr/>
          </p:nvGrpSpPr>
          <p:grpSpPr>
            <a:xfrm>
              <a:off x="865457" y="4049452"/>
              <a:ext cx="872793" cy="1441764"/>
              <a:chOff x="826500" y="4076611"/>
              <a:chExt cx="872793" cy="1441764"/>
            </a:xfrm>
          </p:grpSpPr>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500" y="4547391"/>
                <a:ext cx="478315" cy="970984"/>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2736" y="4076611"/>
                <a:ext cx="386557" cy="1441764"/>
              </a:xfrm>
              <a:prstGeom prst="rect">
                <a:avLst/>
              </a:prstGeom>
            </p:spPr>
          </p:pic>
        </p:grpSp>
      </p:grpSp>
      <p:grpSp>
        <p:nvGrpSpPr>
          <p:cNvPr id="43" name="Group 42"/>
          <p:cNvGrpSpPr/>
          <p:nvPr/>
        </p:nvGrpSpPr>
        <p:grpSpPr>
          <a:xfrm>
            <a:off x="5980438" y="4432728"/>
            <a:ext cx="1126267" cy="1689065"/>
            <a:chOff x="5980438" y="4432728"/>
            <a:chExt cx="1126267" cy="1689065"/>
          </a:xfrm>
        </p:grpSpPr>
        <p:sp>
          <p:nvSpPr>
            <p:cNvPr id="26" name="TextBox 25"/>
            <p:cNvSpPr txBox="1"/>
            <p:nvPr/>
          </p:nvSpPr>
          <p:spPr>
            <a:xfrm>
              <a:off x="5980438" y="5475462"/>
              <a:ext cx="1126267" cy="646331"/>
            </a:xfrm>
            <a:prstGeom prst="rect">
              <a:avLst/>
            </a:prstGeom>
            <a:noFill/>
          </p:spPr>
          <p:txBody>
            <a:bodyPr wrap="square" rtlCol="0">
              <a:spAutoFit/>
            </a:bodyPr>
            <a:lstStyle/>
            <a:p>
              <a:pPr algn="ctr"/>
              <a:r>
                <a:rPr lang="en-GB" b="1" dirty="0"/>
                <a:t>spinning top</a:t>
              </a:r>
              <a:endParaRPr lang="en-GB" dirty="0"/>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1850" y="4432728"/>
              <a:ext cx="1004855" cy="1042734"/>
            </a:xfrm>
            <a:prstGeom prst="rect">
              <a:avLst/>
            </a:prstGeom>
          </p:spPr>
        </p:pic>
      </p:grpSp>
      <p:grpSp>
        <p:nvGrpSpPr>
          <p:cNvPr id="42" name="Group 41"/>
          <p:cNvGrpSpPr/>
          <p:nvPr/>
        </p:nvGrpSpPr>
        <p:grpSpPr>
          <a:xfrm>
            <a:off x="4825645" y="4580724"/>
            <a:ext cx="1043738" cy="1264070"/>
            <a:chOff x="4825645" y="4580724"/>
            <a:chExt cx="1043738" cy="1264070"/>
          </a:xfrm>
        </p:grpSpPr>
        <p:sp>
          <p:nvSpPr>
            <p:cNvPr id="16" name="TextBox 15"/>
            <p:cNvSpPr txBox="1"/>
            <p:nvPr/>
          </p:nvSpPr>
          <p:spPr>
            <a:xfrm>
              <a:off x="4825645" y="5475462"/>
              <a:ext cx="1043738" cy="369332"/>
            </a:xfrm>
            <a:prstGeom prst="rect">
              <a:avLst/>
            </a:prstGeom>
            <a:noFill/>
          </p:spPr>
          <p:txBody>
            <a:bodyPr wrap="square" rtlCol="0">
              <a:spAutoFit/>
            </a:bodyPr>
            <a:lstStyle/>
            <a:p>
              <a:pPr algn="ctr"/>
              <a:r>
                <a:rPr lang="en-GB" b="1" dirty="0"/>
                <a:t>marbles</a:t>
              </a:r>
              <a:endParaRPr lang="en-GB" dirty="0"/>
            </a:p>
          </p:txBody>
        </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56259" y="4580724"/>
              <a:ext cx="989840" cy="910492"/>
            </a:xfrm>
            <a:prstGeom prst="rect">
              <a:avLst/>
            </a:prstGeom>
          </p:spPr>
        </p:pic>
      </p:grpSp>
      <p:grpSp>
        <p:nvGrpSpPr>
          <p:cNvPr id="45" name="Group 44"/>
          <p:cNvGrpSpPr/>
          <p:nvPr/>
        </p:nvGrpSpPr>
        <p:grpSpPr>
          <a:xfrm>
            <a:off x="7138283" y="2100405"/>
            <a:ext cx="1132980" cy="1860890"/>
            <a:chOff x="7138283" y="2100405"/>
            <a:chExt cx="1132980" cy="1860890"/>
          </a:xfrm>
        </p:grpSpPr>
        <p:sp>
          <p:nvSpPr>
            <p:cNvPr id="19" name="TextBox 18"/>
            <p:cNvSpPr txBox="1"/>
            <p:nvPr/>
          </p:nvSpPr>
          <p:spPr>
            <a:xfrm>
              <a:off x="7254706" y="3314964"/>
              <a:ext cx="928015" cy="646331"/>
            </a:xfrm>
            <a:prstGeom prst="rect">
              <a:avLst/>
            </a:prstGeom>
            <a:noFill/>
          </p:spPr>
          <p:txBody>
            <a:bodyPr wrap="square" rtlCol="0">
              <a:spAutoFit/>
            </a:bodyPr>
            <a:lstStyle/>
            <a:p>
              <a:pPr algn="ctr"/>
              <a:r>
                <a:rPr lang="en-GB" b="1" dirty="0"/>
                <a:t>doll’s house</a:t>
              </a:r>
              <a:endParaRPr lang="en-GB" dirty="0"/>
            </a:p>
          </p:txBody>
        </p:sp>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8283" y="2100405"/>
              <a:ext cx="1132980" cy="1204708"/>
            </a:xfrm>
            <a:prstGeom prst="rect">
              <a:avLst/>
            </a:prstGeom>
          </p:spPr>
        </p:pic>
      </p:grpSp>
    </p:spTree>
    <p:extLst>
      <p:ext uri="{BB962C8B-B14F-4D97-AF65-F5344CB8AC3E}">
        <p14:creationId xmlns:p14="http://schemas.microsoft.com/office/powerpoint/2010/main" val="38915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 Differences?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Old and new toys have lots of differences. Can you think of any?</a:t>
            </a:r>
          </a:p>
        </p:txBody>
      </p:sp>
      <p:sp>
        <p:nvSpPr>
          <p:cNvPr id="2" name="Oval 1"/>
          <p:cNvSpPr/>
          <p:nvPr/>
        </p:nvSpPr>
        <p:spPr>
          <a:xfrm>
            <a:off x="755651" y="1920093"/>
            <a:ext cx="2293610" cy="2293610"/>
          </a:xfrm>
          <a:prstGeom prst="ellipse">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are they made from?</a:t>
            </a:r>
          </a:p>
        </p:txBody>
      </p:sp>
      <p:sp>
        <p:nvSpPr>
          <p:cNvPr id="6" name="Oval 5"/>
          <p:cNvSpPr/>
          <p:nvPr/>
        </p:nvSpPr>
        <p:spPr>
          <a:xfrm>
            <a:off x="2752785" y="2753012"/>
            <a:ext cx="2293610" cy="2293610"/>
          </a:xfrm>
          <a:prstGeom prst="ellipse">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are they made?</a:t>
            </a:r>
          </a:p>
        </p:txBody>
      </p:sp>
      <p:sp>
        <p:nvSpPr>
          <p:cNvPr id="7" name="Oval 6"/>
          <p:cNvSpPr/>
          <p:nvPr/>
        </p:nvSpPr>
        <p:spPr>
          <a:xfrm>
            <a:off x="1042907" y="3799215"/>
            <a:ext cx="2293610" cy="229361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do they move?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395" y="2027976"/>
            <a:ext cx="3316443" cy="3948890"/>
          </a:xfrm>
          <a:prstGeom prst="rect">
            <a:avLst/>
          </a:prstGeom>
        </p:spPr>
      </p:pic>
    </p:spTree>
    <p:extLst>
      <p:ext uri="{BB962C8B-B14F-4D97-AF65-F5344CB8AC3E}">
        <p14:creationId xmlns:p14="http://schemas.microsoft.com/office/powerpoint/2010/main" val="35648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755650" y="1513946"/>
            <a:ext cx="7632700" cy="553998"/>
          </a:xfrm>
          <a:prstGeom prst="rect">
            <a:avLst/>
          </a:prstGeom>
        </p:spPr>
        <p:txBody>
          <a:bodyPr wrap="square" lIns="0" tIns="0" rIns="0" bIns="0">
            <a:spAutoFit/>
          </a:bodyPr>
          <a:lstStyle/>
          <a:p>
            <a:pPr algn="ctr"/>
            <a:r>
              <a:rPr lang="en-GB" dirty="0"/>
              <a:t>Old and new toys are usually made from different materials. </a:t>
            </a:r>
            <a:br>
              <a:rPr lang="en-GB" dirty="0"/>
            </a:br>
            <a:r>
              <a:rPr lang="en-GB" dirty="0"/>
              <a:t>Can you name any materials?</a:t>
            </a:r>
          </a:p>
        </p:txBody>
      </p:sp>
      <p:grpSp>
        <p:nvGrpSpPr>
          <p:cNvPr id="25" name="Group 24"/>
          <p:cNvGrpSpPr/>
          <p:nvPr/>
        </p:nvGrpSpPr>
        <p:grpSpPr>
          <a:xfrm>
            <a:off x="4639796" y="2488184"/>
            <a:ext cx="1806481" cy="1479496"/>
            <a:chOff x="4639796" y="2488184"/>
            <a:chExt cx="1806481" cy="1479496"/>
          </a:xfrm>
        </p:grpSpPr>
        <p:sp>
          <p:nvSpPr>
            <p:cNvPr id="10" name="Rounded Rectangle 9"/>
            <p:cNvSpPr/>
            <p:nvPr/>
          </p:nvSpPr>
          <p:spPr>
            <a:xfrm>
              <a:off x="4639796"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plastic</a:t>
              </a: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0">
              <a:off x="5216186" y="1960820"/>
              <a:ext cx="527364" cy="1582092"/>
            </a:xfrm>
            <a:prstGeom prst="rect">
              <a:avLst/>
            </a:prstGeom>
          </p:spPr>
        </p:pic>
      </p:grpSp>
      <p:grpSp>
        <p:nvGrpSpPr>
          <p:cNvPr id="24" name="Group 23"/>
          <p:cNvGrpSpPr/>
          <p:nvPr/>
        </p:nvGrpSpPr>
        <p:grpSpPr>
          <a:xfrm>
            <a:off x="2697723" y="2140018"/>
            <a:ext cx="1806481" cy="1827662"/>
            <a:chOff x="2697723" y="2140018"/>
            <a:chExt cx="1806481" cy="1827662"/>
          </a:xfrm>
        </p:grpSpPr>
        <p:sp>
          <p:nvSpPr>
            <p:cNvPr id="9" name="Rounded Rectangle 8"/>
            <p:cNvSpPr/>
            <p:nvPr/>
          </p:nvSpPr>
          <p:spPr>
            <a:xfrm>
              <a:off x="2697723"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metal</a:t>
              </a:r>
              <a:endParaRPr lang="en-GB" dirty="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6046" y="2140018"/>
              <a:ext cx="1403497" cy="1223696"/>
            </a:xfrm>
            <a:prstGeom prst="rect">
              <a:avLst/>
            </a:prstGeom>
          </p:spPr>
        </p:pic>
      </p:grpSp>
      <p:grpSp>
        <p:nvGrpSpPr>
          <p:cNvPr id="29" name="Group 28"/>
          <p:cNvGrpSpPr/>
          <p:nvPr/>
        </p:nvGrpSpPr>
        <p:grpSpPr>
          <a:xfrm>
            <a:off x="1731314" y="4199359"/>
            <a:ext cx="1806481" cy="1893466"/>
            <a:chOff x="1731314" y="4199359"/>
            <a:chExt cx="1806481" cy="1893466"/>
          </a:xfrm>
        </p:grpSpPr>
        <p:sp>
          <p:nvSpPr>
            <p:cNvPr id="12" name="Rounded Rectangle 11"/>
            <p:cNvSpPr/>
            <p:nvPr/>
          </p:nvSpPr>
          <p:spPr>
            <a:xfrm>
              <a:off x="1731314"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cotton</a:t>
              </a:r>
              <a:endParaRPr lang="en-GB" dirty="0">
                <a:solidFill>
                  <a:schemeClr val="tx1"/>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875" y="4199359"/>
              <a:ext cx="1258935" cy="1201599"/>
            </a:xfrm>
            <a:prstGeom prst="rect">
              <a:avLst/>
            </a:prstGeom>
          </p:spPr>
        </p:pic>
      </p:grpSp>
      <p:grpSp>
        <p:nvGrpSpPr>
          <p:cNvPr id="26" name="Group 25"/>
          <p:cNvGrpSpPr/>
          <p:nvPr/>
        </p:nvGrpSpPr>
        <p:grpSpPr>
          <a:xfrm>
            <a:off x="6581869" y="2355143"/>
            <a:ext cx="1806481" cy="1612537"/>
            <a:chOff x="6581869" y="2355143"/>
            <a:chExt cx="1806481" cy="1612537"/>
          </a:xfrm>
        </p:grpSpPr>
        <p:sp>
          <p:nvSpPr>
            <p:cNvPr id="11" name="Rounded Rectangle 10"/>
            <p:cNvSpPr/>
            <p:nvPr/>
          </p:nvSpPr>
          <p:spPr>
            <a:xfrm>
              <a:off x="6581869"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fabric</a:t>
              </a:r>
              <a:endParaRPr lang="en-GB"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599" y="2355143"/>
              <a:ext cx="1269019" cy="880900"/>
            </a:xfrm>
            <a:prstGeom prst="rect">
              <a:avLst/>
            </a:prstGeom>
          </p:spPr>
        </p:pic>
      </p:grpSp>
      <p:grpSp>
        <p:nvGrpSpPr>
          <p:cNvPr id="23" name="Group 22"/>
          <p:cNvGrpSpPr/>
          <p:nvPr/>
        </p:nvGrpSpPr>
        <p:grpSpPr>
          <a:xfrm>
            <a:off x="755650" y="2178400"/>
            <a:ext cx="1806481" cy="1789280"/>
            <a:chOff x="755650" y="2178400"/>
            <a:chExt cx="1806481" cy="1789280"/>
          </a:xfrm>
        </p:grpSpPr>
        <p:sp>
          <p:nvSpPr>
            <p:cNvPr id="6" name="Rounded Rectangle 5"/>
            <p:cNvSpPr/>
            <p:nvPr/>
          </p:nvSpPr>
          <p:spPr>
            <a:xfrm>
              <a:off x="755650"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wood</a:t>
              </a:r>
              <a:endParaRPr lang="en-GB" dirty="0">
                <a:solidFill>
                  <a:schemeClr val="tx1"/>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614" y="2178400"/>
              <a:ext cx="1038234" cy="1158155"/>
            </a:xfrm>
            <a:prstGeom prst="rect">
              <a:avLst/>
            </a:prstGeom>
          </p:spPr>
        </p:pic>
      </p:grpSp>
      <p:grpSp>
        <p:nvGrpSpPr>
          <p:cNvPr id="28" name="Group 27"/>
          <p:cNvGrpSpPr/>
          <p:nvPr/>
        </p:nvGrpSpPr>
        <p:grpSpPr>
          <a:xfrm>
            <a:off x="3673387" y="4147829"/>
            <a:ext cx="1806481" cy="1944996"/>
            <a:chOff x="3673387" y="4147829"/>
            <a:chExt cx="1806481" cy="1944996"/>
          </a:xfrm>
        </p:grpSpPr>
        <p:sp>
          <p:nvSpPr>
            <p:cNvPr id="13" name="Rounded Rectangle 12"/>
            <p:cNvSpPr/>
            <p:nvPr/>
          </p:nvSpPr>
          <p:spPr>
            <a:xfrm>
              <a:off x="3673387" y="5560934"/>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glass</a:t>
              </a:r>
              <a:endParaRPr lang="en-GB" dirty="0">
                <a:solidFill>
                  <a:schemeClr val="tx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8671" y="4147829"/>
              <a:ext cx="759701" cy="1323485"/>
            </a:xfrm>
            <a:prstGeom prst="rect">
              <a:avLst/>
            </a:prstGeom>
          </p:spPr>
        </p:pic>
      </p:grpSp>
      <p:grpSp>
        <p:nvGrpSpPr>
          <p:cNvPr id="27" name="Group 26"/>
          <p:cNvGrpSpPr/>
          <p:nvPr/>
        </p:nvGrpSpPr>
        <p:grpSpPr>
          <a:xfrm>
            <a:off x="5615460" y="4300852"/>
            <a:ext cx="1806481" cy="1791973"/>
            <a:chOff x="5615460" y="4300852"/>
            <a:chExt cx="1806481" cy="1791973"/>
          </a:xfrm>
        </p:grpSpPr>
        <p:sp>
          <p:nvSpPr>
            <p:cNvPr id="14" name="Rounded Rectangle 13"/>
            <p:cNvSpPr/>
            <p:nvPr/>
          </p:nvSpPr>
          <p:spPr>
            <a:xfrm>
              <a:off x="5615460"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ceramic</a:t>
              </a:r>
              <a:endParaRPr lang="en-GB" dirty="0">
                <a:solidFill>
                  <a:schemeClr val="tx1"/>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6697" y="4300852"/>
              <a:ext cx="1203601" cy="1100106"/>
            </a:xfrm>
            <a:prstGeom prst="rect">
              <a:avLst/>
            </a:prstGeom>
          </p:spPr>
        </p:pic>
      </p:grpSp>
    </p:spTree>
    <p:extLst>
      <p:ext uri="{BB962C8B-B14F-4D97-AF65-F5344CB8AC3E}">
        <p14:creationId xmlns:p14="http://schemas.microsoft.com/office/powerpoint/2010/main" val="227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795"/>
          <a:stretch/>
        </p:blipFill>
        <p:spPr>
          <a:xfrm>
            <a:off x="2481429" y="4656643"/>
            <a:ext cx="1930375" cy="1436182"/>
          </a:xfrm>
          <a:prstGeom prst="roundRect">
            <a:avLst/>
          </a:prstGeom>
          <a:ln w="19050">
            <a:solidFill>
              <a:srgbClr val="A673AE"/>
            </a:solidFill>
          </a:ln>
        </p:spPr>
      </p:pic>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1034954" y="1473201"/>
            <a:ext cx="3264089" cy="830997"/>
          </a:xfrm>
          <a:prstGeom prst="rect">
            <a:avLst/>
          </a:prstGeom>
        </p:spPr>
        <p:txBody>
          <a:bodyPr wrap="square" lIns="0" tIns="0" rIns="0" bIns="0">
            <a:spAutoFit/>
          </a:bodyPr>
          <a:lstStyle/>
          <a:p>
            <a:pPr algn="ctr"/>
            <a:r>
              <a:rPr lang="en-GB" dirty="0"/>
              <a:t>Old toys were usually made from materials such as wood, metal, glass and fabric. </a:t>
            </a:r>
          </a:p>
        </p:txBody>
      </p:sp>
      <p:sp>
        <p:nvSpPr>
          <p:cNvPr id="7" name="Rectangle 6"/>
          <p:cNvSpPr/>
          <p:nvPr/>
        </p:nvSpPr>
        <p:spPr>
          <a:xfrm>
            <a:off x="5235605" y="5538827"/>
            <a:ext cx="2541324" cy="553998"/>
          </a:xfrm>
          <a:prstGeom prst="rect">
            <a:avLst/>
          </a:prstGeom>
        </p:spPr>
        <p:txBody>
          <a:bodyPr wrap="square" lIns="0" tIns="0" rIns="0" bIns="0">
            <a:spAutoFit/>
          </a:bodyPr>
          <a:lstStyle/>
          <a:p>
            <a:pPr lvl="0" algn="ctr"/>
            <a:r>
              <a:rPr lang="en-GB" dirty="0">
                <a:solidFill>
                  <a:prstClr val="black"/>
                </a:solidFill>
                <a:latin typeface="Twinkl" pitchFamily="2" charset="0"/>
              </a:rPr>
              <a:t>New toys are usually made from plastic.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703" y="3924125"/>
            <a:ext cx="2085975" cy="1381619"/>
          </a:xfrm>
          <a:prstGeom prst="roundRect">
            <a:avLst/>
          </a:prstGeom>
          <a:ln w="19050">
            <a:solidFill>
              <a:srgbClr val="2CB7BC"/>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0" y="2738334"/>
            <a:ext cx="2085975" cy="1374847"/>
          </a:xfrm>
          <a:prstGeom prst="roundRect">
            <a:avLst/>
          </a:prstGeom>
          <a:ln w="19050">
            <a:solidFill>
              <a:srgbClr val="2CB7BC"/>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49" y="1536740"/>
            <a:ext cx="2085975" cy="1390650"/>
          </a:xfrm>
          <a:prstGeom prst="roundRect">
            <a:avLst/>
          </a:prstGeom>
          <a:ln w="19050">
            <a:solidFill>
              <a:srgbClr val="2CB7BC"/>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25" y="3555345"/>
            <a:ext cx="1930375" cy="1447782"/>
          </a:xfrm>
          <a:prstGeom prst="roundRect">
            <a:avLst/>
          </a:prstGeom>
          <a:ln w="19050">
            <a:solidFill>
              <a:srgbClr val="A673AE"/>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558"/>
          <a:stretch/>
        </p:blipFill>
        <p:spPr>
          <a:xfrm>
            <a:off x="2481429" y="2467507"/>
            <a:ext cx="1930375" cy="1434322"/>
          </a:xfrm>
          <a:prstGeom prst="roundRect">
            <a:avLst/>
          </a:prstGeom>
          <a:ln w="19050">
            <a:solidFill>
              <a:srgbClr val="A673AE"/>
            </a:solidFill>
          </a:ln>
        </p:spPr>
      </p:pic>
    </p:spTree>
    <p:extLst>
      <p:ext uri="{BB962C8B-B14F-4D97-AF65-F5344CB8AC3E}">
        <p14:creationId xmlns:p14="http://schemas.microsoft.com/office/powerpoint/2010/main" val="9386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4806"/>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old and new toys can move in some way. They may even make sounds.</a:t>
            </a:r>
          </a:p>
          <a:p>
            <a:endParaRPr lang="en-GB" dirty="0">
              <a:latin typeface="Twinkl" pitchFamily="2" charset="0"/>
            </a:endParaRPr>
          </a:p>
          <a:p>
            <a:r>
              <a:rPr lang="en-GB" dirty="0">
                <a:latin typeface="Twinkl" pitchFamily="2" charset="0"/>
              </a:rPr>
              <a:t>Many old toys moved by clockwork or ‘wind-up’. This was usually a small metal key which attached to the toy and you turned lots of times. This would make small wheels (or gears) inside the toy turn and make the toy move.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Wind-up Robot</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Lydia_shiningbrightly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114749" y="2155838"/>
            <a:ext cx="4499414" cy="3374561"/>
          </a:xfrm>
          <a:prstGeom prst="roundRect">
            <a:avLst>
              <a:gd name="adj" fmla="val 6313"/>
            </a:avLst>
          </a:prstGeom>
          <a:ln w="19050">
            <a:solidFill>
              <a:srgbClr val="A673AE"/>
            </a:solidFill>
          </a:ln>
        </p:spPr>
      </p:pic>
    </p:spTree>
    <p:extLst>
      <p:ext uri="{BB962C8B-B14F-4D97-AF65-F5344CB8AC3E}">
        <p14:creationId xmlns:p14="http://schemas.microsoft.com/office/powerpoint/2010/main" val="31641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5086"/>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Many new toys use electricity or batteries to move, make noise or light up. </a:t>
            </a:r>
          </a:p>
          <a:p>
            <a:endParaRPr lang="en-GB" dirty="0">
              <a:latin typeface="Twinkl" pitchFamily="2" charset="0"/>
            </a:endParaRPr>
          </a:p>
          <a:p>
            <a:r>
              <a:rPr lang="en-GB" dirty="0">
                <a:latin typeface="Twinkl" pitchFamily="2" charset="0"/>
              </a:rPr>
              <a:t>These toys may have lots of different parts, made from lots of different materials. </a:t>
            </a:r>
          </a:p>
          <a:p>
            <a:endParaRPr lang="en-GB" dirty="0">
              <a:latin typeface="Twinkl" pitchFamily="2" charset="0"/>
            </a:endParaRPr>
          </a:p>
          <a:p>
            <a:r>
              <a:rPr lang="en-GB" dirty="0">
                <a:latin typeface="Twinkl" pitchFamily="2" charset="0"/>
              </a:rPr>
              <a:t>A tablet computer has a glass screen, a plastic cover and metal parts inside to make the electric parts work.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915" r="7173" b="36318"/>
          <a:stretch/>
        </p:blipFill>
        <p:spPr>
          <a:xfrm>
            <a:off x="4677175" y="1593411"/>
            <a:ext cx="3374562" cy="4499414"/>
          </a:xfrm>
          <a:prstGeom prst="roundRect">
            <a:avLst>
              <a:gd name="adj" fmla="val 6313"/>
            </a:avLst>
          </a:prstGeom>
          <a:ln w="19050">
            <a:solidFill>
              <a:srgbClr val="2CB7BC"/>
            </a:solidFill>
          </a:ln>
        </p:spPr>
      </p:pic>
    </p:spTree>
    <p:extLst>
      <p:ext uri="{BB962C8B-B14F-4D97-AF65-F5344CB8AC3E}">
        <p14:creationId xmlns:p14="http://schemas.microsoft.com/office/powerpoint/2010/main" val="41462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75" y="3377760"/>
            <a:ext cx="4117975" cy="2745317"/>
          </a:xfrm>
          <a:prstGeom prst="roundRect">
            <a:avLst>
              <a:gd name="adj" fmla="val 5277"/>
            </a:avLst>
          </a:prstGeom>
          <a:ln w="19050">
            <a:solidFill>
              <a:srgbClr val="A673AE"/>
            </a:solidFill>
          </a:ln>
        </p:spPr>
      </p:pic>
      <p:sp>
        <p:nvSpPr>
          <p:cNvPr id="6" name="Rounded Rectangle 5"/>
          <p:cNvSpPr/>
          <p:nvPr/>
        </p:nvSpPr>
        <p:spPr>
          <a:xfrm>
            <a:off x="755650" y="1593411"/>
            <a:ext cx="7632700" cy="1664139"/>
          </a:xfrm>
          <a:prstGeom prst="roundRect">
            <a:avLst>
              <a:gd name="adj" fmla="val 5775"/>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Old toys were made differently to how toys are made today.</a:t>
            </a:r>
          </a:p>
          <a:p>
            <a:endParaRPr lang="en-GB" dirty="0"/>
          </a:p>
          <a:p>
            <a:r>
              <a:rPr lang="en-GB" dirty="0"/>
              <a:t>Lots of old toys were made from wood. These toys were all handmade. This meant that they took a long time and cost a lot of money to make. It also meant that fewer toys could be made.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28" y="3731633"/>
            <a:ext cx="3664171" cy="2037569"/>
          </a:xfrm>
          <a:prstGeom prst="rect">
            <a:avLst/>
          </a:prstGeom>
        </p:spPr>
      </p:pic>
    </p:spTree>
    <p:extLst>
      <p:ext uri="{BB962C8B-B14F-4D97-AF65-F5344CB8AC3E}">
        <p14:creationId xmlns:p14="http://schemas.microsoft.com/office/powerpoint/2010/main" val="5722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357</TotalTime>
  <Words>469</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Tuffy</vt:lpstr>
      <vt:lpstr>Tuffy-TTF</vt:lpstr>
      <vt:lpstr>Arial</vt:lpstr>
      <vt:lpstr>Calibri</vt:lpstr>
      <vt:lpstr>Office Theme</vt:lpstr>
      <vt:lpstr>PowerPoint Presentation</vt:lpstr>
      <vt:lpstr>New Toys</vt:lpstr>
      <vt:lpstr>Old Toys</vt:lpstr>
      <vt:lpstr>What Are the Differences?</vt:lpstr>
      <vt:lpstr>What Are They Made From?</vt:lpstr>
      <vt:lpstr>What Are They Made From?</vt:lpstr>
      <vt:lpstr>How Do They Move?</vt:lpstr>
      <vt:lpstr>How Do They Move?</vt:lpstr>
      <vt:lpstr>How Are They Made?</vt:lpstr>
      <vt:lpstr>How Are They Made?</vt:lpstr>
      <vt:lpstr>Old or New?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Rachel Baitup</cp:lastModifiedBy>
  <cp:revision>24</cp:revision>
  <dcterms:created xsi:type="dcterms:W3CDTF">2019-03-20T14:55:18Z</dcterms:created>
  <dcterms:modified xsi:type="dcterms:W3CDTF">2020-06-10T09:05:57Z</dcterms:modified>
</cp:coreProperties>
</file>