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8" r:id="rId2"/>
    <p:sldId id="264" r:id="rId3"/>
    <p:sldId id="268" r:id="rId4"/>
    <p:sldId id="269" r:id="rId5"/>
    <p:sldId id="270" r:id="rId6"/>
    <p:sldId id="271" r:id="rId7"/>
    <p:sldId id="273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67" r:id="rId17"/>
  </p:sldIdLst>
  <p:sldSz cx="9144000" cy="6858000" type="screen4x3"/>
  <p:notesSz cx="6858000" cy="9144000"/>
  <p:embeddedFontLst>
    <p:embeddedFont>
      <p:font typeface="Twinkl SemiBold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Twinkl" panose="020B0604020202020204" pitchFamily="2" charset="0"/>
      <p:regular r:id="rId25"/>
      <p:bold r:id="rId26"/>
    </p:embeddedFont>
    <p:embeddedFont>
      <p:font typeface="Sassoon Infant Rg" panose="02000503030000020003" pitchFamily="50" charset="0"/>
      <p:regular r:id="rId27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B0604020202020204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4065">
          <p15:clr>
            <a:srgbClr val="A4A3A4"/>
          </p15:clr>
        </p15:guide>
        <p15:guide id="5" pos="5397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16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CCFF"/>
    <a:srgbClr val="E6E6E6"/>
    <a:srgbClr val="5E9432"/>
    <a:srgbClr val="FF8500"/>
    <a:srgbClr val="80C1EB"/>
    <a:srgbClr val="F0DD85"/>
    <a:srgbClr val="EAD258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6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70" y="60"/>
      </p:cViewPr>
      <p:guideLst>
        <p:guide orient="horz" pos="2137"/>
        <p:guide pos="2880"/>
        <p:guide pos="340"/>
        <p:guide orient="horz" pos="4065"/>
        <p:guide pos="5397"/>
        <p:guide orient="horz" pos="346"/>
        <p:guide pos="476"/>
        <p:guide orient="horz" pos="482"/>
        <p:guide orient="horz" pos="3816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168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14D57A-B8BF-4EF4-B88D-F946A57DEFA6}" type="datetimeFigureOut">
              <a:rPr lang="en-GB"/>
              <a:pPr>
                <a:defRPr/>
              </a:pPr>
              <a:t>15/06/2020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8038F3-1192-4C34-BADC-6F4346C624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313ABAA-9531-4325-B251-7D737C1DF221}" type="datetimeFigureOut">
              <a:rPr lang="en-GB"/>
              <a:pPr>
                <a:defRPr/>
              </a:pPr>
              <a:t>15/06/2020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56F8A87-A348-4D8A-9241-02C7CC1776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54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12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603003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38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4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A Bee</a:t>
            </a:r>
          </a:p>
        </p:txBody>
      </p:sp>
      <p:pic>
        <p:nvPicPr>
          <p:cNvPr id="15363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5373">
            <a:off x="1781175" y="1468438"/>
            <a:ext cx="62865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4" name="Group 2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8" name="Rectangle 7"/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5366" name="Text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Food chain Including Fox</a:t>
            </a:r>
          </a:p>
        </p:txBody>
      </p:sp>
      <p:sp>
        <p:nvSpPr>
          <p:cNvPr id="20" name="Right Arrow 19"/>
          <p:cNvSpPr/>
          <p:nvPr/>
        </p:nvSpPr>
        <p:spPr>
          <a:xfrm rot="10800000">
            <a:off x="4003675" y="4086225"/>
            <a:ext cx="1147763" cy="447675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16388" name="Group 9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5" name="Rectangle 4">
              <a:hlinkClick r:id="rId2" action="ppaction://hlinksldjump"/>
            </p:cNvPr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6404" name="TextBox 20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58825" y="1706563"/>
            <a:ext cx="3684588" cy="1739900"/>
            <a:chOff x="759277" y="1707289"/>
            <a:chExt cx="3684014" cy="1739151"/>
          </a:xfrm>
        </p:grpSpPr>
        <p:pic>
          <p:nvPicPr>
            <p:cNvPr id="16401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5737" y="1707289"/>
              <a:ext cx="2407037" cy="111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2" name="Content Placeholder 21"/>
            <p:cNvSpPr>
              <a:spLocks/>
            </p:cNvSpPr>
            <p:nvPr/>
          </p:nvSpPr>
          <p:spPr bwMode="auto">
            <a:xfrm>
              <a:off x="759277" y="3033361"/>
              <a:ext cx="3684014" cy="413079"/>
            </a:xfrm>
            <a:prstGeom prst="roundRect">
              <a:avLst>
                <a:gd name="adj" fmla="val 0"/>
              </a:avLst>
            </a:prstGeom>
            <a:solidFill>
              <a:srgbClr val="5E9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44000" tIns="144000" rIns="144000" bIns="144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grass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700588" y="1597025"/>
            <a:ext cx="3687762" cy="1851025"/>
            <a:chOff x="4700310" y="1597635"/>
            <a:chExt cx="3688040" cy="1851008"/>
          </a:xfrm>
        </p:grpSpPr>
        <p:pic>
          <p:nvPicPr>
            <p:cNvPr id="16399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633" y="1597635"/>
              <a:ext cx="1443567" cy="130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00" name="Content Placeholder 21"/>
            <p:cNvSpPr>
              <a:spLocks/>
            </p:cNvSpPr>
            <p:nvPr/>
          </p:nvSpPr>
          <p:spPr bwMode="auto">
            <a:xfrm>
              <a:off x="4700310" y="3035564"/>
              <a:ext cx="3688040" cy="413079"/>
            </a:xfrm>
            <a:prstGeom prst="roundRect">
              <a:avLst>
                <a:gd name="adj" fmla="val 0"/>
              </a:avLst>
            </a:prstGeom>
            <a:solidFill>
              <a:srgbClr val="FF8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44000" tIns="144000" rIns="144000" bIns="144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rabbit</a:t>
              </a: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758825" y="3568700"/>
            <a:ext cx="3684588" cy="1851025"/>
            <a:chOff x="759277" y="3569132"/>
            <a:chExt cx="3684014" cy="1850547"/>
          </a:xfrm>
        </p:grpSpPr>
        <p:pic>
          <p:nvPicPr>
            <p:cNvPr id="16397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945" y="3569132"/>
              <a:ext cx="1370947" cy="131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8" name="Content Placeholder 21"/>
            <p:cNvSpPr>
              <a:spLocks/>
            </p:cNvSpPr>
            <p:nvPr/>
          </p:nvSpPr>
          <p:spPr bwMode="auto">
            <a:xfrm>
              <a:off x="759277" y="5006600"/>
              <a:ext cx="3684014" cy="413079"/>
            </a:xfrm>
            <a:prstGeom prst="roundRect">
              <a:avLst>
                <a:gd name="adj" fmla="val 0"/>
              </a:avLst>
            </a:prstGeom>
            <a:solidFill>
              <a:srgbClr val="FF8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44000" tIns="144000" rIns="144000" bIns="144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bear</a:t>
              </a: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700588" y="3586163"/>
            <a:ext cx="3687762" cy="1835150"/>
            <a:chOff x="4700310" y="3585669"/>
            <a:chExt cx="3688040" cy="1836213"/>
          </a:xfrm>
        </p:grpSpPr>
        <p:pic>
          <p:nvPicPr>
            <p:cNvPr id="16395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57802" y="3585669"/>
              <a:ext cx="1681623" cy="1278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6" name="Content Placeholder 21"/>
            <p:cNvSpPr>
              <a:spLocks/>
            </p:cNvSpPr>
            <p:nvPr/>
          </p:nvSpPr>
          <p:spPr bwMode="auto">
            <a:xfrm>
              <a:off x="4700310" y="5008803"/>
              <a:ext cx="3688040" cy="413079"/>
            </a:xfrm>
            <a:prstGeom prst="roundRect">
              <a:avLst>
                <a:gd name="adj" fmla="val 0"/>
              </a:avLst>
            </a:prstGeom>
            <a:solidFill>
              <a:srgbClr val="FF8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44000" tIns="144000" rIns="144000" bIns="144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fox</a:t>
              </a:r>
            </a:p>
          </p:txBody>
        </p:sp>
      </p:grpSp>
      <p:sp>
        <p:nvSpPr>
          <p:cNvPr id="26" name="Right Arrow 25"/>
          <p:cNvSpPr/>
          <p:nvPr/>
        </p:nvSpPr>
        <p:spPr>
          <a:xfrm rot="5400000">
            <a:off x="7446170" y="3180556"/>
            <a:ext cx="1147762" cy="447675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Right Arrow 26"/>
          <p:cNvSpPr/>
          <p:nvPr/>
        </p:nvSpPr>
        <p:spPr>
          <a:xfrm>
            <a:off x="4003675" y="2319338"/>
            <a:ext cx="1147763" cy="447675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Cabbage, Carrot, Grass</a:t>
            </a:r>
          </a:p>
        </p:txBody>
      </p:sp>
      <p:pic>
        <p:nvPicPr>
          <p:cNvPr id="174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4016">
            <a:off x="1547813" y="1616075"/>
            <a:ext cx="5865812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2" name="Group 9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8" name="Rectangle 7">
              <a:hlinkClick r:id="rId3" action="ppaction://hlinksldjump"/>
            </p:cNvPr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14" name="TextBox 20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Energy Flow or Eaten By</a:t>
            </a:r>
          </a:p>
        </p:txBody>
      </p:sp>
      <p:pic>
        <p:nvPicPr>
          <p:cNvPr id="1843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70740">
            <a:off x="784225" y="3149600"/>
            <a:ext cx="3133725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2286000"/>
            <a:ext cx="3381375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oup 9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10" name="Rectangle 9">
              <a:hlinkClick r:id="rId4" action="ppaction://hlinksldjump"/>
            </p:cNvPr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440" name="TextBox 20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3471863" y="3217863"/>
            <a:ext cx="1147762" cy="447675"/>
          </a:xfrm>
          <a:prstGeom prst="rightArrow">
            <a:avLst/>
          </a:prstGeom>
          <a:solidFill>
            <a:schemeClr val="tx1">
              <a:lumMod val="90000"/>
              <a:lumOff val="1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Any Animal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1782763"/>
            <a:ext cx="3522663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1673225"/>
            <a:ext cx="30480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9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9" name="Rectangle 8">
              <a:hlinkClick r:id="rId4" action="ppaction://hlinksldjump"/>
            </p:cNvPr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9463" name="TextBox 20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Any Plant</a:t>
            </a:r>
          </a:p>
        </p:txBody>
      </p:sp>
      <p:pic>
        <p:nvPicPr>
          <p:cNvPr id="2048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1790700"/>
            <a:ext cx="3122612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2036763"/>
            <a:ext cx="3763962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13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15" name="Rectangle 14">
              <a:hlinkClick r:id="rId4" action="ppaction://hlinksldjump"/>
            </p:cNvPr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87" name="TextBox 16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smtClean="0">
                <a:latin typeface="Twinkl SemiBold"/>
              </a:rPr>
              <a:t>Key Words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648200" y="1474788"/>
            <a:ext cx="3748088" cy="2173287"/>
            <a:chOff x="4647974" y="1475014"/>
            <a:chExt cx="3748087" cy="2172879"/>
          </a:xfrm>
        </p:grpSpPr>
        <p:sp>
          <p:nvSpPr>
            <p:cNvPr id="22" name="Rectangle 21"/>
            <p:cNvSpPr/>
            <p:nvPr/>
          </p:nvSpPr>
          <p:spPr bwMode="auto">
            <a:xfrm>
              <a:off x="4647974" y="1967047"/>
              <a:ext cx="3746499" cy="1680846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184" name="Content Placeholder 21"/>
            <p:cNvSpPr>
              <a:spLocks/>
            </p:cNvSpPr>
            <p:nvPr/>
          </p:nvSpPr>
          <p:spPr bwMode="auto">
            <a:xfrm>
              <a:off x="4647974" y="1475014"/>
              <a:ext cx="3748087" cy="561975"/>
            </a:xfrm>
            <a:prstGeom prst="roundRect">
              <a:avLst>
                <a:gd name="adj" fmla="val 0"/>
              </a:avLst>
            </a:prstGeom>
            <a:solidFill>
              <a:srgbClr val="5E9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44000" tIns="144000" rIns="144000" bIns="144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producer</a:t>
              </a:r>
            </a:p>
          </p:txBody>
        </p:sp>
        <p:pic>
          <p:nvPicPr>
            <p:cNvPr id="7185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70" y="2201250"/>
              <a:ext cx="1482915" cy="1374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 bwMode="auto">
          <a:xfrm>
            <a:off x="755650" y="1978025"/>
            <a:ext cx="3746500" cy="1681163"/>
          </a:xfrm>
          <a:prstGeom prst="rect">
            <a:avLst/>
          </a:prstGeom>
          <a:solidFill>
            <a:srgbClr val="C2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173" name="Content Placeholder 21"/>
          <p:cNvSpPr>
            <a:spLocks/>
          </p:cNvSpPr>
          <p:nvPr/>
        </p:nvSpPr>
        <p:spPr bwMode="auto">
          <a:xfrm>
            <a:off x="755650" y="1473200"/>
            <a:ext cx="3746500" cy="574675"/>
          </a:xfrm>
          <a:prstGeom prst="roundRect">
            <a:avLst>
              <a:gd name="adj" fmla="val 0"/>
            </a:avLst>
          </a:prstGeom>
          <a:solidFill>
            <a:srgbClr val="FF85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b="1">
                <a:solidFill>
                  <a:schemeClr val="bg1"/>
                </a:solidFill>
              </a:rPr>
              <a:t>consumer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648200" y="3833813"/>
            <a:ext cx="3748088" cy="2225675"/>
            <a:chOff x="4648200" y="3833813"/>
            <a:chExt cx="3748088" cy="2226354"/>
          </a:xfrm>
        </p:grpSpPr>
        <p:sp>
          <p:nvSpPr>
            <p:cNvPr id="24" name="Rectangle 23"/>
            <p:cNvSpPr/>
            <p:nvPr/>
          </p:nvSpPr>
          <p:spPr bwMode="auto">
            <a:xfrm>
              <a:off x="4648200" y="4378491"/>
              <a:ext cx="3748088" cy="1681676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81" name="Picture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1889" y="4486936"/>
              <a:ext cx="1161426" cy="145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2" name="Content Placeholder 21"/>
            <p:cNvSpPr>
              <a:spLocks/>
            </p:cNvSpPr>
            <p:nvPr/>
          </p:nvSpPr>
          <p:spPr bwMode="auto">
            <a:xfrm>
              <a:off x="4652963" y="3833813"/>
              <a:ext cx="3735614" cy="577850"/>
            </a:xfrm>
            <a:prstGeom prst="roundRect">
              <a:avLst>
                <a:gd name="adj" fmla="val 0"/>
              </a:avLst>
            </a:prstGeom>
            <a:solidFill>
              <a:srgbClr val="FFD101"/>
            </a:solidFill>
            <a:ln w="25400">
              <a:solidFill>
                <a:srgbClr val="FFD101"/>
              </a:solidFill>
              <a:round/>
              <a:headEnd/>
              <a:tailEnd/>
            </a:ln>
          </p:spPr>
          <p:txBody>
            <a:bodyPr lIns="144000" tIns="144000" rIns="144000" bIns="144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predator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760413" y="3833813"/>
            <a:ext cx="3746500" cy="2216150"/>
            <a:chOff x="760413" y="3833813"/>
            <a:chExt cx="3746500" cy="2215468"/>
          </a:xfrm>
        </p:grpSpPr>
        <p:sp>
          <p:nvSpPr>
            <p:cNvPr id="25" name="Rectangle 24"/>
            <p:cNvSpPr/>
            <p:nvPr/>
          </p:nvSpPr>
          <p:spPr bwMode="auto">
            <a:xfrm>
              <a:off x="766763" y="4368635"/>
              <a:ext cx="3735387" cy="1680646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pic>
          <p:nvPicPr>
            <p:cNvPr id="7178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244" y="4517085"/>
              <a:ext cx="1172551" cy="1420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9" name="Content Placeholder 21"/>
            <p:cNvSpPr>
              <a:spLocks/>
            </p:cNvSpPr>
            <p:nvPr/>
          </p:nvSpPr>
          <p:spPr bwMode="auto">
            <a:xfrm>
              <a:off x="760413" y="3833813"/>
              <a:ext cx="3746500" cy="577850"/>
            </a:xfrm>
            <a:prstGeom prst="roundRect">
              <a:avLst>
                <a:gd name="adj" fmla="val 0"/>
              </a:avLst>
            </a:prstGeom>
            <a:solidFill>
              <a:srgbClr val="AA3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44000" tIns="144000" rIns="144000" bIns="14400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GB" altLang="en-US" b="1">
                  <a:solidFill>
                    <a:schemeClr val="bg1"/>
                  </a:solidFill>
                </a:rPr>
                <a:t>prey</a:t>
              </a:r>
            </a:p>
          </p:txBody>
        </p:sp>
      </p:grpSp>
      <p:pic>
        <p:nvPicPr>
          <p:cNvPr id="7176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45140">
            <a:off x="1339850" y="2114550"/>
            <a:ext cx="25781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1"/>
          <p:cNvSpPr>
            <a:spLocks/>
          </p:cNvSpPr>
          <p:nvPr/>
        </p:nvSpPr>
        <p:spPr bwMode="auto">
          <a:xfrm>
            <a:off x="4648200" y="5343525"/>
            <a:ext cx="3748088" cy="714375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mouse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5153025"/>
            <a:ext cx="9588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smtClean="0">
                <a:solidFill>
                  <a:srgbClr val="1D1D1D"/>
                </a:solidFill>
                <a:latin typeface="Twinkl SemiBold"/>
              </a:rPr>
              <a:t>Consumers or Producer?</a:t>
            </a:r>
          </a:p>
        </p:txBody>
      </p:sp>
      <p:sp>
        <p:nvSpPr>
          <p:cNvPr id="8197" name="Content Placeholder 21"/>
          <p:cNvSpPr>
            <a:spLocks/>
          </p:cNvSpPr>
          <p:nvPr/>
        </p:nvSpPr>
        <p:spPr bwMode="auto">
          <a:xfrm>
            <a:off x="766763" y="1546225"/>
            <a:ext cx="7621587" cy="5778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b="1">
                <a:solidFill>
                  <a:srgbClr val="5E9432"/>
                </a:solidFill>
              </a:rPr>
              <a:t>Producers</a:t>
            </a:r>
            <a:r>
              <a:rPr lang="en-GB" altLang="en-US"/>
              <a:t> are plants that make their own food.</a:t>
            </a:r>
          </a:p>
        </p:txBody>
      </p:sp>
      <p:sp>
        <p:nvSpPr>
          <p:cNvPr id="8198" name="Content Placeholder 21"/>
          <p:cNvSpPr>
            <a:spLocks/>
          </p:cNvSpPr>
          <p:nvPr/>
        </p:nvSpPr>
        <p:spPr bwMode="auto">
          <a:xfrm>
            <a:off x="774700" y="2051050"/>
            <a:ext cx="7621588" cy="57943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b="1">
                <a:solidFill>
                  <a:srgbClr val="FF8500"/>
                </a:solidFill>
              </a:rPr>
              <a:t>Consumers</a:t>
            </a:r>
            <a:r>
              <a:rPr lang="en-GB" altLang="en-US"/>
              <a:t> are animals that eat food.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sp>
        <p:nvSpPr>
          <p:cNvPr id="41" name="Content Placeholder 21"/>
          <p:cNvSpPr>
            <a:spLocks/>
          </p:cNvSpPr>
          <p:nvPr/>
        </p:nvSpPr>
        <p:spPr bwMode="auto">
          <a:xfrm>
            <a:off x="755650" y="2589213"/>
            <a:ext cx="7640638" cy="57943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solidFill>
                  <a:schemeClr val="tx1"/>
                </a:solidFill>
              </a:rPr>
              <a:t>Which are </a:t>
            </a:r>
            <a:r>
              <a:rPr lang="en-GB" altLang="en-US" b="1">
                <a:solidFill>
                  <a:srgbClr val="FF8500"/>
                </a:solidFill>
              </a:rPr>
              <a:t>consumers</a:t>
            </a:r>
            <a:r>
              <a:rPr lang="en-GB" altLang="en-US">
                <a:solidFill>
                  <a:schemeClr val="tx1"/>
                </a:solidFill>
              </a:rPr>
              <a:t> and which are </a:t>
            </a:r>
            <a:r>
              <a:rPr lang="en-GB" altLang="en-US" b="1">
                <a:solidFill>
                  <a:srgbClr val="5E9432"/>
                </a:solidFill>
              </a:rPr>
              <a:t>producers?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 b="1">
              <a:solidFill>
                <a:srgbClr val="00B050"/>
              </a:solidFill>
            </a:endParaRPr>
          </a:p>
        </p:txBody>
      </p:sp>
      <p:sp>
        <p:nvSpPr>
          <p:cNvPr id="44" name="Content Placeholder 21"/>
          <p:cNvSpPr>
            <a:spLocks/>
          </p:cNvSpPr>
          <p:nvPr/>
        </p:nvSpPr>
        <p:spPr bwMode="auto">
          <a:xfrm>
            <a:off x="755650" y="5343525"/>
            <a:ext cx="3746500" cy="714375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grass</a:t>
            </a:r>
          </a:p>
        </p:txBody>
      </p:sp>
      <p:sp>
        <p:nvSpPr>
          <p:cNvPr id="12" name="Content Placeholder 21"/>
          <p:cNvSpPr>
            <a:spLocks/>
          </p:cNvSpPr>
          <p:nvPr/>
        </p:nvSpPr>
        <p:spPr bwMode="auto">
          <a:xfrm>
            <a:off x="755650" y="3433763"/>
            <a:ext cx="3746500" cy="704850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rabbit</a:t>
            </a:r>
          </a:p>
        </p:txBody>
      </p:sp>
      <p:sp>
        <p:nvSpPr>
          <p:cNvPr id="42" name="Content Placeholder 21"/>
          <p:cNvSpPr>
            <a:spLocks/>
          </p:cNvSpPr>
          <p:nvPr/>
        </p:nvSpPr>
        <p:spPr bwMode="auto">
          <a:xfrm>
            <a:off x="769938" y="4392613"/>
            <a:ext cx="3748087" cy="714375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lion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4306888"/>
            <a:ext cx="13208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Content Placeholder 21"/>
          <p:cNvSpPr>
            <a:spLocks/>
          </p:cNvSpPr>
          <p:nvPr/>
        </p:nvSpPr>
        <p:spPr bwMode="auto">
          <a:xfrm>
            <a:off x="4648200" y="3435350"/>
            <a:ext cx="3748088" cy="712788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lettuce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5" y="3338513"/>
            <a:ext cx="965200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1"/>
          <p:cNvSpPr>
            <a:spLocks/>
          </p:cNvSpPr>
          <p:nvPr/>
        </p:nvSpPr>
        <p:spPr bwMode="auto">
          <a:xfrm>
            <a:off x="4640263" y="4395788"/>
            <a:ext cx="3748087" cy="712787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broccoli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311650"/>
            <a:ext cx="860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75" y="3338513"/>
            <a:ext cx="100488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5191125"/>
            <a:ext cx="20828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500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E9432"/>
                                      </p:to>
                                    </p:animClr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E9432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E9432"/>
                                      </p:to>
                                    </p:animClr>
                                    <p:set>
                                      <p:cBhvr>
                                        <p:cTn id="78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1" grpId="0"/>
      <p:bldP spid="44" grpId="0" animBg="1"/>
      <p:bldP spid="12" grpId="0" animBg="1"/>
      <p:bldP spid="42" grpId="0" animBg="1"/>
      <p:bldP spid="4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smtClean="0">
                <a:solidFill>
                  <a:srgbClr val="1D1D1D"/>
                </a:solidFill>
                <a:latin typeface="Twinkl SemiBold"/>
              </a:rPr>
              <a:t>Design Your Own Food Chain</a:t>
            </a:r>
          </a:p>
        </p:txBody>
      </p:sp>
      <p:sp>
        <p:nvSpPr>
          <p:cNvPr id="9219" name="Content Placeholder 21"/>
          <p:cNvSpPr>
            <a:spLocks/>
          </p:cNvSpPr>
          <p:nvPr/>
        </p:nvSpPr>
        <p:spPr bwMode="auto">
          <a:xfrm>
            <a:off x="774700" y="1473200"/>
            <a:ext cx="7621588" cy="969963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All food chains start with a </a:t>
            </a:r>
            <a:r>
              <a:rPr lang="en-GB" altLang="en-US" b="1">
                <a:solidFill>
                  <a:srgbClr val="5E9432"/>
                </a:solidFill>
              </a:rPr>
              <a:t>producer.</a:t>
            </a:r>
            <a:endParaRPr lang="en-GB" altLang="en-US">
              <a:solidFill>
                <a:srgbClr val="5E9432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>
                <a:solidFill>
                  <a:srgbClr val="383837"/>
                </a:solidFill>
              </a:rPr>
              <a:t>Arrows are used in a food chain to show who is eaten by who.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altLang="en-US"/>
          </a:p>
        </p:txBody>
      </p:sp>
      <p:sp>
        <p:nvSpPr>
          <p:cNvPr id="2" name="Right Arrow 1"/>
          <p:cNvSpPr/>
          <p:nvPr/>
        </p:nvSpPr>
        <p:spPr bwMode="auto">
          <a:xfrm>
            <a:off x="2614613" y="2660650"/>
            <a:ext cx="4098925" cy="1600200"/>
          </a:xfrm>
          <a:prstGeom prst="rightArrow">
            <a:avLst/>
          </a:prstGeom>
          <a:noFill/>
          <a:ln w="76200">
            <a:solidFill>
              <a:srgbClr val="C2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221" name="Content Placeholder 21"/>
          <p:cNvSpPr>
            <a:spLocks/>
          </p:cNvSpPr>
          <p:nvPr/>
        </p:nvSpPr>
        <p:spPr bwMode="auto">
          <a:xfrm>
            <a:off x="3644900" y="2532063"/>
            <a:ext cx="1841500" cy="506412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eaten by</a:t>
            </a:r>
          </a:p>
        </p:txBody>
      </p:sp>
      <p:sp>
        <p:nvSpPr>
          <p:cNvPr id="9222" name="Content Placeholder 21"/>
          <p:cNvSpPr>
            <a:spLocks/>
          </p:cNvSpPr>
          <p:nvPr/>
        </p:nvSpPr>
        <p:spPr bwMode="auto">
          <a:xfrm>
            <a:off x="3659188" y="3859213"/>
            <a:ext cx="1852612" cy="4889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energy flow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766763" y="5199063"/>
            <a:ext cx="7629525" cy="887412"/>
          </a:xfrm>
          <a:prstGeom prst="rect">
            <a:avLst/>
          </a:prstGeom>
          <a:solidFill>
            <a:srgbClr val="C2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383837"/>
                </a:solidFill>
              </a:rPr>
              <a:t>Are the arrows going in the right direction?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383837"/>
                </a:solidFill>
              </a:rPr>
              <a:t>Does it have a </a:t>
            </a:r>
            <a:r>
              <a:rPr lang="en-GB" b="1" dirty="0">
                <a:solidFill>
                  <a:srgbClr val="5E9432"/>
                </a:solidFill>
              </a:rPr>
              <a:t>producer?</a:t>
            </a:r>
          </a:p>
        </p:txBody>
      </p:sp>
      <p:sp>
        <p:nvSpPr>
          <p:cNvPr id="59" name="Content Placeholder 21"/>
          <p:cNvSpPr>
            <a:spLocks/>
          </p:cNvSpPr>
          <p:nvPr/>
        </p:nvSpPr>
        <p:spPr bwMode="auto">
          <a:xfrm>
            <a:off x="766763" y="4729163"/>
            <a:ext cx="7629525" cy="469900"/>
          </a:xfrm>
          <a:prstGeom prst="roundRect">
            <a:avLst>
              <a:gd name="adj" fmla="val 0"/>
            </a:avLst>
          </a:prstGeom>
          <a:solidFill>
            <a:srgbClr val="D5D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b="1">
                <a:solidFill>
                  <a:srgbClr val="1D1D1D"/>
                </a:solidFill>
              </a:rPr>
              <a:t>Check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smtClean="0">
                <a:solidFill>
                  <a:srgbClr val="1D1D1D"/>
                </a:solidFill>
                <a:latin typeface="Twinkl SemiBold"/>
              </a:rPr>
              <a:t>Questions</a:t>
            </a:r>
          </a:p>
        </p:txBody>
      </p:sp>
      <p:sp>
        <p:nvSpPr>
          <p:cNvPr id="17" name="Content Placeholder 21"/>
          <p:cNvSpPr>
            <a:spLocks/>
          </p:cNvSpPr>
          <p:nvPr/>
        </p:nvSpPr>
        <p:spPr bwMode="auto">
          <a:xfrm>
            <a:off x="755650" y="2160588"/>
            <a:ext cx="7632700" cy="846137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1. What do all food chains start with?</a:t>
            </a:r>
          </a:p>
        </p:txBody>
      </p:sp>
      <p:sp>
        <p:nvSpPr>
          <p:cNvPr id="19" name="Content Placeholder 21"/>
          <p:cNvSpPr>
            <a:spLocks/>
          </p:cNvSpPr>
          <p:nvPr/>
        </p:nvSpPr>
        <p:spPr bwMode="auto">
          <a:xfrm>
            <a:off x="755650" y="3184525"/>
            <a:ext cx="7632700" cy="846138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2. Name a predator and its prey?</a:t>
            </a:r>
          </a:p>
        </p:txBody>
      </p:sp>
      <p:sp>
        <p:nvSpPr>
          <p:cNvPr id="20" name="Content Placeholder 21"/>
          <p:cNvSpPr>
            <a:spLocks/>
          </p:cNvSpPr>
          <p:nvPr/>
        </p:nvSpPr>
        <p:spPr bwMode="auto">
          <a:xfrm>
            <a:off x="750888" y="4221163"/>
            <a:ext cx="7632700" cy="844550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3. Are penguins the prey of polar bears?</a:t>
            </a:r>
          </a:p>
        </p:txBody>
      </p:sp>
      <p:sp>
        <p:nvSpPr>
          <p:cNvPr id="26" name="Content Placeholder 21"/>
          <p:cNvSpPr>
            <a:spLocks/>
          </p:cNvSpPr>
          <p:nvPr/>
        </p:nvSpPr>
        <p:spPr bwMode="auto">
          <a:xfrm>
            <a:off x="755650" y="5246688"/>
            <a:ext cx="7632700" cy="846137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4. Give an example of a consumer that makes honey.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00838" y="2160588"/>
            <a:ext cx="1682750" cy="846137"/>
            <a:chOff x="6701245" y="2160372"/>
            <a:chExt cx="1682339" cy="845797"/>
          </a:xfrm>
          <a:solidFill>
            <a:srgbClr val="D5DCFF"/>
          </a:solidFill>
        </p:grpSpPr>
        <p:sp>
          <p:nvSpPr>
            <p:cNvPr id="4" name="Rectangle 3">
              <a:hlinkClick r:id="rId2" action="ppaction://hlinksldjump"/>
            </p:cNvPr>
            <p:cNvSpPr/>
            <p:nvPr/>
          </p:nvSpPr>
          <p:spPr>
            <a:xfrm>
              <a:off x="6701245" y="2160372"/>
              <a:ext cx="1682339" cy="8457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83" name="TextBox 2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84497" y="2416611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700838" y="3184525"/>
            <a:ext cx="1682750" cy="846138"/>
            <a:chOff x="6701244" y="3184188"/>
            <a:chExt cx="1682339" cy="845797"/>
          </a:xfrm>
          <a:solidFill>
            <a:srgbClr val="D5DCFF"/>
          </a:solidFill>
        </p:grpSpPr>
        <p:sp>
          <p:nvSpPr>
            <p:cNvPr id="33" name="Rectangle 32">
              <a:hlinkClick r:id="rId3" action="ppaction://hlinksldjump"/>
            </p:cNvPr>
            <p:cNvSpPr/>
            <p:nvPr/>
          </p:nvSpPr>
          <p:spPr>
            <a:xfrm>
              <a:off x="6701244" y="3184188"/>
              <a:ext cx="1682339" cy="8457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81" name="TextBox 35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84497" y="3447922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700838" y="4221163"/>
            <a:ext cx="1682750" cy="844550"/>
            <a:chOff x="6701243" y="4220623"/>
            <a:chExt cx="1682339" cy="845797"/>
          </a:xfrm>
          <a:solidFill>
            <a:srgbClr val="D5DCFF"/>
          </a:solidFill>
        </p:grpSpPr>
        <p:sp>
          <p:nvSpPr>
            <p:cNvPr id="34" name="Rectangle 33">
              <a:hlinkClick r:id="rId4" action="ppaction://hlinksldjump"/>
            </p:cNvPr>
            <p:cNvSpPr/>
            <p:nvPr/>
          </p:nvSpPr>
          <p:spPr>
            <a:xfrm>
              <a:off x="6701243" y="4220623"/>
              <a:ext cx="1682339" cy="8457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79" name="TextBox 36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84497" y="4451419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705600" y="5241925"/>
            <a:ext cx="1682750" cy="846138"/>
            <a:chOff x="6706011" y="5242186"/>
            <a:chExt cx="1682339" cy="845797"/>
          </a:xfrm>
          <a:solidFill>
            <a:srgbClr val="D5DCFF"/>
          </a:solidFill>
        </p:grpSpPr>
        <p:sp>
          <p:nvSpPr>
            <p:cNvPr id="35" name="Rectangle 34">
              <a:hlinkClick r:id="rId5" action="ppaction://hlinksldjump"/>
            </p:cNvPr>
            <p:cNvSpPr/>
            <p:nvPr/>
          </p:nvSpPr>
          <p:spPr>
            <a:xfrm>
              <a:off x="6706011" y="5242186"/>
              <a:ext cx="1682339" cy="8457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1277" name="TextBox 37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84497" y="5467355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sp>
        <p:nvSpPr>
          <p:cNvPr id="10251" name="Content Placeholder 21"/>
          <p:cNvSpPr>
            <a:spLocks/>
          </p:cNvSpPr>
          <p:nvPr/>
        </p:nvSpPr>
        <p:spPr bwMode="auto">
          <a:xfrm>
            <a:off x="755650" y="1531938"/>
            <a:ext cx="7848600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 sz="1700">
                <a:solidFill>
                  <a:schemeClr val="tx1"/>
                </a:solidFill>
              </a:rPr>
              <a:t>Read the questions below, then use the answer buttons to reveal the answer.</a:t>
            </a:r>
            <a:endParaRPr lang="en-GB" altLang="en-US" sz="17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smtClean="0">
                <a:solidFill>
                  <a:srgbClr val="1D1D1D"/>
                </a:solidFill>
                <a:latin typeface="Twinkl SemiBold"/>
              </a:rPr>
              <a:t>Questions</a:t>
            </a:r>
          </a:p>
        </p:txBody>
      </p:sp>
      <p:sp>
        <p:nvSpPr>
          <p:cNvPr id="17" name="Content Placeholder 21"/>
          <p:cNvSpPr>
            <a:spLocks/>
          </p:cNvSpPr>
          <p:nvPr/>
        </p:nvSpPr>
        <p:spPr bwMode="auto">
          <a:xfrm>
            <a:off x="768350" y="2519363"/>
            <a:ext cx="6107113" cy="806450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6. Name a </a:t>
            </a:r>
            <a:r>
              <a:rPr lang="en-GB" altLang="en-US">
                <a:solidFill>
                  <a:schemeClr val="tx1"/>
                </a:solidFill>
              </a:rPr>
              <a:t>producer</a:t>
            </a:r>
            <a:r>
              <a:rPr lang="en-GB" altLang="en-US"/>
              <a:t> eaten by a rabbit?</a:t>
            </a:r>
          </a:p>
        </p:txBody>
      </p:sp>
      <p:sp>
        <p:nvSpPr>
          <p:cNvPr id="19" name="Content Placeholder 21"/>
          <p:cNvSpPr>
            <a:spLocks/>
          </p:cNvSpPr>
          <p:nvPr/>
        </p:nvSpPr>
        <p:spPr bwMode="auto">
          <a:xfrm>
            <a:off x="750888" y="3471863"/>
            <a:ext cx="6107112" cy="804862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7. What do the arrows in a food chain show?</a:t>
            </a:r>
          </a:p>
        </p:txBody>
      </p:sp>
      <p:sp>
        <p:nvSpPr>
          <p:cNvPr id="20" name="Content Placeholder 21"/>
          <p:cNvSpPr>
            <a:spLocks/>
          </p:cNvSpPr>
          <p:nvPr/>
        </p:nvSpPr>
        <p:spPr bwMode="auto">
          <a:xfrm>
            <a:off x="763588" y="4386263"/>
            <a:ext cx="6107112" cy="804862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8. Can you name a consumer?</a:t>
            </a:r>
          </a:p>
        </p:txBody>
      </p:sp>
      <p:sp>
        <p:nvSpPr>
          <p:cNvPr id="26" name="Content Placeholder 21"/>
          <p:cNvSpPr>
            <a:spLocks/>
          </p:cNvSpPr>
          <p:nvPr/>
        </p:nvSpPr>
        <p:spPr bwMode="auto">
          <a:xfrm>
            <a:off x="763588" y="5300663"/>
            <a:ext cx="6107112" cy="757237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9. Can you name a </a:t>
            </a:r>
            <a:r>
              <a:rPr lang="en-GB" altLang="en-US">
                <a:solidFill>
                  <a:schemeClr val="tx1"/>
                </a:solidFill>
              </a:rPr>
              <a:t>producer?</a:t>
            </a:r>
          </a:p>
        </p:txBody>
      </p:sp>
      <p:sp>
        <p:nvSpPr>
          <p:cNvPr id="14" name="Content Placeholder 21"/>
          <p:cNvSpPr>
            <a:spLocks/>
          </p:cNvSpPr>
          <p:nvPr/>
        </p:nvSpPr>
        <p:spPr bwMode="auto">
          <a:xfrm>
            <a:off x="763588" y="1598613"/>
            <a:ext cx="6107112" cy="806450"/>
          </a:xfrm>
          <a:prstGeom prst="roundRect">
            <a:avLst>
              <a:gd name="adj" fmla="val 0"/>
            </a:avLst>
          </a:prstGeom>
          <a:solidFill>
            <a:srgbClr val="C2CC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GB" altLang="en-US"/>
              <a:t>5. Write down a food chain including a fox.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700838" y="1600200"/>
            <a:ext cx="1687512" cy="803275"/>
            <a:chOff x="6701243" y="1599756"/>
            <a:chExt cx="1687107" cy="804495"/>
          </a:xfrm>
          <a:solidFill>
            <a:srgbClr val="D5DCFF"/>
          </a:solidFill>
        </p:grpSpPr>
        <p:sp>
          <p:nvSpPr>
            <p:cNvPr id="24" name="Rectangle 23">
              <a:hlinkClick r:id="rId2" action="ppaction://hlinksldjump"/>
            </p:cNvPr>
            <p:cNvSpPr/>
            <p:nvPr/>
          </p:nvSpPr>
          <p:spPr>
            <a:xfrm>
              <a:off x="6701243" y="1599756"/>
              <a:ext cx="1687107" cy="8044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10" name="TextBox 28">
              <a:hlinkClick r:id="rId2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84497" y="1795594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700838" y="2519363"/>
            <a:ext cx="1687512" cy="806450"/>
            <a:chOff x="6701243" y="2520034"/>
            <a:chExt cx="1687107" cy="805119"/>
          </a:xfrm>
          <a:solidFill>
            <a:srgbClr val="D5DCFF"/>
          </a:solidFill>
        </p:grpSpPr>
        <p:sp>
          <p:nvSpPr>
            <p:cNvPr id="33" name="Rectangle 32">
              <a:hlinkClick r:id="rId3" action="ppaction://hlinksldjump"/>
            </p:cNvPr>
            <p:cNvSpPr/>
            <p:nvPr/>
          </p:nvSpPr>
          <p:spPr>
            <a:xfrm>
              <a:off x="6701243" y="2520034"/>
              <a:ext cx="1687107" cy="80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08" name="TextBox 36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78948" y="2738592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700838" y="3471863"/>
            <a:ext cx="1687512" cy="804862"/>
            <a:chOff x="6701243" y="3471761"/>
            <a:chExt cx="1687107" cy="805119"/>
          </a:xfrm>
          <a:solidFill>
            <a:srgbClr val="D5DCFF"/>
          </a:solidFill>
        </p:grpSpPr>
        <p:sp>
          <p:nvSpPr>
            <p:cNvPr id="34" name="Rectangle 33">
              <a:hlinkClick r:id="rId4" action="ppaction://hlinksldjump"/>
            </p:cNvPr>
            <p:cNvSpPr/>
            <p:nvPr/>
          </p:nvSpPr>
          <p:spPr>
            <a:xfrm>
              <a:off x="6701243" y="3471761"/>
              <a:ext cx="1687107" cy="80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06" name="TextBox 37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84497" y="3674996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700838" y="4386263"/>
            <a:ext cx="1687512" cy="804862"/>
            <a:chOff x="6701243" y="4386661"/>
            <a:chExt cx="1687107" cy="805119"/>
          </a:xfrm>
          <a:solidFill>
            <a:srgbClr val="D5DCFF"/>
          </a:solidFill>
        </p:grpSpPr>
        <p:sp>
          <p:nvSpPr>
            <p:cNvPr id="35" name="Rectangle 34"/>
            <p:cNvSpPr/>
            <p:nvPr/>
          </p:nvSpPr>
          <p:spPr>
            <a:xfrm>
              <a:off x="6701243" y="4386661"/>
              <a:ext cx="1687107" cy="80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304" name="TextBox 38">
              <a:hlinkClick r:id="rId5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84497" y="4616517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708775" y="5300663"/>
            <a:ext cx="1687513" cy="757237"/>
            <a:chOff x="6708927" y="5291800"/>
            <a:chExt cx="1687107" cy="805119"/>
          </a:xfrm>
          <a:solidFill>
            <a:srgbClr val="D5DCFF"/>
          </a:solidFill>
        </p:grpSpPr>
        <p:sp>
          <p:nvSpPr>
            <p:cNvPr id="36" name="Rectangle 35">
              <a:hlinkClick r:id="rId6" action="ppaction://hlinksldjump"/>
            </p:cNvPr>
            <p:cNvSpPr/>
            <p:nvPr/>
          </p:nvSpPr>
          <p:spPr>
            <a:xfrm>
              <a:off x="6708927" y="5291800"/>
              <a:ext cx="1687107" cy="8051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/>
            </a:p>
          </p:txBody>
        </p:sp>
        <p:sp>
          <p:nvSpPr>
            <p:cNvPr id="12302" name="TextBox 39">
              <a:hlinkClick r:id="rId6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7078948" y="5491162"/>
              <a:ext cx="1105914" cy="3693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GB" altLang="en-US" b="1">
                  <a:solidFill>
                    <a:schemeClr val="tx1"/>
                  </a:solidFill>
                </a:rPr>
                <a:t>Answer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6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A Producer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898650"/>
            <a:ext cx="64674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292" name="Group 2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7" name="Rectangle 6"/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2294" name="TextBox 7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Bear and Fish</a:t>
            </a:r>
          </a:p>
        </p:txBody>
      </p:sp>
      <p:pic>
        <p:nvPicPr>
          <p:cNvPr id="13315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305050"/>
            <a:ext cx="2868612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35" r="44695"/>
          <a:stretch>
            <a:fillRect/>
          </a:stretch>
        </p:blipFill>
        <p:spPr bwMode="auto">
          <a:xfrm rot="-2325398">
            <a:off x="4694238" y="2760663"/>
            <a:ext cx="36734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ontent Placeholder 21"/>
          <p:cNvSpPr>
            <a:spLocks/>
          </p:cNvSpPr>
          <p:nvPr/>
        </p:nvSpPr>
        <p:spPr bwMode="auto">
          <a:xfrm>
            <a:off x="755650" y="1531938"/>
            <a:ext cx="7848600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700">
                <a:solidFill>
                  <a:schemeClr val="tx1"/>
                </a:solidFill>
              </a:rPr>
              <a:t>How many other examples can you name ?</a:t>
            </a:r>
            <a:endParaRPr lang="en-GB" altLang="en-US" sz="1700" b="1">
              <a:solidFill>
                <a:srgbClr val="00B050"/>
              </a:solidFill>
            </a:endParaRPr>
          </a:p>
        </p:txBody>
      </p:sp>
      <p:grpSp>
        <p:nvGrpSpPr>
          <p:cNvPr id="13318" name="Group 2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12" name="Rectangle 11"/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3320" name="TextBox 7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mtClean="0">
                <a:latin typeface="Twinkl SemiBold"/>
              </a:rPr>
              <a:t>No</a:t>
            </a:r>
          </a:p>
        </p:txBody>
      </p:sp>
      <p:sp>
        <p:nvSpPr>
          <p:cNvPr id="14339" name="Content Placeholder 21"/>
          <p:cNvSpPr>
            <a:spLocks/>
          </p:cNvSpPr>
          <p:nvPr/>
        </p:nvSpPr>
        <p:spPr bwMode="auto">
          <a:xfrm>
            <a:off x="755650" y="1531938"/>
            <a:ext cx="7848600" cy="4318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44000" tIns="144000" rIns="144000" bIns="144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GB" altLang="en-US" sz="1700">
                <a:solidFill>
                  <a:schemeClr val="tx1"/>
                </a:solidFill>
              </a:rPr>
              <a:t>Penguins live in the Antarctic and polar bears live in the Arctic.</a:t>
            </a:r>
            <a:endParaRPr lang="en-GB" altLang="en-US" sz="1700" b="1">
              <a:solidFill>
                <a:srgbClr val="00B050"/>
              </a:solidFill>
            </a:endParaRP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988" y="2536825"/>
            <a:ext cx="145097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2570163"/>
            <a:ext cx="4265612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2" name="Group 2"/>
          <p:cNvGrpSpPr>
            <a:grpSpLocks/>
          </p:cNvGrpSpPr>
          <p:nvPr/>
        </p:nvGrpSpPr>
        <p:grpSpPr bwMode="auto">
          <a:xfrm>
            <a:off x="3279775" y="5597525"/>
            <a:ext cx="2592388" cy="460375"/>
            <a:chOff x="3280095" y="5597872"/>
            <a:chExt cx="2592200" cy="460028"/>
          </a:xfrm>
        </p:grpSpPr>
        <p:sp>
          <p:nvSpPr>
            <p:cNvPr id="10" name="Rectangle 9"/>
            <p:cNvSpPr/>
            <p:nvPr/>
          </p:nvSpPr>
          <p:spPr>
            <a:xfrm>
              <a:off x="3280095" y="5597872"/>
              <a:ext cx="2592200" cy="460028"/>
            </a:xfrm>
            <a:prstGeom prst="rect">
              <a:avLst/>
            </a:prstGeom>
            <a:solidFill>
              <a:srgbClr val="C2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4344" name="TextBox 7">
              <a:hlinkClick r:id="rId4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3349226" y="5636784"/>
              <a:ext cx="24360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anose="020B0604020202020204" pitchFamily="2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chemeClr val="tx1"/>
                  </a:solidFill>
                </a:rPr>
                <a:t>Go back to questions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1767</TotalTime>
  <Words>291</Words>
  <Application>Microsoft Office PowerPoint</Application>
  <PresentationFormat>On-screen Show (4:3)</PresentationFormat>
  <Paragraphs>68</Paragraphs>
  <Slides>16</Slides>
  <Notes>0</Notes>
  <HiddenSlides>9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Twinkl SemiBold</vt:lpstr>
      <vt:lpstr>Arial</vt:lpstr>
      <vt:lpstr>Calibri</vt:lpstr>
      <vt:lpstr>Twinkl</vt:lpstr>
      <vt:lpstr>Sassoon Infant Rg</vt:lpstr>
      <vt:lpstr>Office Theme</vt:lpstr>
      <vt:lpstr>PowerPoint Presentation</vt:lpstr>
      <vt:lpstr>Key Words</vt:lpstr>
      <vt:lpstr>Consumers or Producer?</vt:lpstr>
      <vt:lpstr>Design Your Own Food Chain</vt:lpstr>
      <vt:lpstr>Questions</vt:lpstr>
      <vt:lpstr>Questions</vt:lpstr>
      <vt:lpstr>A Producer</vt:lpstr>
      <vt:lpstr>Bear and Fish</vt:lpstr>
      <vt:lpstr>No</vt:lpstr>
      <vt:lpstr>A Bee</vt:lpstr>
      <vt:lpstr>Food chain Including Fox</vt:lpstr>
      <vt:lpstr>Cabbage, Carrot, Grass</vt:lpstr>
      <vt:lpstr>Energy Flow or Eaten By</vt:lpstr>
      <vt:lpstr>Any Animal</vt:lpstr>
      <vt:lpstr>Any Plant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Michaela Cooke</cp:lastModifiedBy>
  <cp:revision>160</cp:revision>
  <dcterms:created xsi:type="dcterms:W3CDTF">2014-10-01T16:09:27Z</dcterms:created>
  <dcterms:modified xsi:type="dcterms:W3CDTF">2020-06-15T13:55:33Z</dcterms:modified>
</cp:coreProperties>
</file>