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9" r:id="rId4"/>
    <p:sldId id="261" r:id="rId5"/>
    <p:sldId id="262" r:id="rId6"/>
    <p:sldId id="263" r:id="rId7"/>
    <p:sldId id="264" r:id="rId8"/>
    <p:sldId id="266" r:id="rId9"/>
    <p:sldId id="265" r:id="rId10"/>
    <p:sldId id="267" r:id="rId11"/>
    <p:sldId id="268" r:id="rId12"/>
    <p:sldId id="269" r:id="rId13"/>
    <p:sldId id="279" r:id="rId14"/>
    <p:sldId id="272" r:id="rId15"/>
    <p:sldId id="271" r:id="rId16"/>
    <p:sldId id="273" r:id="rId17"/>
    <p:sldId id="274" r:id="rId18"/>
    <p:sldId id="275" r:id="rId19"/>
    <p:sldId id="276" r:id="rId20"/>
    <p:sldId id="278" r:id="rId21"/>
    <p:sldId id="270" r:id="rId22"/>
    <p:sldId id="260" r:id="rId2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BFABF2F-0CBA-4CAC-8FBD-BEB24D4BCFF1}">
          <p14:sldIdLst>
            <p14:sldId id="277"/>
            <p14:sldId id="257"/>
            <p14:sldId id="259"/>
            <p14:sldId id="261"/>
            <p14:sldId id="262"/>
            <p14:sldId id="263"/>
            <p14:sldId id="264"/>
            <p14:sldId id="266"/>
            <p14:sldId id="265"/>
            <p14:sldId id="267"/>
            <p14:sldId id="268"/>
            <p14:sldId id="269"/>
            <p14:sldId id="279"/>
            <p14:sldId id="272"/>
            <p14:sldId id="271"/>
            <p14:sldId id="273"/>
            <p14:sldId id="274"/>
            <p14:sldId id="275"/>
            <p14:sldId id="276"/>
            <p14:sldId id="278"/>
            <p14:sldId id="270"/>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16" y="1352"/>
      </p:cViewPr>
      <p:guideLst>
        <p:guide orient="horz" pos="2880"/>
        <p:guide pos="2160"/>
      </p:guideLst>
    </p:cSldViewPr>
  </p:slideViewPr>
  <p:notesTextViewPr>
    <p:cViewPr>
      <p:scale>
        <a:sx n="1" d="1"/>
        <a:sy n="1" d="1"/>
      </p:scale>
      <p:origin x="0" y="0"/>
    </p:cViewPr>
  </p:notesTextViewPr>
  <p:sorterViewPr>
    <p:cViewPr>
      <p:scale>
        <a:sx n="100" d="100"/>
        <a:sy n="100"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855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081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84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25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571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162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700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547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9260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669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630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0431F31-20F8-45A2-B4C8-941FBFDAC97B}" type="datetimeFigureOut">
              <a:rPr lang="en-GB" smtClean="0">
                <a:solidFill>
                  <a:prstClr val="black">
                    <a:tint val="75000"/>
                  </a:prstClr>
                </a:solidFill>
              </a:rPr>
              <a:pPr/>
              <a:t>02/06/2020</a:t>
            </a:fld>
            <a:endParaRPr lang="en-GB">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664C71D-170E-4B36-B6EC-2304096B8E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0345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s://www.marmiton.org/recettes/recette_ratatouille_23223.aspx"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hyperlink" Target="https://www.marmiton.org/recettes/recette_pate-a-crepes-tres-simple_20648.aspx"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hyperlink" Target="https://www.marmiton.org/recettes/recette_madeleines-faciles_17700.aspx"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PN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hyperlink" Target="https://www.marmiton.org/recettes/recette_tarte-aux-pommes-facile_92486.aspx"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6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2.png"/><Relationship Id="rId2" Type="http://schemas.openxmlformats.org/officeDocument/2006/relationships/hyperlink" Target="https://www.marmiton.org/recettes/recette_mousse-au-chocolat-facile_13585.aspx"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jpeg"/><Relationship Id="rId5" Type="http://schemas.openxmlformats.org/officeDocument/2006/relationships/image" Target="../media/image73.png"/><Relationship Id="rId10" Type="http://schemas.openxmlformats.org/officeDocument/2006/relationships/image" Target="../media/image78.jpeg"/><Relationship Id="rId4" Type="http://schemas.openxmlformats.org/officeDocument/2006/relationships/image" Target="../media/image5.PNG"/><Relationship Id="rId9"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youtube.com/watch?v=gYlKkG1A7yk&amp;list=PLx16tQGPPybVk_7JpzAQ4gkMeeNq0j9ln&amp;index=13"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marmiton.org/recettes/recette_sables-faciles_16111.aspx" TargetMode="External"/><Relationship Id="rId5" Type="http://schemas.openxmlformats.org/officeDocument/2006/relationships/image" Target="../media/image8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8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https://twitter.com/mmebirtwistle" TargetMode="External"/><Relationship Id="rId7" Type="http://schemas.openxmlformats.org/officeDocument/2006/relationships/hyperlink" Target="https://www.youtube.com/channel/UCkhw8wMT4drF9MkHH2lJIsA?view_as=subscriber" TargetMode="External"/><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hyperlink" Target="http://madamebirtwistle.blogspot.com/" TargetMode="Externa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marmiton.org/recettes/recette_croque-monsieur_19208.aspx"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s://www.marmiton.org/recettes/recette_quiche-lorraine_30283.aspx"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www.marmiton.org/recettes/recette_soupe-a-l-oignon-facon-grand-mere_62658.aspx"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hyperlink" Target="https://www.marmiton.org/recettes/recette_soupe-a-l-oignon-facon-grand-mere_62658.aspx" TargetMode="External"/><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314" name="Picture 2" descr="b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778" y="2428875"/>
            <a:ext cx="4132243" cy="4132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9575" y="1676400"/>
            <a:ext cx="6096000" cy="954107"/>
          </a:xfrm>
          <a:prstGeom prst="rect">
            <a:avLst/>
          </a:prstGeom>
          <a:noFill/>
        </p:spPr>
        <p:txBody>
          <a:bodyPr wrap="square" rtlCol="0">
            <a:spAutoFit/>
          </a:bodyPr>
          <a:lstStyle/>
          <a:p>
            <a:pPr algn="ctr"/>
            <a:r>
              <a:rPr lang="fr-FR" sz="2600" b="1" dirty="0" smtClean="0">
                <a:latin typeface="Segoe Print" panose="02000600000000000000" pitchFamily="2" charset="0"/>
              </a:rPr>
              <a:t>Mon petit livre de cuisine française</a:t>
            </a:r>
          </a:p>
          <a:p>
            <a:pPr algn="ctr"/>
            <a:endParaRPr lang="en-GB" sz="1000" b="1" dirty="0" smtClean="0">
              <a:latin typeface="Segoe Print" panose="02000600000000000000" pitchFamily="2" charset="0"/>
            </a:endParaRPr>
          </a:p>
          <a:p>
            <a:pPr algn="ctr"/>
            <a:endParaRPr lang="en-GB" sz="1000" b="1" dirty="0">
              <a:latin typeface="Segoe Print" panose="02000600000000000000" pitchFamily="2" charset="0"/>
            </a:endParaRPr>
          </a:p>
          <a:p>
            <a:pPr algn="ctr"/>
            <a:endParaRPr lang="en-GB" sz="1000" b="1" dirty="0">
              <a:latin typeface="Segoe Print" panose="020006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296" y="685800"/>
            <a:ext cx="1106557" cy="762000"/>
          </a:xfrm>
          <a:prstGeom prst="rect">
            <a:avLst/>
          </a:prstGeom>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721" y="6887109"/>
            <a:ext cx="1107316" cy="7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1000" y="7696200"/>
            <a:ext cx="6096000" cy="646331"/>
          </a:xfrm>
          <a:prstGeom prst="rect">
            <a:avLst/>
          </a:prstGeom>
          <a:noFill/>
        </p:spPr>
        <p:txBody>
          <a:bodyPr wrap="square" rtlCol="0">
            <a:spAutoFit/>
          </a:bodyPr>
          <a:lstStyle/>
          <a:p>
            <a:pPr algn="ctr"/>
            <a:r>
              <a:rPr lang="fr-FR" sz="2600" b="1" dirty="0" err="1" smtClean="0">
                <a:latin typeface="Segoe Print" panose="02000600000000000000" pitchFamily="2" charset="0"/>
              </a:rPr>
              <a:t>My</a:t>
            </a:r>
            <a:r>
              <a:rPr lang="fr-FR" sz="2600" b="1" dirty="0" smtClean="0">
                <a:latin typeface="Segoe Print" panose="02000600000000000000" pitchFamily="2" charset="0"/>
              </a:rPr>
              <a:t> </a:t>
            </a:r>
            <a:r>
              <a:rPr lang="fr-FR" sz="2600" b="1" dirty="0" err="1" smtClean="0">
                <a:latin typeface="Segoe Print" panose="02000600000000000000" pitchFamily="2" charset="0"/>
              </a:rPr>
              <a:t>little</a:t>
            </a:r>
            <a:r>
              <a:rPr lang="fr-FR" sz="2600" b="1" dirty="0" smtClean="0">
                <a:latin typeface="Segoe Print" panose="02000600000000000000" pitchFamily="2" charset="0"/>
              </a:rPr>
              <a:t> French </a:t>
            </a:r>
            <a:r>
              <a:rPr lang="fr-FR" sz="2600" b="1" dirty="0" err="1" smtClean="0">
                <a:latin typeface="Segoe Print" panose="02000600000000000000" pitchFamily="2" charset="0"/>
              </a:rPr>
              <a:t>cookbook</a:t>
            </a:r>
            <a:endParaRPr lang="en-GB" sz="1000" b="1" dirty="0">
              <a:latin typeface="Segoe Print" panose="02000600000000000000" pitchFamily="2" charset="0"/>
            </a:endParaRPr>
          </a:p>
          <a:p>
            <a:pPr algn="ctr"/>
            <a:endParaRPr lang="en-GB" sz="1000" b="1" dirty="0">
              <a:latin typeface="Segoe Print" panose="02000600000000000000" pitchFamily="2" charset="0"/>
            </a:endParaRPr>
          </a:p>
        </p:txBody>
      </p:sp>
      <p:sp>
        <p:nvSpPr>
          <p:cNvPr id="11" name="TextBox 10"/>
          <p:cNvSpPr txBox="1"/>
          <p:nvPr/>
        </p:nvSpPr>
        <p:spPr>
          <a:xfrm>
            <a:off x="381000" y="8342531"/>
            <a:ext cx="6096000" cy="461665"/>
          </a:xfrm>
          <a:prstGeom prst="rect">
            <a:avLst/>
          </a:prstGeom>
          <a:noFill/>
        </p:spPr>
        <p:txBody>
          <a:bodyPr wrap="square" rtlCol="0">
            <a:spAutoFit/>
          </a:bodyPr>
          <a:lstStyle/>
          <a:p>
            <a:pPr algn="ctr"/>
            <a:r>
              <a:rPr lang="en-GB" sz="1200" b="1" dirty="0" smtClean="0">
                <a:latin typeface="Segoe Print" panose="02000600000000000000" pitchFamily="2" charset="0"/>
              </a:rPr>
              <a:t>Madame Birtwistle </a:t>
            </a:r>
          </a:p>
          <a:p>
            <a:pPr algn="ctr"/>
            <a:r>
              <a:rPr lang="en-GB" sz="1200" b="1" dirty="0" smtClean="0">
                <a:latin typeface="Segoe Print" panose="02000600000000000000" pitchFamily="2" charset="0"/>
              </a:rPr>
              <a:t>2020</a:t>
            </a:r>
            <a:endParaRPr lang="en-GB" sz="1200" b="1" dirty="0">
              <a:latin typeface="Segoe Print" panose="02000600000000000000" pitchFamily="2" charset="0"/>
            </a:endParaRPr>
          </a:p>
        </p:txBody>
      </p:sp>
    </p:spTree>
    <p:extLst>
      <p:ext uri="{BB962C8B-B14F-4D97-AF65-F5344CB8AC3E}">
        <p14:creationId xmlns:p14="http://schemas.microsoft.com/office/powerpoint/2010/main" val="190116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533400"/>
            <a:ext cx="6096000" cy="1077218"/>
          </a:xfrm>
          <a:prstGeom prst="rect">
            <a:avLst/>
          </a:prstGeom>
          <a:noFill/>
        </p:spPr>
        <p:txBody>
          <a:bodyPr wrap="square" rtlCol="0">
            <a:spAutoFit/>
          </a:bodyPr>
          <a:lstStyle/>
          <a:p>
            <a:pPr algn="ctr"/>
            <a:r>
              <a:rPr lang="en-GB" sz="2000" b="1" dirty="0" smtClean="0">
                <a:latin typeface="Segoe Print" panose="02000600000000000000" pitchFamily="2" charset="0"/>
              </a:rPr>
              <a:t>Ratatouille</a:t>
            </a:r>
          </a:p>
          <a:p>
            <a:pPr algn="ctr"/>
            <a:r>
              <a:rPr lang="en-GB" sz="1000" b="1" dirty="0" smtClean="0">
                <a:latin typeface="Segoe Print" panose="02000600000000000000" pitchFamily="2" charset="0"/>
              </a:rPr>
              <a:t>Ratatouille</a:t>
            </a:r>
          </a:p>
          <a:p>
            <a:pPr algn="ctr"/>
            <a:endParaRPr lang="en-GB" sz="1200" b="1" dirty="0">
              <a:latin typeface="Segoe Print" panose="02000600000000000000" pitchFamily="2" charset="0"/>
            </a:endParaRPr>
          </a:p>
          <a:p>
            <a:pPr algn="ctr"/>
            <a:r>
              <a:rPr lang="en-GB" sz="1200" b="1" dirty="0" smtClean="0">
                <a:latin typeface="Segoe Print" panose="02000600000000000000" pitchFamily="2" charset="0"/>
              </a:rPr>
              <a:t>Ratatouille is a French Provençal stewed vegetable dish, originating in Nice.</a:t>
            </a:r>
          </a:p>
          <a:p>
            <a:pPr algn="ctr"/>
            <a:endParaRPr lang="en-GB" sz="1000" b="1" dirty="0">
              <a:latin typeface="Segoe Print" panose="02000600000000000000" pitchFamily="2" charset="0"/>
            </a:endParaRPr>
          </a:p>
        </p:txBody>
      </p:sp>
      <p:sp>
        <p:nvSpPr>
          <p:cNvPr id="3" name="TextBox 2"/>
          <p:cNvSpPr txBox="1"/>
          <p:nvPr/>
        </p:nvSpPr>
        <p:spPr>
          <a:xfrm>
            <a:off x="381000" y="4914161"/>
            <a:ext cx="2868602" cy="4031873"/>
          </a:xfrm>
          <a:prstGeom prst="rect">
            <a:avLst/>
          </a:prstGeom>
          <a:noFill/>
        </p:spPr>
        <p:txBody>
          <a:bodyPr wrap="square" rtlCol="0">
            <a:spAutoFit/>
          </a:bodyPr>
          <a:lstStyle/>
          <a:p>
            <a:pPr algn="ctr"/>
            <a:r>
              <a:rPr lang="fr-FR" sz="1500" dirty="0" smtClean="0">
                <a:latin typeface="Segoe Print" panose="02000600000000000000" pitchFamily="2" charset="0"/>
              </a:rPr>
              <a:t>Ingrédients</a:t>
            </a:r>
          </a:p>
          <a:p>
            <a:pPr algn="ctr"/>
            <a:endParaRPr lang="fr-FR" sz="800" dirty="0">
              <a:latin typeface="Segoe Print" panose="02000600000000000000" pitchFamily="2" charset="0"/>
            </a:endParaRPr>
          </a:p>
          <a:p>
            <a:pPr algn="ctr"/>
            <a:r>
              <a:rPr lang="fr-FR" sz="1400" dirty="0">
                <a:latin typeface="Segoe Print" panose="02000600000000000000" pitchFamily="2" charset="0"/>
              </a:rPr>
              <a:t>350 g </a:t>
            </a:r>
            <a:r>
              <a:rPr lang="fr-FR" sz="1400" dirty="0" smtClean="0">
                <a:latin typeface="Segoe Print" panose="02000600000000000000" pitchFamily="2" charset="0"/>
              </a:rPr>
              <a:t>d'aubergine</a:t>
            </a:r>
          </a:p>
          <a:p>
            <a:pPr algn="ctr"/>
            <a:endParaRPr lang="fr-FR" sz="800" dirty="0" smtClean="0">
              <a:latin typeface="Segoe Print" panose="02000600000000000000" pitchFamily="2" charset="0"/>
            </a:endParaRPr>
          </a:p>
          <a:p>
            <a:pPr algn="ctr"/>
            <a:r>
              <a:rPr lang="nl-NL" sz="1400" dirty="0">
                <a:latin typeface="Segoe Print" panose="02000600000000000000" pitchFamily="2" charset="0"/>
              </a:rPr>
              <a:t>350 g de </a:t>
            </a:r>
            <a:r>
              <a:rPr lang="nl-NL" sz="1400" dirty="0" smtClean="0">
                <a:latin typeface="Segoe Print" panose="02000600000000000000" pitchFamily="2" charset="0"/>
              </a:rPr>
              <a:t>courgette</a:t>
            </a:r>
            <a:endParaRPr lang="fr-FR" sz="1400" dirty="0" smtClean="0">
              <a:latin typeface="Segoe Print" panose="02000600000000000000" pitchFamily="2" charset="0"/>
            </a:endParaRPr>
          </a:p>
          <a:p>
            <a:pPr algn="ctr"/>
            <a:endParaRPr lang="fr-FR" sz="800" dirty="0" smtClean="0">
              <a:latin typeface="Segoe Print" panose="02000600000000000000" pitchFamily="2" charset="0"/>
            </a:endParaRPr>
          </a:p>
          <a:p>
            <a:pPr algn="ctr"/>
            <a:r>
              <a:rPr lang="fr-FR" sz="950" dirty="0">
                <a:latin typeface="Segoe Print" panose="02000600000000000000" pitchFamily="2" charset="0"/>
              </a:rPr>
              <a:t>350 g de poivron de couleur rouge et </a:t>
            </a:r>
            <a:r>
              <a:rPr lang="fr-FR" sz="950" dirty="0" smtClean="0">
                <a:latin typeface="Segoe Print" panose="02000600000000000000" pitchFamily="2" charset="0"/>
              </a:rPr>
              <a:t>vert</a:t>
            </a:r>
          </a:p>
          <a:p>
            <a:pPr algn="ctr"/>
            <a:endParaRPr lang="fr-FR" sz="1000" dirty="0" smtClean="0">
              <a:latin typeface="Segoe Print" panose="02000600000000000000" pitchFamily="2" charset="0"/>
            </a:endParaRPr>
          </a:p>
          <a:p>
            <a:pPr algn="ctr"/>
            <a:r>
              <a:rPr lang="fr-FR" sz="1400" dirty="0">
                <a:latin typeface="Segoe Print" panose="02000600000000000000" pitchFamily="2" charset="0"/>
              </a:rPr>
              <a:t>350 g </a:t>
            </a:r>
            <a:r>
              <a:rPr lang="fr-FR" sz="1400" dirty="0" smtClean="0">
                <a:latin typeface="Segoe Print" panose="02000600000000000000" pitchFamily="2" charset="0"/>
              </a:rPr>
              <a:t>d'oignon</a:t>
            </a:r>
          </a:p>
          <a:p>
            <a:pPr algn="ctr"/>
            <a:endParaRPr lang="fr-FR" sz="600" dirty="0">
              <a:latin typeface="Segoe Print" panose="02000600000000000000" pitchFamily="2" charset="0"/>
            </a:endParaRPr>
          </a:p>
          <a:p>
            <a:pPr algn="ctr"/>
            <a:r>
              <a:rPr lang="fr-FR" sz="1500" dirty="0">
                <a:latin typeface="Segoe Print" panose="02000600000000000000" pitchFamily="2" charset="0"/>
              </a:rPr>
              <a:t> </a:t>
            </a:r>
            <a:r>
              <a:rPr lang="fr-FR" sz="1350" dirty="0" smtClean="0">
                <a:latin typeface="Segoe Print" panose="02000600000000000000" pitchFamily="2" charset="0"/>
              </a:rPr>
              <a:t>500 g de tomate bien mûres</a:t>
            </a:r>
          </a:p>
          <a:p>
            <a:pPr algn="ctr"/>
            <a:endParaRPr lang="fr-FR" sz="800" dirty="0">
              <a:latin typeface="Segoe Print" panose="02000600000000000000" pitchFamily="2" charset="0"/>
            </a:endParaRPr>
          </a:p>
          <a:p>
            <a:pPr algn="ctr"/>
            <a:r>
              <a:rPr lang="fr-FR" sz="1400" dirty="0">
                <a:latin typeface="Segoe Print" panose="02000600000000000000" pitchFamily="2" charset="0"/>
              </a:rPr>
              <a:t>3 gousses </a:t>
            </a:r>
            <a:r>
              <a:rPr lang="fr-FR" sz="1400" dirty="0" smtClean="0">
                <a:latin typeface="Segoe Print" panose="02000600000000000000" pitchFamily="2" charset="0"/>
              </a:rPr>
              <a:t>d'ail</a:t>
            </a:r>
          </a:p>
          <a:p>
            <a:pPr algn="ctr"/>
            <a:endParaRPr lang="fr-FR" sz="1000" dirty="0">
              <a:latin typeface="Segoe Print" panose="02000600000000000000" pitchFamily="2" charset="0"/>
            </a:endParaRPr>
          </a:p>
          <a:p>
            <a:pPr algn="ctr"/>
            <a:r>
              <a:rPr lang="fr-FR" sz="1250" dirty="0">
                <a:latin typeface="Segoe Print" panose="02000600000000000000" pitchFamily="2" charset="0"/>
              </a:rPr>
              <a:t>6 cuillères à soupe d'huile </a:t>
            </a:r>
            <a:r>
              <a:rPr lang="fr-FR" sz="1250" dirty="0" smtClean="0">
                <a:latin typeface="Segoe Print" panose="02000600000000000000" pitchFamily="2" charset="0"/>
              </a:rPr>
              <a:t>d'olive</a:t>
            </a:r>
          </a:p>
          <a:p>
            <a:pPr algn="ctr"/>
            <a:endParaRPr lang="fr-FR" sz="800" dirty="0" smtClean="0">
              <a:latin typeface="Segoe Print" panose="02000600000000000000" pitchFamily="2" charset="0"/>
            </a:endParaRPr>
          </a:p>
          <a:p>
            <a:pPr algn="ctr"/>
            <a:r>
              <a:rPr lang="fr-FR" sz="1400" dirty="0" smtClean="0">
                <a:latin typeface="Segoe Print" panose="02000600000000000000" pitchFamily="2" charset="0"/>
              </a:rPr>
              <a:t>1 brin de thym</a:t>
            </a:r>
          </a:p>
          <a:p>
            <a:pPr algn="ctr"/>
            <a:endParaRPr lang="fr-FR" sz="600" dirty="0" smtClean="0">
              <a:latin typeface="Segoe Print" panose="02000600000000000000" pitchFamily="2" charset="0"/>
            </a:endParaRPr>
          </a:p>
          <a:p>
            <a:pPr algn="ctr"/>
            <a:r>
              <a:rPr lang="fr-FR" sz="1400" dirty="0">
                <a:latin typeface="Segoe Print" panose="02000600000000000000" pitchFamily="2" charset="0"/>
              </a:rPr>
              <a:t>1 feuille de </a:t>
            </a:r>
            <a:r>
              <a:rPr lang="fr-FR" sz="1400" dirty="0" smtClean="0">
                <a:latin typeface="Segoe Print" panose="02000600000000000000" pitchFamily="2" charset="0"/>
              </a:rPr>
              <a:t>laurier</a:t>
            </a:r>
          </a:p>
          <a:p>
            <a:pPr algn="ctr"/>
            <a:endParaRPr lang="fr-FR" sz="700" dirty="0">
              <a:latin typeface="Segoe Print" panose="02000600000000000000" pitchFamily="2" charset="0"/>
            </a:endParaRPr>
          </a:p>
          <a:p>
            <a:pPr algn="ctr"/>
            <a:r>
              <a:rPr lang="fr-FR" sz="1400" dirty="0" smtClean="0">
                <a:latin typeface="Segoe Print" panose="02000600000000000000" pitchFamily="2" charset="0"/>
              </a:rPr>
              <a:t>Poivre</a:t>
            </a:r>
          </a:p>
          <a:p>
            <a:pPr algn="ctr"/>
            <a:endParaRPr lang="fr-FR" sz="800" dirty="0">
              <a:latin typeface="Segoe Print" panose="02000600000000000000" pitchFamily="2" charset="0"/>
            </a:endParaRPr>
          </a:p>
          <a:p>
            <a:pPr algn="ctr"/>
            <a:r>
              <a:rPr lang="fr-FR" sz="1400" dirty="0" smtClean="0">
                <a:latin typeface="Segoe Print" panose="02000600000000000000" pitchFamily="2" charset="0"/>
              </a:rPr>
              <a:t>Sel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320" y="4548636"/>
            <a:ext cx="530459" cy="3652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364" y="4521240"/>
            <a:ext cx="554158" cy="392682"/>
          </a:xfrm>
          <a:prstGeom prst="rect">
            <a:avLst/>
          </a:prstGeom>
        </p:spPr>
      </p:pic>
      <p:sp>
        <p:nvSpPr>
          <p:cNvPr id="9" name="TextBox 8"/>
          <p:cNvSpPr txBox="1"/>
          <p:nvPr/>
        </p:nvSpPr>
        <p:spPr>
          <a:xfrm>
            <a:off x="935853" y="4172170"/>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Ratatouille!</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26960" y="4095970"/>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Easy Traditional Ratatouille Recipe - How to Make Ratatouill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5925" y="1520924"/>
            <a:ext cx="3208984" cy="2139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7245" y="5235532"/>
            <a:ext cx="363508" cy="357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617042" y="4945851"/>
            <a:ext cx="2868602" cy="4101123"/>
          </a:xfrm>
          <a:prstGeom prst="rect">
            <a:avLst/>
          </a:prstGeom>
          <a:noFill/>
        </p:spPr>
        <p:txBody>
          <a:bodyPr wrap="square" rtlCol="0">
            <a:spAutoFit/>
          </a:bodyPr>
          <a:lstStyle/>
          <a:p>
            <a:pPr algn="ctr"/>
            <a:r>
              <a:rPr lang="en-GB" sz="1500" dirty="0" smtClean="0">
                <a:latin typeface="Segoe Print" panose="02000600000000000000" pitchFamily="2" charset="0"/>
              </a:rPr>
              <a:t>Ingredients</a:t>
            </a:r>
          </a:p>
          <a:p>
            <a:pPr algn="ctr"/>
            <a:endParaRPr lang="en-GB" sz="800" dirty="0" smtClean="0">
              <a:latin typeface="Segoe Print" panose="02000600000000000000" pitchFamily="2" charset="0"/>
            </a:endParaRPr>
          </a:p>
          <a:p>
            <a:pPr algn="ctr"/>
            <a:r>
              <a:rPr lang="en-GB" sz="1400" dirty="0" smtClean="0">
                <a:latin typeface="Segoe Print" panose="02000600000000000000" pitchFamily="2" charset="0"/>
              </a:rPr>
              <a:t>350g aubergines</a:t>
            </a:r>
          </a:p>
          <a:p>
            <a:pPr algn="ctr"/>
            <a:endParaRPr lang="en-GB" sz="800" dirty="0" smtClean="0">
              <a:latin typeface="Segoe Print" panose="02000600000000000000" pitchFamily="2" charset="0"/>
            </a:endParaRPr>
          </a:p>
          <a:p>
            <a:pPr algn="ctr"/>
            <a:r>
              <a:rPr lang="en-GB" sz="1400" dirty="0" smtClean="0">
                <a:latin typeface="Segoe Print" panose="02000600000000000000" pitchFamily="2" charset="0"/>
              </a:rPr>
              <a:t>350g courgettes</a:t>
            </a:r>
          </a:p>
          <a:p>
            <a:pPr algn="ctr"/>
            <a:endParaRPr lang="en-GB" sz="800" dirty="0" smtClean="0">
              <a:latin typeface="Segoe Print" panose="02000600000000000000" pitchFamily="2" charset="0"/>
            </a:endParaRPr>
          </a:p>
          <a:p>
            <a:pPr algn="ctr"/>
            <a:r>
              <a:rPr lang="en-GB" sz="950" dirty="0" smtClean="0">
                <a:latin typeface="Segoe Print" panose="02000600000000000000" pitchFamily="2" charset="0"/>
              </a:rPr>
              <a:t>350g red and green peppers</a:t>
            </a:r>
          </a:p>
          <a:p>
            <a:pPr algn="ctr"/>
            <a:endParaRPr lang="en-GB" sz="1000" dirty="0" smtClean="0">
              <a:latin typeface="Segoe Print" panose="02000600000000000000" pitchFamily="2" charset="0"/>
            </a:endParaRPr>
          </a:p>
          <a:p>
            <a:pPr algn="ctr"/>
            <a:r>
              <a:rPr lang="en-GB" sz="1400" dirty="0" smtClean="0">
                <a:latin typeface="Segoe Print" panose="02000600000000000000" pitchFamily="2" charset="0"/>
              </a:rPr>
              <a:t>350g onions</a:t>
            </a:r>
          </a:p>
          <a:p>
            <a:pPr algn="ctr"/>
            <a:endParaRPr lang="en-GB" sz="600" dirty="0" smtClean="0">
              <a:latin typeface="Segoe Print" panose="02000600000000000000" pitchFamily="2" charset="0"/>
            </a:endParaRPr>
          </a:p>
          <a:p>
            <a:pPr algn="ctr"/>
            <a:r>
              <a:rPr lang="en-GB" sz="1500" dirty="0" smtClean="0">
                <a:latin typeface="Segoe Print" panose="02000600000000000000" pitchFamily="2" charset="0"/>
              </a:rPr>
              <a:t> </a:t>
            </a:r>
            <a:r>
              <a:rPr lang="en-GB" sz="1350" dirty="0" smtClean="0">
                <a:latin typeface="Segoe Print" panose="02000600000000000000" pitchFamily="2" charset="0"/>
              </a:rPr>
              <a:t>500g well ripened tomatoes</a:t>
            </a:r>
          </a:p>
          <a:p>
            <a:pPr algn="ctr"/>
            <a:endParaRPr lang="en-GB" sz="800" dirty="0" smtClean="0">
              <a:latin typeface="Segoe Print" panose="02000600000000000000" pitchFamily="2" charset="0"/>
            </a:endParaRPr>
          </a:p>
          <a:p>
            <a:pPr algn="ctr"/>
            <a:r>
              <a:rPr lang="en-GB" sz="1400" dirty="0" smtClean="0">
                <a:latin typeface="Segoe Print" panose="02000600000000000000" pitchFamily="2" charset="0"/>
              </a:rPr>
              <a:t>3 cloves of garlic</a:t>
            </a:r>
          </a:p>
          <a:p>
            <a:pPr algn="ctr"/>
            <a:endParaRPr lang="en-GB" sz="1000" dirty="0" smtClean="0">
              <a:latin typeface="Segoe Print" panose="02000600000000000000" pitchFamily="2" charset="0"/>
            </a:endParaRPr>
          </a:p>
          <a:p>
            <a:pPr algn="ctr"/>
            <a:r>
              <a:rPr lang="en-GB" sz="1250" dirty="0" smtClean="0">
                <a:latin typeface="Segoe Print" panose="02000600000000000000" pitchFamily="2" charset="0"/>
              </a:rPr>
              <a:t>6 tablespoons of olive oil</a:t>
            </a:r>
          </a:p>
          <a:p>
            <a:pPr algn="ctr"/>
            <a:endParaRPr lang="en-GB" sz="800" dirty="0" smtClean="0">
              <a:latin typeface="Segoe Print" panose="02000600000000000000" pitchFamily="2" charset="0"/>
            </a:endParaRPr>
          </a:p>
          <a:p>
            <a:pPr algn="ctr"/>
            <a:r>
              <a:rPr lang="en-GB" sz="1400" dirty="0" smtClean="0">
                <a:latin typeface="Segoe Print" panose="02000600000000000000" pitchFamily="2" charset="0"/>
              </a:rPr>
              <a:t>1 sprig of thyme</a:t>
            </a:r>
          </a:p>
          <a:p>
            <a:pPr algn="ctr"/>
            <a:endParaRPr lang="en-GB" sz="600" dirty="0" smtClean="0">
              <a:latin typeface="Segoe Print" panose="02000600000000000000" pitchFamily="2" charset="0"/>
            </a:endParaRPr>
          </a:p>
          <a:p>
            <a:pPr algn="ctr"/>
            <a:r>
              <a:rPr lang="en-GB" sz="1400" dirty="0" smtClean="0">
                <a:latin typeface="Segoe Print" panose="02000600000000000000" pitchFamily="2" charset="0"/>
              </a:rPr>
              <a:t>1 bay leaf</a:t>
            </a:r>
          </a:p>
          <a:p>
            <a:pPr algn="ctr"/>
            <a:endParaRPr lang="en-GB" sz="700" dirty="0" smtClean="0">
              <a:latin typeface="Segoe Print" panose="02000600000000000000" pitchFamily="2" charset="0"/>
            </a:endParaRPr>
          </a:p>
          <a:p>
            <a:pPr algn="ctr"/>
            <a:r>
              <a:rPr lang="en-GB" sz="1400" dirty="0" smtClean="0">
                <a:latin typeface="Segoe Print" panose="02000600000000000000" pitchFamily="2" charset="0"/>
              </a:rPr>
              <a:t>Pepper</a:t>
            </a:r>
          </a:p>
          <a:p>
            <a:pPr algn="ctr"/>
            <a:endParaRPr lang="en-GB" sz="800" dirty="0" smtClean="0">
              <a:latin typeface="Segoe Print" panose="02000600000000000000" pitchFamily="2" charset="0"/>
            </a:endParaRPr>
          </a:p>
          <a:p>
            <a:pPr algn="ctr"/>
            <a:r>
              <a:rPr lang="en-GB" sz="1400" dirty="0" smtClean="0">
                <a:latin typeface="Segoe Print" panose="02000600000000000000" pitchFamily="2" charset="0"/>
              </a:rPr>
              <a:t>Salt</a:t>
            </a:r>
          </a:p>
        </p:txBody>
      </p:sp>
    </p:spTree>
    <p:extLst>
      <p:ext uri="{BB962C8B-B14F-4D97-AF65-F5344CB8AC3E}">
        <p14:creationId xmlns:p14="http://schemas.microsoft.com/office/powerpoint/2010/main" val="3985725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368144"/>
            <a:ext cx="2362200" cy="400110"/>
          </a:xfrm>
          <a:prstGeom prst="rect">
            <a:avLst/>
          </a:prstGeom>
          <a:noFill/>
        </p:spPr>
        <p:txBody>
          <a:bodyPr wrap="square" rtlCol="0">
            <a:spAutoFit/>
          </a:bodyPr>
          <a:lstStyle/>
          <a:p>
            <a:r>
              <a:rPr lang="fr-FR" sz="1000" dirty="0" smtClean="0">
                <a:latin typeface="Segoe Print" panose="02000600000000000000" pitchFamily="2" charset="0"/>
              </a:rPr>
              <a:t>1</a:t>
            </a:r>
            <a:r>
              <a:rPr lang="fr-FR" sz="1000" dirty="0">
                <a:latin typeface="Segoe Print" panose="02000600000000000000" pitchFamily="2" charset="0"/>
              </a:rPr>
              <a:t>. Coupez les tomates pelées en </a:t>
            </a:r>
            <a:r>
              <a:rPr lang="fr-FR" sz="1000" dirty="0" smtClean="0">
                <a:latin typeface="Segoe Print" panose="02000600000000000000" pitchFamily="2" charset="0"/>
              </a:rPr>
              <a:t>quartiers, </a:t>
            </a:r>
            <a:endParaRPr lang="en-GB" sz="1000" dirty="0">
              <a:latin typeface="Segoe Print" panose="02000600000000000000" pitchFamily="2" charset="0"/>
            </a:endParaRPr>
          </a:p>
        </p:txBody>
      </p:sp>
      <p:sp>
        <p:nvSpPr>
          <p:cNvPr id="7" name="TextBox 6"/>
          <p:cNvSpPr txBox="1"/>
          <p:nvPr/>
        </p:nvSpPr>
        <p:spPr>
          <a:xfrm>
            <a:off x="365378" y="1871059"/>
            <a:ext cx="2285999" cy="400110"/>
          </a:xfrm>
          <a:prstGeom prst="rect">
            <a:avLst/>
          </a:prstGeom>
          <a:noFill/>
        </p:spPr>
        <p:txBody>
          <a:bodyPr wrap="square" rtlCol="0">
            <a:spAutoFit/>
          </a:bodyPr>
          <a:lstStyle/>
          <a:p>
            <a:r>
              <a:rPr lang="fr-FR" sz="1000" dirty="0" smtClean="0">
                <a:latin typeface="Segoe Print" panose="02000600000000000000" pitchFamily="2" charset="0"/>
              </a:rPr>
              <a:t>2</a:t>
            </a:r>
            <a:r>
              <a:rPr lang="fr-FR" sz="1000" dirty="0">
                <a:latin typeface="Segoe Print" panose="02000600000000000000" pitchFamily="2" charset="0"/>
              </a:rPr>
              <a:t>. </a:t>
            </a:r>
            <a:r>
              <a:rPr lang="fr-FR" sz="1000" dirty="0" smtClean="0">
                <a:latin typeface="Segoe Print" panose="02000600000000000000" pitchFamily="2" charset="0"/>
              </a:rPr>
              <a:t>et les </a:t>
            </a:r>
            <a:r>
              <a:rPr lang="fr-FR" sz="1000" dirty="0">
                <a:latin typeface="Segoe Print" panose="02000600000000000000" pitchFamily="2" charset="0"/>
              </a:rPr>
              <a:t>aubergines et les courgettes en rondelles. </a:t>
            </a:r>
          </a:p>
        </p:txBody>
      </p:sp>
      <p:sp>
        <p:nvSpPr>
          <p:cNvPr id="10" name="TextBox 9"/>
          <p:cNvSpPr txBox="1"/>
          <p:nvPr/>
        </p:nvSpPr>
        <p:spPr>
          <a:xfrm>
            <a:off x="381000" y="424145"/>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  </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76009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266" y="734199"/>
            <a:ext cx="688516" cy="487889"/>
          </a:xfrm>
          <a:prstGeom prst="rect">
            <a:avLst/>
          </a:prstGeom>
        </p:spPr>
      </p:pic>
      <p:sp>
        <p:nvSpPr>
          <p:cNvPr id="24" name="TextBox 23"/>
          <p:cNvSpPr txBox="1"/>
          <p:nvPr/>
        </p:nvSpPr>
        <p:spPr>
          <a:xfrm>
            <a:off x="374903" y="2419898"/>
            <a:ext cx="2285999" cy="400110"/>
          </a:xfrm>
          <a:prstGeom prst="rect">
            <a:avLst/>
          </a:prstGeom>
          <a:noFill/>
        </p:spPr>
        <p:txBody>
          <a:bodyPr wrap="square" rtlCol="0">
            <a:spAutoFit/>
          </a:bodyPr>
          <a:lstStyle/>
          <a:p>
            <a:r>
              <a:rPr lang="fr-FR" sz="1000" dirty="0">
                <a:latin typeface="Segoe Print" panose="02000600000000000000" pitchFamily="2" charset="0"/>
              </a:rPr>
              <a:t>3</a:t>
            </a:r>
            <a:r>
              <a:rPr lang="fr-FR" sz="1000" dirty="0" smtClean="0">
                <a:latin typeface="Segoe Print" panose="02000600000000000000" pitchFamily="2" charset="0"/>
              </a:rPr>
              <a:t>. </a:t>
            </a:r>
            <a:r>
              <a:rPr lang="fr-FR" sz="1000" dirty="0">
                <a:latin typeface="Segoe Print" panose="02000600000000000000" pitchFamily="2" charset="0"/>
              </a:rPr>
              <a:t>Emincez les poivrons en lamelles </a:t>
            </a:r>
          </a:p>
        </p:txBody>
      </p:sp>
      <p:sp>
        <p:nvSpPr>
          <p:cNvPr id="25" name="TextBox 24"/>
          <p:cNvSpPr txBox="1"/>
          <p:nvPr/>
        </p:nvSpPr>
        <p:spPr>
          <a:xfrm>
            <a:off x="393953" y="3045582"/>
            <a:ext cx="2285999" cy="246221"/>
          </a:xfrm>
          <a:prstGeom prst="rect">
            <a:avLst/>
          </a:prstGeom>
          <a:noFill/>
        </p:spPr>
        <p:txBody>
          <a:bodyPr wrap="square" rtlCol="0">
            <a:spAutoFit/>
          </a:bodyPr>
          <a:lstStyle/>
          <a:p>
            <a:r>
              <a:rPr lang="fr-FR" sz="1000" dirty="0" smtClean="0">
                <a:latin typeface="Segoe Print" panose="02000600000000000000" pitchFamily="2" charset="0"/>
              </a:rPr>
              <a:t>4. </a:t>
            </a:r>
            <a:r>
              <a:rPr lang="fr-FR" sz="1000" dirty="0">
                <a:latin typeface="Segoe Print" panose="02000600000000000000" pitchFamily="2" charset="0"/>
              </a:rPr>
              <a:t>et l'oignon en rouelles. </a:t>
            </a:r>
          </a:p>
        </p:txBody>
      </p:sp>
      <p:sp>
        <p:nvSpPr>
          <p:cNvPr id="26" name="TextBox 25"/>
          <p:cNvSpPr txBox="1"/>
          <p:nvPr/>
        </p:nvSpPr>
        <p:spPr>
          <a:xfrm>
            <a:off x="393952" y="3504728"/>
            <a:ext cx="2285999" cy="707886"/>
          </a:xfrm>
          <a:prstGeom prst="rect">
            <a:avLst/>
          </a:prstGeom>
          <a:noFill/>
        </p:spPr>
        <p:txBody>
          <a:bodyPr wrap="square" rtlCol="0">
            <a:spAutoFit/>
          </a:bodyPr>
          <a:lstStyle/>
          <a:p>
            <a:r>
              <a:rPr lang="fr-FR" sz="1000" dirty="0">
                <a:latin typeface="Segoe Print" panose="02000600000000000000" pitchFamily="2" charset="0"/>
              </a:rPr>
              <a:t>5</a:t>
            </a:r>
            <a:r>
              <a:rPr lang="fr-FR" sz="1000" dirty="0" smtClean="0">
                <a:latin typeface="Segoe Print" panose="02000600000000000000" pitchFamily="2" charset="0"/>
              </a:rPr>
              <a:t>. </a:t>
            </a:r>
            <a:r>
              <a:rPr lang="fr-FR" sz="1000" dirty="0">
                <a:latin typeface="Segoe Print" panose="02000600000000000000" pitchFamily="2" charset="0"/>
              </a:rPr>
              <a:t>Chauffez 2 cuillères à soupe d'huile dans une </a:t>
            </a:r>
            <a:r>
              <a:rPr lang="fr-FR" sz="1000" dirty="0" smtClean="0">
                <a:latin typeface="Segoe Print" panose="02000600000000000000" pitchFamily="2" charset="0"/>
              </a:rPr>
              <a:t>poêle et </a:t>
            </a:r>
            <a:r>
              <a:rPr lang="fr-FR" sz="1000" dirty="0">
                <a:latin typeface="Segoe Print" panose="02000600000000000000" pitchFamily="2" charset="0"/>
              </a:rPr>
              <a:t>faites-y fondre les oignons et les poivrons. </a:t>
            </a:r>
          </a:p>
        </p:txBody>
      </p:sp>
      <p:sp>
        <p:nvSpPr>
          <p:cNvPr id="28" name="TextBox 27"/>
          <p:cNvSpPr txBox="1"/>
          <p:nvPr/>
        </p:nvSpPr>
        <p:spPr>
          <a:xfrm>
            <a:off x="4114800" y="1368142"/>
            <a:ext cx="2362200" cy="400110"/>
          </a:xfrm>
          <a:prstGeom prst="rect">
            <a:avLst/>
          </a:prstGeom>
          <a:noFill/>
        </p:spPr>
        <p:txBody>
          <a:bodyPr wrap="square" rtlCol="0">
            <a:spAutoFit/>
          </a:bodyPr>
          <a:lstStyle/>
          <a:p>
            <a:r>
              <a:rPr lang="fr-FR" sz="1000" dirty="0" smtClean="0">
                <a:latin typeface="Segoe Print" panose="02000600000000000000" pitchFamily="2" charset="0"/>
              </a:rPr>
              <a:t>1</a:t>
            </a:r>
            <a:r>
              <a:rPr lang="fr-FR" sz="1000" dirty="0">
                <a:latin typeface="Segoe Print" panose="02000600000000000000" pitchFamily="2" charset="0"/>
              </a:rPr>
              <a:t>. </a:t>
            </a:r>
            <a:r>
              <a:rPr lang="en-GB" sz="1000" dirty="0">
                <a:latin typeface="Segoe Print" panose="02000600000000000000" pitchFamily="2" charset="0"/>
              </a:rPr>
              <a:t>Cut the peeled tomatoes into </a:t>
            </a:r>
            <a:r>
              <a:rPr lang="en-GB" sz="1000" dirty="0" smtClean="0">
                <a:latin typeface="Segoe Print" panose="02000600000000000000" pitchFamily="2" charset="0"/>
              </a:rPr>
              <a:t>quarters,</a:t>
            </a:r>
            <a:endParaRPr lang="en-GB" sz="1000" dirty="0">
              <a:latin typeface="Segoe Print" panose="02000600000000000000" pitchFamily="2" charset="0"/>
            </a:endParaRPr>
          </a:p>
        </p:txBody>
      </p:sp>
      <p:sp>
        <p:nvSpPr>
          <p:cNvPr id="29" name="TextBox 28"/>
          <p:cNvSpPr txBox="1"/>
          <p:nvPr/>
        </p:nvSpPr>
        <p:spPr>
          <a:xfrm>
            <a:off x="4173308" y="1877916"/>
            <a:ext cx="2285999" cy="400110"/>
          </a:xfrm>
          <a:prstGeom prst="rect">
            <a:avLst/>
          </a:prstGeom>
          <a:noFill/>
        </p:spPr>
        <p:txBody>
          <a:bodyPr wrap="square" rtlCol="0">
            <a:spAutoFit/>
          </a:bodyPr>
          <a:lstStyle/>
          <a:p>
            <a:r>
              <a:rPr lang="fr-FR" sz="1000" dirty="0" smtClean="0">
                <a:latin typeface="Segoe Print" panose="02000600000000000000" pitchFamily="2" charset="0"/>
              </a:rPr>
              <a:t>2</a:t>
            </a:r>
            <a:r>
              <a:rPr lang="fr-FR" sz="1000" dirty="0">
                <a:latin typeface="Segoe Print" panose="02000600000000000000" pitchFamily="2" charset="0"/>
              </a:rPr>
              <a:t>. </a:t>
            </a:r>
            <a:r>
              <a:rPr lang="fr-FR" sz="1000" dirty="0" smtClean="0">
                <a:latin typeface="Segoe Print" panose="02000600000000000000" pitchFamily="2" charset="0"/>
              </a:rPr>
              <a:t>slice </a:t>
            </a:r>
            <a:r>
              <a:rPr lang="en-GB" sz="1000" dirty="0">
                <a:latin typeface="Segoe Print" panose="02000600000000000000" pitchFamily="2" charset="0"/>
              </a:rPr>
              <a:t>t</a:t>
            </a:r>
            <a:r>
              <a:rPr lang="en-GB" sz="1000" dirty="0" smtClean="0">
                <a:latin typeface="Segoe Print" panose="02000600000000000000" pitchFamily="2" charset="0"/>
              </a:rPr>
              <a:t>he aubergines and courgettes.</a:t>
            </a:r>
            <a:endParaRPr lang="en-GB" sz="1000" dirty="0">
              <a:latin typeface="Segoe Print" panose="02000600000000000000" pitchFamily="2" charset="0"/>
            </a:endParaRPr>
          </a:p>
        </p:txBody>
      </p:sp>
      <p:sp>
        <p:nvSpPr>
          <p:cNvPr id="30" name="TextBox 29"/>
          <p:cNvSpPr txBox="1"/>
          <p:nvPr/>
        </p:nvSpPr>
        <p:spPr>
          <a:xfrm>
            <a:off x="4192358" y="2419898"/>
            <a:ext cx="2285999" cy="246221"/>
          </a:xfrm>
          <a:prstGeom prst="rect">
            <a:avLst/>
          </a:prstGeom>
          <a:noFill/>
        </p:spPr>
        <p:txBody>
          <a:bodyPr wrap="square" rtlCol="0">
            <a:spAutoFit/>
          </a:bodyPr>
          <a:lstStyle/>
          <a:p>
            <a:r>
              <a:rPr lang="fr-FR" sz="1000" dirty="0">
                <a:latin typeface="Segoe Print" panose="02000600000000000000" pitchFamily="2" charset="0"/>
              </a:rPr>
              <a:t>3</a:t>
            </a:r>
            <a:r>
              <a:rPr lang="fr-FR" sz="1000" dirty="0" smtClean="0">
                <a:latin typeface="Segoe Print" panose="02000600000000000000" pitchFamily="2" charset="0"/>
              </a:rPr>
              <a:t>. </a:t>
            </a:r>
            <a:r>
              <a:rPr lang="en-GB" sz="1000" dirty="0">
                <a:latin typeface="Segoe Print" panose="02000600000000000000" pitchFamily="2" charset="0"/>
              </a:rPr>
              <a:t>Slice the peppers into strips</a:t>
            </a:r>
          </a:p>
        </p:txBody>
      </p:sp>
      <p:sp>
        <p:nvSpPr>
          <p:cNvPr id="31" name="TextBox 30"/>
          <p:cNvSpPr txBox="1"/>
          <p:nvPr/>
        </p:nvSpPr>
        <p:spPr>
          <a:xfrm>
            <a:off x="4191001" y="3017615"/>
            <a:ext cx="2285999" cy="246221"/>
          </a:xfrm>
          <a:prstGeom prst="rect">
            <a:avLst/>
          </a:prstGeom>
          <a:noFill/>
        </p:spPr>
        <p:txBody>
          <a:bodyPr wrap="square" rtlCol="0">
            <a:spAutoFit/>
          </a:bodyPr>
          <a:lstStyle/>
          <a:p>
            <a:r>
              <a:rPr lang="fr-FR" sz="1000" dirty="0" smtClean="0">
                <a:latin typeface="Segoe Print" panose="02000600000000000000" pitchFamily="2" charset="0"/>
              </a:rPr>
              <a:t>4. </a:t>
            </a:r>
            <a:r>
              <a:rPr lang="en-GB" sz="1000" dirty="0">
                <a:latin typeface="Segoe Print" panose="02000600000000000000" pitchFamily="2" charset="0"/>
              </a:rPr>
              <a:t>a</a:t>
            </a:r>
            <a:r>
              <a:rPr lang="en-GB" sz="1000" dirty="0" smtClean="0">
                <a:latin typeface="Segoe Print" panose="02000600000000000000" pitchFamily="2" charset="0"/>
              </a:rPr>
              <a:t>nd the onion into rings.</a:t>
            </a:r>
            <a:endParaRPr lang="fr-FR" sz="1000" dirty="0">
              <a:latin typeface="Segoe Print" panose="02000600000000000000" pitchFamily="2" charset="0"/>
            </a:endParaRPr>
          </a:p>
        </p:txBody>
      </p:sp>
      <p:sp>
        <p:nvSpPr>
          <p:cNvPr id="32" name="TextBox 31"/>
          <p:cNvSpPr txBox="1"/>
          <p:nvPr/>
        </p:nvSpPr>
        <p:spPr>
          <a:xfrm>
            <a:off x="4191512" y="3464741"/>
            <a:ext cx="2285999" cy="553998"/>
          </a:xfrm>
          <a:prstGeom prst="rect">
            <a:avLst/>
          </a:prstGeom>
          <a:noFill/>
        </p:spPr>
        <p:txBody>
          <a:bodyPr wrap="square" rtlCol="0">
            <a:spAutoFit/>
          </a:bodyPr>
          <a:lstStyle/>
          <a:p>
            <a:r>
              <a:rPr lang="fr-FR" sz="1000" dirty="0" smtClean="0">
                <a:latin typeface="Segoe Print" panose="02000600000000000000" pitchFamily="2" charset="0"/>
              </a:rPr>
              <a:t>5. </a:t>
            </a:r>
            <a:r>
              <a:rPr lang="en-GB" sz="1000" dirty="0">
                <a:latin typeface="Segoe Print" panose="02000600000000000000" pitchFamily="2" charset="0"/>
              </a:rPr>
              <a:t>Heat 2 tablespoons of oil in a pan and then soften the onions and peppers</a:t>
            </a:r>
            <a:r>
              <a:rPr lang="en-GB" sz="1000" dirty="0" smtClean="0">
                <a:latin typeface="Segoe Print" panose="02000600000000000000" pitchFamily="2" charset="0"/>
              </a:rPr>
              <a:t>.</a:t>
            </a:r>
            <a:endParaRPr lang="en-GB" sz="1000" dirty="0">
              <a:latin typeface="Segoe Print" panose="02000600000000000000" pitchFamily="2" charset="0"/>
            </a:endParaRPr>
          </a:p>
        </p:txBody>
      </p:sp>
      <p:sp>
        <p:nvSpPr>
          <p:cNvPr id="34" name="TextBox 33"/>
          <p:cNvSpPr txBox="1"/>
          <p:nvPr/>
        </p:nvSpPr>
        <p:spPr>
          <a:xfrm>
            <a:off x="4238626" y="4132600"/>
            <a:ext cx="2276474" cy="553998"/>
          </a:xfrm>
          <a:prstGeom prst="rect">
            <a:avLst/>
          </a:prstGeom>
          <a:noFill/>
        </p:spPr>
        <p:txBody>
          <a:bodyPr wrap="square" rtlCol="0">
            <a:spAutoFit/>
          </a:bodyPr>
          <a:lstStyle/>
          <a:p>
            <a:r>
              <a:rPr lang="fr-FR" sz="1000" dirty="0" smtClean="0">
                <a:latin typeface="Segoe Print" panose="02000600000000000000" pitchFamily="2" charset="0"/>
              </a:rPr>
              <a:t>6. </a:t>
            </a:r>
            <a:r>
              <a:rPr lang="en-GB" sz="1000" dirty="0">
                <a:latin typeface="Segoe Print" panose="02000600000000000000" pitchFamily="2" charset="0"/>
              </a:rPr>
              <a:t>When tender, add the tomatoes, chopped garlic, thyme and bay leaf.</a:t>
            </a:r>
          </a:p>
        </p:txBody>
      </p:sp>
      <p:sp>
        <p:nvSpPr>
          <p:cNvPr id="27" name="TextBox 26"/>
          <p:cNvSpPr txBox="1"/>
          <p:nvPr/>
        </p:nvSpPr>
        <p:spPr>
          <a:xfrm>
            <a:off x="422528" y="4168879"/>
            <a:ext cx="2276474" cy="553998"/>
          </a:xfrm>
          <a:prstGeom prst="rect">
            <a:avLst/>
          </a:prstGeom>
          <a:noFill/>
        </p:spPr>
        <p:txBody>
          <a:bodyPr wrap="square" rtlCol="0">
            <a:spAutoFit/>
          </a:bodyPr>
          <a:lstStyle/>
          <a:p>
            <a:r>
              <a:rPr lang="fr-FR" sz="1000" dirty="0" smtClean="0">
                <a:latin typeface="Segoe Print" panose="02000600000000000000" pitchFamily="2" charset="0"/>
              </a:rPr>
              <a:t>6. </a:t>
            </a:r>
            <a:r>
              <a:rPr lang="fr-FR" sz="1000" dirty="0">
                <a:latin typeface="Segoe Print" panose="02000600000000000000" pitchFamily="2" charset="0"/>
              </a:rPr>
              <a:t>Lorsqu'ils sont tendres, ajoutez les tomates, l'ail haché, le thym et le laurier. </a:t>
            </a:r>
            <a:endParaRPr lang="en-GB" sz="1000" dirty="0">
              <a:latin typeface="Segoe Print" panose="02000600000000000000" pitchFamily="2" charset="0"/>
            </a:endParaRPr>
          </a:p>
        </p:txBody>
      </p:sp>
      <p:sp>
        <p:nvSpPr>
          <p:cNvPr id="36" name="TextBox 35"/>
          <p:cNvSpPr txBox="1"/>
          <p:nvPr/>
        </p:nvSpPr>
        <p:spPr>
          <a:xfrm>
            <a:off x="379665" y="4746583"/>
            <a:ext cx="2276474" cy="553998"/>
          </a:xfrm>
          <a:prstGeom prst="rect">
            <a:avLst/>
          </a:prstGeom>
          <a:noFill/>
        </p:spPr>
        <p:txBody>
          <a:bodyPr wrap="square" rtlCol="0">
            <a:spAutoFit/>
          </a:bodyPr>
          <a:lstStyle/>
          <a:p>
            <a:r>
              <a:rPr lang="fr-FR" sz="1000" dirty="0">
                <a:latin typeface="Segoe Print" panose="02000600000000000000" pitchFamily="2" charset="0"/>
              </a:rPr>
              <a:t>7</a:t>
            </a:r>
            <a:r>
              <a:rPr lang="fr-FR" sz="1000" dirty="0" smtClean="0">
                <a:latin typeface="Segoe Print" panose="02000600000000000000" pitchFamily="2" charset="0"/>
              </a:rPr>
              <a:t>. </a:t>
            </a:r>
            <a:r>
              <a:rPr lang="fr-FR" sz="1000" dirty="0">
                <a:latin typeface="Segoe Print" panose="02000600000000000000" pitchFamily="2" charset="0"/>
              </a:rPr>
              <a:t>Salez, poivrez et laissez mijoter doucement à couvert durant 45 minutes. </a:t>
            </a:r>
            <a:endParaRPr lang="en-GB" sz="1000" dirty="0">
              <a:latin typeface="Segoe Print" panose="02000600000000000000" pitchFamily="2" charset="0"/>
            </a:endParaRPr>
          </a:p>
        </p:txBody>
      </p:sp>
      <p:sp>
        <p:nvSpPr>
          <p:cNvPr id="37" name="TextBox 36"/>
          <p:cNvSpPr txBox="1"/>
          <p:nvPr/>
        </p:nvSpPr>
        <p:spPr>
          <a:xfrm>
            <a:off x="432053" y="5413242"/>
            <a:ext cx="2276474" cy="861774"/>
          </a:xfrm>
          <a:prstGeom prst="rect">
            <a:avLst/>
          </a:prstGeom>
          <a:noFill/>
        </p:spPr>
        <p:txBody>
          <a:bodyPr wrap="square" rtlCol="0">
            <a:spAutoFit/>
          </a:bodyPr>
          <a:lstStyle/>
          <a:p>
            <a:r>
              <a:rPr lang="fr-FR" sz="1000" dirty="0" smtClean="0">
                <a:latin typeface="Segoe Print" panose="02000600000000000000" pitchFamily="2" charset="0"/>
              </a:rPr>
              <a:t>8. </a:t>
            </a:r>
            <a:r>
              <a:rPr lang="fr-FR" sz="1000" dirty="0">
                <a:latin typeface="Segoe Print" panose="02000600000000000000" pitchFamily="2" charset="0"/>
              </a:rPr>
              <a:t>Pendant ce temps, préparez les aubergines et les courgettes. Faites les cuire </a:t>
            </a:r>
            <a:r>
              <a:rPr lang="fr-FR" sz="1000" dirty="0" smtClean="0">
                <a:latin typeface="Segoe Print" panose="02000600000000000000" pitchFamily="2" charset="0"/>
              </a:rPr>
              <a:t>séparément dans </a:t>
            </a:r>
            <a:r>
              <a:rPr lang="fr-FR" sz="1000" dirty="0">
                <a:latin typeface="Segoe Print" panose="02000600000000000000" pitchFamily="2" charset="0"/>
              </a:rPr>
              <a:t>l'huile d'olive pendant 15 minutes. </a:t>
            </a:r>
            <a:endParaRPr lang="en-GB" sz="1000" dirty="0">
              <a:latin typeface="Segoe Print" panose="02000600000000000000" pitchFamily="2" charset="0"/>
            </a:endParaRPr>
          </a:p>
        </p:txBody>
      </p:sp>
      <p:sp>
        <p:nvSpPr>
          <p:cNvPr id="38" name="TextBox 37"/>
          <p:cNvSpPr txBox="1"/>
          <p:nvPr/>
        </p:nvSpPr>
        <p:spPr>
          <a:xfrm>
            <a:off x="457201" y="6372225"/>
            <a:ext cx="2276474" cy="1169551"/>
          </a:xfrm>
          <a:prstGeom prst="rect">
            <a:avLst/>
          </a:prstGeom>
          <a:noFill/>
        </p:spPr>
        <p:txBody>
          <a:bodyPr wrap="square" rtlCol="0">
            <a:spAutoFit/>
          </a:bodyPr>
          <a:lstStyle/>
          <a:p>
            <a:r>
              <a:rPr lang="fr-FR" sz="1000" dirty="0">
                <a:latin typeface="Segoe Print" panose="02000600000000000000" pitchFamily="2" charset="0"/>
              </a:rPr>
              <a:t>9</a:t>
            </a:r>
            <a:r>
              <a:rPr lang="fr-FR" sz="1000" dirty="0" smtClean="0">
                <a:latin typeface="Segoe Print" panose="02000600000000000000" pitchFamily="2" charset="0"/>
              </a:rPr>
              <a:t>. </a:t>
            </a:r>
            <a:r>
              <a:rPr lang="fr-FR" sz="1000" dirty="0">
                <a:latin typeface="Segoe Print" panose="02000600000000000000" pitchFamily="2" charset="0"/>
              </a:rPr>
              <a:t>Vérifiez la cuisson des légumes pour qu'ils ne soient plus fermes. </a:t>
            </a:r>
            <a:r>
              <a:rPr lang="fr-FR" sz="1000" dirty="0" smtClean="0">
                <a:latin typeface="Segoe Print" panose="02000600000000000000" pitchFamily="2" charset="0"/>
              </a:rPr>
              <a:t>Ajoutez-les </a:t>
            </a:r>
            <a:r>
              <a:rPr lang="fr-FR" sz="1000" dirty="0">
                <a:latin typeface="Segoe Print" panose="02000600000000000000" pitchFamily="2" charset="0"/>
              </a:rPr>
              <a:t>alors au mélange de tomates et prolongez la cuisson sur tout petit feu pendant 10 min. Salez et poivrez si besoin. </a:t>
            </a:r>
            <a:endParaRPr lang="en-GB" sz="1000" dirty="0">
              <a:latin typeface="Segoe Print" panose="02000600000000000000" pitchFamily="2" charset="0"/>
            </a:endParaRPr>
          </a:p>
        </p:txBody>
      </p:sp>
      <p:sp>
        <p:nvSpPr>
          <p:cNvPr id="39" name="TextBox 38"/>
          <p:cNvSpPr txBox="1"/>
          <p:nvPr/>
        </p:nvSpPr>
        <p:spPr>
          <a:xfrm>
            <a:off x="4198142" y="4770289"/>
            <a:ext cx="2276474" cy="553998"/>
          </a:xfrm>
          <a:prstGeom prst="rect">
            <a:avLst/>
          </a:prstGeom>
          <a:noFill/>
        </p:spPr>
        <p:txBody>
          <a:bodyPr wrap="square" rtlCol="0">
            <a:spAutoFit/>
          </a:bodyPr>
          <a:lstStyle/>
          <a:p>
            <a:r>
              <a:rPr lang="fr-FR" sz="1000" dirty="0">
                <a:latin typeface="Segoe Print" panose="02000600000000000000" pitchFamily="2" charset="0"/>
              </a:rPr>
              <a:t>7</a:t>
            </a:r>
            <a:r>
              <a:rPr lang="fr-FR" sz="1000" dirty="0" smtClean="0">
                <a:latin typeface="Segoe Print" panose="02000600000000000000" pitchFamily="2" charset="0"/>
              </a:rPr>
              <a:t>. </a:t>
            </a:r>
            <a:r>
              <a:rPr lang="en-GB" sz="1000" dirty="0">
                <a:latin typeface="Segoe Print" panose="02000600000000000000" pitchFamily="2" charset="0"/>
              </a:rPr>
              <a:t>Season with salt and pepper </a:t>
            </a:r>
            <a:r>
              <a:rPr lang="en-GB" sz="1000" dirty="0" smtClean="0">
                <a:latin typeface="Segoe Print" panose="02000600000000000000" pitchFamily="2" charset="0"/>
              </a:rPr>
              <a:t>then cover and simmer gently </a:t>
            </a:r>
            <a:r>
              <a:rPr lang="en-GB" sz="1000" dirty="0">
                <a:latin typeface="Segoe Print" panose="02000600000000000000" pitchFamily="2" charset="0"/>
              </a:rPr>
              <a:t>for 45 minutes.</a:t>
            </a:r>
          </a:p>
        </p:txBody>
      </p:sp>
      <p:sp>
        <p:nvSpPr>
          <p:cNvPr id="40" name="TextBox 39"/>
          <p:cNvSpPr txBox="1"/>
          <p:nvPr/>
        </p:nvSpPr>
        <p:spPr>
          <a:xfrm>
            <a:off x="4182924" y="5441347"/>
            <a:ext cx="2276474" cy="707886"/>
          </a:xfrm>
          <a:prstGeom prst="rect">
            <a:avLst/>
          </a:prstGeom>
          <a:noFill/>
        </p:spPr>
        <p:txBody>
          <a:bodyPr wrap="square" rtlCol="0">
            <a:spAutoFit/>
          </a:bodyPr>
          <a:lstStyle/>
          <a:p>
            <a:r>
              <a:rPr lang="fr-FR" sz="1000" dirty="0" smtClean="0">
                <a:latin typeface="Segoe Print" panose="02000600000000000000" pitchFamily="2" charset="0"/>
              </a:rPr>
              <a:t>8. </a:t>
            </a:r>
            <a:r>
              <a:rPr lang="en-GB" sz="1000" dirty="0">
                <a:latin typeface="Segoe Print" panose="02000600000000000000" pitchFamily="2" charset="0"/>
              </a:rPr>
              <a:t>Meanwhile, prepare the </a:t>
            </a:r>
            <a:r>
              <a:rPr lang="en-GB" sz="1000" dirty="0" smtClean="0">
                <a:latin typeface="Segoe Print" panose="02000600000000000000" pitchFamily="2" charset="0"/>
              </a:rPr>
              <a:t>aubergines </a:t>
            </a:r>
            <a:r>
              <a:rPr lang="en-GB" sz="1000" dirty="0">
                <a:latin typeface="Segoe Print" panose="02000600000000000000" pitchFamily="2" charset="0"/>
              </a:rPr>
              <a:t>and </a:t>
            </a:r>
            <a:r>
              <a:rPr lang="en-GB" sz="1000" dirty="0" smtClean="0">
                <a:latin typeface="Segoe Print" panose="02000600000000000000" pitchFamily="2" charset="0"/>
              </a:rPr>
              <a:t>courgettes. </a:t>
            </a:r>
            <a:r>
              <a:rPr lang="en-GB" sz="1000" dirty="0">
                <a:latin typeface="Segoe Print" panose="02000600000000000000" pitchFamily="2" charset="0"/>
              </a:rPr>
              <a:t>Cook them separately </a:t>
            </a:r>
            <a:r>
              <a:rPr lang="en-GB" sz="1000" dirty="0" smtClean="0">
                <a:latin typeface="Segoe Print" panose="02000600000000000000" pitchFamily="2" charset="0"/>
              </a:rPr>
              <a:t>in </a:t>
            </a:r>
            <a:r>
              <a:rPr lang="en-GB" sz="1000" dirty="0">
                <a:latin typeface="Segoe Print" panose="02000600000000000000" pitchFamily="2" charset="0"/>
              </a:rPr>
              <a:t>olive oil for 15 minutes.</a:t>
            </a:r>
          </a:p>
        </p:txBody>
      </p:sp>
      <p:sp>
        <p:nvSpPr>
          <p:cNvPr id="41" name="TextBox 40"/>
          <p:cNvSpPr txBox="1"/>
          <p:nvPr/>
        </p:nvSpPr>
        <p:spPr>
          <a:xfrm>
            <a:off x="4205287" y="6372225"/>
            <a:ext cx="2276474" cy="1169551"/>
          </a:xfrm>
          <a:prstGeom prst="rect">
            <a:avLst/>
          </a:prstGeom>
          <a:noFill/>
        </p:spPr>
        <p:txBody>
          <a:bodyPr wrap="square" rtlCol="0">
            <a:spAutoFit/>
          </a:bodyPr>
          <a:lstStyle/>
          <a:p>
            <a:r>
              <a:rPr lang="fr-FR" sz="1000" dirty="0">
                <a:latin typeface="Segoe Print" panose="02000600000000000000" pitchFamily="2" charset="0"/>
              </a:rPr>
              <a:t>9</a:t>
            </a:r>
            <a:r>
              <a:rPr lang="fr-FR" sz="1000" dirty="0" smtClean="0">
                <a:latin typeface="Segoe Print" panose="02000600000000000000" pitchFamily="2" charset="0"/>
              </a:rPr>
              <a:t>. </a:t>
            </a:r>
            <a:r>
              <a:rPr lang="en-GB" sz="1000" dirty="0">
                <a:latin typeface="Segoe Print" panose="02000600000000000000" pitchFamily="2" charset="0"/>
              </a:rPr>
              <a:t>Check the cooking </a:t>
            </a:r>
            <a:r>
              <a:rPr lang="en-GB" sz="1000" dirty="0" smtClean="0">
                <a:latin typeface="Segoe Print" panose="02000600000000000000" pitchFamily="2" charset="0"/>
              </a:rPr>
              <a:t>vegetables until they </a:t>
            </a:r>
            <a:r>
              <a:rPr lang="en-GB" sz="1000" dirty="0">
                <a:latin typeface="Segoe Print" panose="02000600000000000000" pitchFamily="2" charset="0"/>
              </a:rPr>
              <a:t>are no longer firm. Then add them to the tomato mixture and continue cooking over </a:t>
            </a:r>
            <a:r>
              <a:rPr lang="en-GB" sz="1000" dirty="0" smtClean="0">
                <a:latin typeface="Segoe Print" panose="02000600000000000000" pitchFamily="2" charset="0"/>
              </a:rPr>
              <a:t>a very </a:t>
            </a:r>
            <a:r>
              <a:rPr lang="en-GB" sz="1000" dirty="0">
                <a:latin typeface="Segoe Print" panose="02000600000000000000" pitchFamily="2" charset="0"/>
              </a:rPr>
              <a:t>low heat for 10 min. Salt and pepper if necessary.</a:t>
            </a:r>
          </a:p>
        </p:txBody>
      </p:sp>
      <p:pic>
        <p:nvPicPr>
          <p:cNvPr id="3074" name="Picture 2" descr="https://assets.afcdn.com/recipe/20170720/70660_w400h400c1cx540cy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2378" y="1196188"/>
            <a:ext cx="533244" cy="5332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2378" y="1768254"/>
            <a:ext cx="533244" cy="53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assets.afcdn.com/recipe/20170720/70662_w400h400c1cx540cy5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2378" y="2353331"/>
            <a:ext cx="533244" cy="533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2853" y="2921972"/>
            <a:ext cx="542769" cy="5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2853" y="3526814"/>
            <a:ext cx="542769" cy="5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52853" y="4126146"/>
            <a:ext cx="542769" cy="5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52853" y="4714934"/>
            <a:ext cx="542866" cy="54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4662" y="5441346"/>
            <a:ext cx="866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14662" y="6523612"/>
            <a:ext cx="866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45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169551"/>
          </a:xfrm>
          <a:prstGeom prst="rect">
            <a:avLst/>
          </a:prstGeom>
          <a:noFill/>
        </p:spPr>
        <p:txBody>
          <a:bodyPr wrap="square" rtlCol="0">
            <a:spAutoFit/>
          </a:bodyPr>
          <a:lstStyle/>
          <a:p>
            <a:pPr algn="ctr"/>
            <a:r>
              <a:rPr lang="en-GB" sz="2000" b="1" dirty="0" smtClean="0">
                <a:latin typeface="Segoe Print" panose="02000600000000000000" pitchFamily="2" charset="0"/>
              </a:rPr>
              <a:t>Crêpes</a:t>
            </a:r>
          </a:p>
          <a:p>
            <a:pPr algn="ctr"/>
            <a:r>
              <a:rPr lang="en-GB" sz="1000" b="1" dirty="0" smtClean="0">
                <a:latin typeface="Segoe Print" panose="02000600000000000000" pitchFamily="2" charset="0"/>
              </a:rPr>
              <a:t>French pancakes</a:t>
            </a:r>
          </a:p>
          <a:p>
            <a:pPr algn="ctr"/>
            <a:endParaRPr lang="en-GB" sz="800" b="1" dirty="0" smtClean="0">
              <a:latin typeface="Segoe Print" panose="02000600000000000000" pitchFamily="2" charset="0"/>
            </a:endParaRPr>
          </a:p>
          <a:p>
            <a:pPr algn="ctr"/>
            <a:endParaRPr lang="en-GB" sz="1000" b="1" dirty="0">
              <a:latin typeface="Segoe Print" panose="02000600000000000000" pitchFamily="2" charset="0"/>
            </a:endParaRPr>
          </a:p>
          <a:p>
            <a:pPr algn="ctr"/>
            <a:r>
              <a:rPr lang="en-GB" sz="1000" b="1" dirty="0" smtClean="0">
                <a:latin typeface="Segoe Print" panose="02000600000000000000" pitchFamily="2" charset="0"/>
              </a:rPr>
              <a:t>Crêpes are a speciality originating from Brittany in the northwest region of France!</a:t>
            </a:r>
          </a:p>
          <a:p>
            <a:pPr algn="ctr"/>
            <a:endParaRPr lang="en-GB" sz="1000" b="1" dirty="0">
              <a:latin typeface="Segoe Print" panose="02000600000000000000" pitchFamily="2" charset="0"/>
            </a:endParaRPr>
          </a:p>
        </p:txBody>
      </p:sp>
      <p:sp>
        <p:nvSpPr>
          <p:cNvPr id="3" name="TextBox 2"/>
          <p:cNvSpPr txBox="1"/>
          <p:nvPr/>
        </p:nvSpPr>
        <p:spPr>
          <a:xfrm>
            <a:off x="380999" y="5191363"/>
            <a:ext cx="2895601" cy="3477875"/>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fr-FR" dirty="0" smtClean="0">
                <a:latin typeface="Segoe Print" panose="02000600000000000000" pitchFamily="2" charset="0"/>
              </a:rPr>
              <a:t>Ingrédients</a:t>
            </a:r>
          </a:p>
          <a:p>
            <a:pPr algn="ctr"/>
            <a:endParaRPr lang="fr-FR" sz="1600" dirty="0">
              <a:latin typeface="Segoe Print" panose="02000600000000000000" pitchFamily="2" charset="0"/>
            </a:endParaRPr>
          </a:p>
          <a:p>
            <a:pPr algn="ctr"/>
            <a:r>
              <a:rPr lang="fr-FR" dirty="0">
                <a:latin typeface="Segoe Print" panose="02000600000000000000" pitchFamily="2" charset="0"/>
              </a:rPr>
              <a:t>2 tasses de </a:t>
            </a:r>
            <a:r>
              <a:rPr lang="fr-FR" dirty="0" smtClean="0">
                <a:latin typeface="Segoe Print" panose="02000600000000000000" pitchFamily="2" charset="0"/>
              </a:rPr>
              <a:t>farine</a:t>
            </a:r>
          </a:p>
          <a:p>
            <a:pPr algn="ctr"/>
            <a:endParaRPr lang="fr-FR" sz="2000" dirty="0" smtClean="0">
              <a:latin typeface="Segoe Print" panose="02000600000000000000" pitchFamily="2" charset="0"/>
            </a:endParaRPr>
          </a:p>
          <a:p>
            <a:pPr algn="ctr"/>
            <a:r>
              <a:rPr lang="fr-FR" dirty="0" smtClean="0">
                <a:latin typeface="Segoe Print" panose="02000600000000000000" pitchFamily="2" charset="0"/>
              </a:rPr>
              <a:t>2 œufs</a:t>
            </a:r>
          </a:p>
          <a:p>
            <a:pPr algn="ctr"/>
            <a:endParaRPr lang="fr-FR" sz="2000" dirty="0" smtClean="0">
              <a:latin typeface="Segoe Print" panose="02000600000000000000" pitchFamily="2" charset="0"/>
            </a:endParaRPr>
          </a:p>
          <a:p>
            <a:pPr algn="ctr"/>
            <a:r>
              <a:rPr lang="fr-FR" sz="1600" dirty="0">
                <a:latin typeface="Segoe Print" panose="02000600000000000000" pitchFamily="2" charset="0"/>
              </a:rPr>
              <a:t>2 paquets de sucre </a:t>
            </a:r>
            <a:r>
              <a:rPr lang="fr-FR" sz="1600" dirty="0" smtClean="0">
                <a:latin typeface="Segoe Print" panose="02000600000000000000" pitchFamily="2" charset="0"/>
              </a:rPr>
              <a:t>vanillé</a:t>
            </a:r>
          </a:p>
          <a:p>
            <a:pPr algn="ctr"/>
            <a:endParaRPr lang="fr-FR" sz="2000" dirty="0" smtClean="0">
              <a:latin typeface="Segoe Print" panose="02000600000000000000" pitchFamily="2" charset="0"/>
            </a:endParaRPr>
          </a:p>
          <a:p>
            <a:pPr algn="ctr"/>
            <a:r>
              <a:rPr lang="fr-FR" dirty="0" smtClean="0">
                <a:latin typeface="Segoe Print" panose="02000600000000000000" pitchFamily="2" charset="0"/>
              </a:rPr>
              <a:t>1 pincée de sel</a:t>
            </a:r>
          </a:p>
          <a:p>
            <a:pPr algn="ctr"/>
            <a:endParaRPr lang="fr-FR" sz="2000" dirty="0">
              <a:latin typeface="Segoe Print" panose="02000600000000000000" pitchFamily="2" charset="0"/>
            </a:endParaRPr>
          </a:p>
          <a:p>
            <a:pPr algn="ctr"/>
            <a:r>
              <a:rPr lang="fr-FR" dirty="0">
                <a:latin typeface="Segoe Print" panose="02000600000000000000" pitchFamily="2" charset="0"/>
              </a:rPr>
              <a:t>3 tasses de </a:t>
            </a:r>
            <a:r>
              <a:rPr lang="fr-FR" dirty="0" smtClean="0">
                <a:latin typeface="Segoe Print" panose="02000600000000000000" pitchFamily="2" charset="0"/>
              </a:rPr>
              <a:t>lait</a:t>
            </a:r>
            <a:endParaRPr lang="fr-FR" dirty="0">
              <a:latin typeface="Segoe Print"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07" y="4829413"/>
            <a:ext cx="722685" cy="49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607" y="4832296"/>
            <a:ext cx="714286" cy="506150"/>
          </a:xfrm>
          <a:prstGeom prst="rect">
            <a:avLst/>
          </a:prstGeom>
        </p:spPr>
      </p:pic>
      <p:sp>
        <p:nvSpPr>
          <p:cNvPr id="9" name="TextBox 8"/>
          <p:cNvSpPr txBox="1"/>
          <p:nvPr/>
        </p:nvSpPr>
        <p:spPr>
          <a:xfrm>
            <a:off x="938864" y="4257181"/>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French pancakes!</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46010" y="4196231"/>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descr="French Crêpes Recip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7273" y="1447800"/>
            <a:ext cx="1918525" cy="24446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918" y="5884780"/>
            <a:ext cx="615082" cy="29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695698" y="5191361"/>
            <a:ext cx="2895601" cy="3477875"/>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en-GB" dirty="0" smtClean="0">
                <a:latin typeface="Segoe Print" panose="02000600000000000000" pitchFamily="2" charset="0"/>
              </a:rPr>
              <a:t>Ingredients</a:t>
            </a:r>
          </a:p>
          <a:p>
            <a:pPr algn="ctr"/>
            <a:endParaRPr lang="en-GB" sz="1600" dirty="0" smtClean="0">
              <a:latin typeface="Segoe Print" panose="02000600000000000000" pitchFamily="2" charset="0"/>
            </a:endParaRPr>
          </a:p>
          <a:p>
            <a:pPr algn="ctr"/>
            <a:r>
              <a:rPr lang="en-GB" dirty="0" smtClean="0">
                <a:latin typeface="Segoe Print" panose="02000600000000000000" pitchFamily="2" charset="0"/>
              </a:rPr>
              <a:t>2 cups of flour</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2 eggs</a:t>
            </a:r>
          </a:p>
          <a:p>
            <a:pPr algn="ctr"/>
            <a:endParaRPr lang="en-GB" sz="2000" dirty="0" smtClean="0">
              <a:latin typeface="Segoe Print" panose="02000600000000000000" pitchFamily="2" charset="0"/>
            </a:endParaRPr>
          </a:p>
          <a:p>
            <a:pPr algn="ctr"/>
            <a:r>
              <a:rPr lang="en-GB" sz="1600" dirty="0">
                <a:latin typeface="Segoe Print" panose="02000600000000000000" pitchFamily="2" charset="0"/>
              </a:rPr>
              <a:t>2 </a:t>
            </a:r>
            <a:r>
              <a:rPr lang="en-GB" sz="1600" dirty="0" smtClean="0">
                <a:latin typeface="Segoe Print" panose="02000600000000000000" pitchFamily="2" charset="0"/>
              </a:rPr>
              <a:t>packets </a:t>
            </a:r>
            <a:r>
              <a:rPr lang="en-GB" sz="1600" dirty="0">
                <a:latin typeface="Segoe Print" panose="02000600000000000000" pitchFamily="2" charset="0"/>
              </a:rPr>
              <a:t>of vanilla sugar</a:t>
            </a:r>
            <a:endParaRPr lang="en-GB" sz="1600" dirty="0" smtClean="0">
              <a:latin typeface="Segoe Print" panose="02000600000000000000" pitchFamily="2" charset="0"/>
            </a:endParaRP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1 pinch of salt</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3 cups of milk</a:t>
            </a:r>
            <a:endParaRPr lang="en-GB" dirty="0">
              <a:latin typeface="Segoe Print" panose="02000600000000000000" pitchFamily="2" charset="0"/>
            </a:endParaRPr>
          </a:p>
        </p:txBody>
      </p:sp>
    </p:spTree>
    <p:extLst>
      <p:ext uri="{BB962C8B-B14F-4D97-AF65-F5344CB8AC3E}">
        <p14:creationId xmlns:p14="http://schemas.microsoft.com/office/powerpoint/2010/main" val="275805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893332"/>
            <a:ext cx="2362200" cy="830997"/>
          </a:xfrm>
          <a:prstGeom prst="rect">
            <a:avLst/>
          </a:prstGeom>
          <a:noFill/>
        </p:spPr>
        <p:txBody>
          <a:bodyPr wrap="square" rtlCol="0">
            <a:spAutoFit/>
          </a:bodyPr>
          <a:lstStyle/>
          <a:p>
            <a:r>
              <a:rPr lang="fr-FR" sz="1200" dirty="0" smtClean="0">
                <a:latin typeface="Segoe Print" panose="02000600000000000000" pitchFamily="2" charset="0"/>
              </a:rPr>
              <a:t>1. Mettez </a:t>
            </a:r>
            <a:r>
              <a:rPr lang="fr-FR" sz="1200" dirty="0">
                <a:latin typeface="Segoe Print" panose="02000600000000000000" pitchFamily="2" charset="0"/>
              </a:rPr>
              <a:t>la farine, les 2 </a:t>
            </a:r>
            <a:r>
              <a:rPr lang="fr-FR" sz="1200" dirty="0" smtClean="0">
                <a:latin typeface="Segoe Print" panose="02000600000000000000" pitchFamily="2" charset="0"/>
              </a:rPr>
              <a:t>œufs, </a:t>
            </a:r>
            <a:r>
              <a:rPr lang="fr-FR" sz="1200" dirty="0">
                <a:latin typeface="Segoe Print" panose="02000600000000000000" pitchFamily="2" charset="0"/>
              </a:rPr>
              <a:t>les 2 paquets de sucre vanillé et la pincée de sel dans le bol du robot</a:t>
            </a:r>
            <a:r>
              <a:rPr lang="fr-FR" sz="1200" dirty="0" smtClean="0">
                <a:latin typeface="Segoe Print" panose="02000600000000000000" pitchFamily="2" charset="0"/>
              </a:rPr>
              <a:t>.</a:t>
            </a:r>
            <a:endParaRPr lang="en-GB" sz="1200" dirty="0">
              <a:latin typeface="Segoe Print" panose="02000600000000000000" pitchFamily="2" charset="0"/>
            </a:endParaRPr>
          </a:p>
        </p:txBody>
      </p:sp>
      <p:sp>
        <p:nvSpPr>
          <p:cNvPr id="7" name="TextBox 6"/>
          <p:cNvSpPr txBox="1"/>
          <p:nvPr/>
        </p:nvSpPr>
        <p:spPr>
          <a:xfrm>
            <a:off x="396746" y="3649200"/>
            <a:ext cx="2285999" cy="646331"/>
          </a:xfrm>
          <a:prstGeom prst="rect">
            <a:avLst/>
          </a:prstGeom>
          <a:noFill/>
        </p:spPr>
        <p:txBody>
          <a:bodyPr wrap="square" rtlCol="0">
            <a:spAutoFit/>
          </a:bodyPr>
          <a:lstStyle/>
          <a:p>
            <a:r>
              <a:rPr lang="fr-FR" sz="1200" dirty="0" smtClean="0">
                <a:latin typeface="Segoe Print" panose="02000600000000000000" pitchFamily="2" charset="0"/>
              </a:rPr>
              <a:t>2. Mixez </a:t>
            </a:r>
            <a:r>
              <a:rPr lang="fr-FR" sz="1200" dirty="0">
                <a:latin typeface="Segoe Print" panose="02000600000000000000" pitchFamily="2" charset="0"/>
              </a:rPr>
              <a:t>le tout, en ajoutant petit à petit le lait. </a:t>
            </a:r>
            <a:endParaRPr lang="en-GB" sz="1200" dirty="0">
              <a:latin typeface="Segoe Print" panose="02000600000000000000" pitchFamily="2" charset="0"/>
            </a:endParaRPr>
          </a:p>
        </p:txBody>
      </p:sp>
      <p:sp>
        <p:nvSpPr>
          <p:cNvPr id="8" name="TextBox 7"/>
          <p:cNvSpPr txBox="1"/>
          <p:nvPr/>
        </p:nvSpPr>
        <p:spPr>
          <a:xfrm>
            <a:off x="381000" y="5282710"/>
            <a:ext cx="2276474" cy="461665"/>
          </a:xfrm>
          <a:prstGeom prst="rect">
            <a:avLst/>
          </a:prstGeom>
          <a:noFill/>
        </p:spPr>
        <p:txBody>
          <a:bodyPr wrap="square" rtlCol="0">
            <a:spAutoFit/>
          </a:bodyPr>
          <a:lstStyle/>
          <a:p>
            <a:r>
              <a:rPr lang="fr-FR" sz="1200" dirty="0" smtClean="0">
                <a:latin typeface="Segoe Print" panose="02000600000000000000" pitchFamily="2" charset="0"/>
              </a:rPr>
              <a:t>3. Mélangez </a:t>
            </a:r>
            <a:r>
              <a:rPr lang="fr-FR" sz="1200" dirty="0">
                <a:latin typeface="Segoe Print" panose="02000600000000000000" pitchFamily="2" charset="0"/>
              </a:rPr>
              <a:t>jusqu'à ce que la pâte soit </a:t>
            </a:r>
            <a:r>
              <a:rPr lang="fr-FR" sz="1200" dirty="0" smtClean="0">
                <a:latin typeface="Segoe Print" panose="02000600000000000000" pitchFamily="2" charset="0"/>
              </a:rPr>
              <a:t>homogène</a:t>
            </a:r>
            <a:r>
              <a:rPr lang="fr-FR" sz="1200" dirty="0">
                <a:latin typeface="Segoe Print" panose="02000600000000000000" pitchFamily="2" charset="0"/>
              </a:rPr>
              <a:t>.</a:t>
            </a:r>
            <a:r>
              <a:rPr lang="fr-FR" sz="1200" dirty="0" smtClean="0">
                <a:latin typeface="Segoe Print" panose="02000600000000000000" pitchFamily="2" charset="0"/>
              </a:rPr>
              <a:t> </a:t>
            </a:r>
            <a:endParaRPr lang="en-GB" sz="1200" dirty="0">
              <a:latin typeface="Segoe Print" panose="02000600000000000000" pitchFamily="2" charset="0"/>
            </a:endParaRPr>
          </a:p>
        </p:txBody>
      </p:sp>
      <p:sp>
        <p:nvSpPr>
          <p:cNvPr id="9" name="TextBox 8"/>
          <p:cNvSpPr txBox="1"/>
          <p:nvPr/>
        </p:nvSpPr>
        <p:spPr>
          <a:xfrm>
            <a:off x="401508" y="6474677"/>
            <a:ext cx="2276474" cy="1384995"/>
          </a:xfrm>
          <a:prstGeom prst="rect">
            <a:avLst/>
          </a:prstGeom>
          <a:noFill/>
        </p:spPr>
        <p:txBody>
          <a:bodyPr wrap="square" rtlCol="0">
            <a:spAutoFit/>
          </a:bodyPr>
          <a:lstStyle/>
          <a:p>
            <a:r>
              <a:rPr lang="fr-FR" sz="1200" dirty="0" smtClean="0">
                <a:latin typeface="Segoe Print" panose="02000600000000000000" pitchFamily="2" charset="0"/>
              </a:rPr>
              <a:t>4. Versez </a:t>
            </a:r>
            <a:r>
              <a:rPr lang="fr-FR" sz="1200" dirty="0">
                <a:latin typeface="Segoe Print" panose="02000600000000000000" pitchFamily="2" charset="0"/>
              </a:rPr>
              <a:t>une louche de pâte dans une crêpière et </a:t>
            </a:r>
            <a:r>
              <a:rPr lang="fr-FR" sz="1200" dirty="0" smtClean="0">
                <a:latin typeface="Segoe Print" panose="02000600000000000000" pitchFamily="2" charset="0"/>
              </a:rPr>
              <a:t>laissez </a:t>
            </a:r>
            <a:r>
              <a:rPr lang="fr-FR" sz="1200" dirty="0">
                <a:latin typeface="Segoe Print" panose="02000600000000000000" pitchFamily="2" charset="0"/>
              </a:rPr>
              <a:t>cuire la crêpe en retournant à mi-cuisson.</a:t>
            </a:r>
          </a:p>
          <a:p>
            <a:r>
              <a:rPr lang="fr-FR" sz="1200" dirty="0" smtClean="0">
                <a:latin typeface="Segoe Print" panose="02000600000000000000" pitchFamily="2" charset="0"/>
              </a:rPr>
              <a:t>Répétez </a:t>
            </a:r>
            <a:r>
              <a:rPr lang="fr-FR" sz="1200" dirty="0">
                <a:latin typeface="Segoe Print" panose="02000600000000000000" pitchFamily="2" charset="0"/>
              </a:rPr>
              <a:t>l'opération jusqu'à épuisement des ingrédients. </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48150" y="1893332"/>
            <a:ext cx="2209800" cy="1015663"/>
          </a:xfrm>
          <a:prstGeom prst="rect">
            <a:avLst/>
          </a:prstGeom>
          <a:noFill/>
        </p:spPr>
        <p:txBody>
          <a:bodyPr wrap="square" rtlCol="0">
            <a:spAutoFit/>
          </a:bodyPr>
          <a:lstStyle/>
          <a:p>
            <a:r>
              <a:rPr lang="en-GB" sz="1200" dirty="0" smtClean="0">
                <a:latin typeface="Segoe Print" panose="02000600000000000000" pitchFamily="2" charset="0"/>
              </a:rPr>
              <a:t>1. </a:t>
            </a:r>
            <a:r>
              <a:rPr lang="en-GB" sz="1200" dirty="0">
                <a:latin typeface="Segoe Print" panose="02000600000000000000" pitchFamily="2" charset="0"/>
              </a:rPr>
              <a:t>Put the flour, the 2 eggs, the 2 packets of vanilla sugar and the pinch of salt </a:t>
            </a:r>
            <a:r>
              <a:rPr lang="en-GB" sz="1200" dirty="0" smtClean="0">
                <a:latin typeface="Segoe Print" panose="02000600000000000000" pitchFamily="2" charset="0"/>
              </a:rPr>
              <a:t>into the </a:t>
            </a:r>
            <a:r>
              <a:rPr lang="en-GB" sz="1200" dirty="0">
                <a:latin typeface="Segoe Print" panose="02000600000000000000" pitchFamily="2" charset="0"/>
              </a:rPr>
              <a:t>food </a:t>
            </a:r>
            <a:r>
              <a:rPr lang="en-GB" sz="1200" dirty="0" smtClean="0">
                <a:latin typeface="Segoe Print" panose="02000600000000000000" pitchFamily="2" charset="0"/>
              </a:rPr>
              <a:t>processor bowl.</a:t>
            </a:r>
            <a:endParaRPr lang="en-GB" sz="1200" dirty="0">
              <a:latin typeface="Segoe Print" panose="02000600000000000000" pitchFamily="2" charset="0"/>
            </a:endParaRPr>
          </a:p>
        </p:txBody>
      </p:sp>
      <p:sp>
        <p:nvSpPr>
          <p:cNvPr id="14" name="TextBox 13"/>
          <p:cNvSpPr txBox="1"/>
          <p:nvPr/>
        </p:nvSpPr>
        <p:spPr>
          <a:xfrm>
            <a:off x="4248150" y="3649199"/>
            <a:ext cx="2209800" cy="646331"/>
          </a:xfrm>
          <a:prstGeom prst="rect">
            <a:avLst/>
          </a:prstGeom>
          <a:noFill/>
        </p:spPr>
        <p:txBody>
          <a:bodyPr wrap="square" rtlCol="0">
            <a:spAutoFit/>
          </a:bodyPr>
          <a:lstStyle/>
          <a:p>
            <a:r>
              <a:rPr lang="en-GB" sz="1200" dirty="0" smtClean="0">
                <a:latin typeface="Segoe Print" panose="02000600000000000000" pitchFamily="2" charset="0"/>
              </a:rPr>
              <a:t>2. </a:t>
            </a:r>
            <a:r>
              <a:rPr lang="en-GB" sz="1200" dirty="0">
                <a:latin typeface="Segoe Print" panose="02000600000000000000" pitchFamily="2" charset="0"/>
              </a:rPr>
              <a:t>Mix everything, gradually adding the milk.</a:t>
            </a:r>
          </a:p>
        </p:txBody>
      </p:sp>
      <p:sp>
        <p:nvSpPr>
          <p:cNvPr id="15" name="TextBox 14"/>
          <p:cNvSpPr txBox="1"/>
          <p:nvPr/>
        </p:nvSpPr>
        <p:spPr>
          <a:xfrm>
            <a:off x="4343400" y="5282709"/>
            <a:ext cx="2133600" cy="461665"/>
          </a:xfrm>
          <a:prstGeom prst="rect">
            <a:avLst/>
          </a:prstGeom>
          <a:noFill/>
        </p:spPr>
        <p:txBody>
          <a:bodyPr wrap="square" rtlCol="0">
            <a:spAutoFit/>
          </a:bodyPr>
          <a:lstStyle/>
          <a:p>
            <a:r>
              <a:rPr lang="en-GB" sz="1200" dirty="0" smtClean="0">
                <a:latin typeface="Segoe Print" panose="02000600000000000000" pitchFamily="2" charset="0"/>
              </a:rPr>
              <a:t>3. </a:t>
            </a:r>
            <a:r>
              <a:rPr lang="en-GB" sz="1200" dirty="0">
                <a:latin typeface="Segoe Print" panose="02000600000000000000" pitchFamily="2" charset="0"/>
              </a:rPr>
              <a:t>Mix until the </a:t>
            </a:r>
            <a:r>
              <a:rPr lang="en-GB" sz="1200" dirty="0" smtClean="0">
                <a:latin typeface="Segoe Print" panose="02000600000000000000" pitchFamily="2" charset="0"/>
              </a:rPr>
              <a:t>batter </a:t>
            </a:r>
            <a:r>
              <a:rPr lang="en-GB" sz="1200" dirty="0">
                <a:latin typeface="Segoe Print" panose="02000600000000000000" pitchFamily="2" charset="0"/>
              </a:rPr>
              <a:t>is </a:t>
            </a:r>
            <a:r>
              <a:rPr lang="en-GB" sz="1200" dirty="0" smtClean="0">
                <a:latin typeface="Segoe Print" panose="02000600000000000000" pitchFamily="2" charset="0"/>
              </a:rPr>
              <a:t>homogeneous.</a:t>
            </a:r>
            <a:endParaRPr lang="en-GB" sz="1200" dirty="0">
              <a:latin typeface="Segoe Print" panose="02000600000000000000" pitchFamily="2" charset="0"/>
            </a:endParaRPr>
          </a:p>
        </p:txBody>
      </p:sp>
      <p:sp>
        <p:nvSpPr>
          <p:cNvPr id="16" name="TextBox 15"/>
          <p:cNvSpPr txBox="1"/>
          <p:nvPr/>
        </p:nvSpPr>
        <p:spPr>
          <a:xfrm>
            <a:off x="4343400" y="6474676"/>
            <a:ext cx="2105024" cy="1569660"/>
          </a:xfrm>
          <a:prstGeom prst="rect">
            <a:avLst/>
          </a:prstGeom>
          <a:noFill/>
        </p:spPr>
        <p:txBody>
          <a:bodyPr wrap="square" rtlCol="0">
            <a:spAutoFit/>
          </a:bodyPr>
          <a:lstStyle/>
          <a:p>
            <a:r>
              <a:rPr lang="en-GB" sz="1200" dirty="0" smtClean="0">
                <a:latin typeface="Segoe Print" panose="02000600000000000000" pitchFamily="2" charset="0"/>
              </a:rPr>
              <a:t>4. </a:t>
            </a:r>
            <a:r>
              <a:rPr lang="en-GB" sz="1200" dirty="0">
                <a:latin typeface="Segoe Print" panose="02000600000000000000" pitchFamily="2" charset="0"/>
              </a:rPr>
              <a:t>Pour a ladle of </a:t>
            </a:r>
            <a:r>
              <a:rPr lang="en-GB" sz="1200" dirty="0" smtClean="0">
                <a:latin typeface="Segoe Print" panose="02000600000000000000" pitchFamily="2" charset="0"/>
              </a:rPr>
              <a:t>batter into </a:t>
            </a:r>
            <a:r>
              <a:rPr lang="en-GB" sz="1200" dirty="0">
                <a:latin typeface="Segoe Print" panose="02000600000000000000" pitchFamily="2" charset="0"/>
              </a:rPr>
              <a:t>a </a:t>
            </a:r>
            <a:r>
              <a:rPr lang="en-GB" sz="1200" dirty="0" smtClean="0">
                <a:latin typeface="Segoe Print" panose="02000600000000000000" pitchFamily="2" charset="0"/>
              </a:rPr>
              <a:t>frying pan </a:t>
            </a:r>
            <a:r>
              <a:rPr lang="en-GB" sz="1200" dirty="0">
                <a:latin typeface="Segoe Print" panose="02000600000000000000" pitchFamily="2" charset="0"/>
              </a:rPr>
              <a:t>and cook the pancake, turning </a:t>
            </a:r>
            <a:r>
              <a:rPr lang="en-GB" sz="1200" dirty="0" smtClean="0">
                <a:latin typeface="Segoe Print" panose="02000600000000000000" pitchFamily="2" charset="0"/>
              </a:rPr>
              <a:t>it halfway </a:t>
            </a:r>
            <a:r>
              <a:rPr lang="en-GB" sz="1200" dirty="0">
                <a:latin typeface="Segoe Print" panose="02000600000000000000" pitchFamily="2" charset="0"/>
              </a:rPr>
              <a:t>through cooking.</a:t>
            </a:r>
          </a:p>
          <a:p>
            <a:r>
              <a:rPr lang="en-GB" sz="1200" dirty="0">
                <a:latin typeface="Segoe Print" panose="02000600000000000000" pitchFamily="2" charset="0"/>
              </a:rPr>
              <a:t>Repeat until all the ingredients are </a:t>
            </a:r>
            <a:endParaRPr lang="en-GB" sz="1200" dirty="0" smtClean="0">
              <a:latin typeface="Segoe Print" panose="02000600000000000000" pitchFamily="2" charset="0"/>
            </a:endParaRPr>
          </a:p>
          <a:p>
            <a:r>
              <a:rPr lang="en-GB" sz="1200" dirty="0">
                <a:latin typeface="Segoe Print" panose="02000600000000000000" pitchFamily="2" charset="0"/>
              </a:rPr>
              <a:t>u</a:t>
            </a:r>
            <a:r>
              <a:rPr lang="en-GB" sz="1200" dirty="0" smtClean="0">
                <a:latin typeface="Segoe Print" panose="02000600000000000000" pitchFamily="2" charset="0"/>
              </a:rPr>
              <a:t>sed up</a:t>
            </a:r>
            <a:r>
              <a:rPr lang="en-GB" sz="1200" dirty="0">
                <a:latin typeface="Segoe Print" panose="02000600000000000000" pitchFamily="2" charset="0"/>
              </a:rPr>
              <a:t>.</a:t>
            </a: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880255"/>
            <a:ext cx="688516" cy="487889"/>
          </a:xfrm>
          <a:prstGeom prst="rect">
            <a:avLst/>
          </a:prstGeom>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1594759"/>
            <a:ext cx="1428141" cy="142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196" y="3265294"/>
            <a:ext cx="1414145" cy="141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4821046"/>
            <a:ext cx="1428141" cy="142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3200" y="6477000"/>
            <a:ext cx="1481530" cy="148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788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420" y="1519236"/>
            <a:ext cx="3801534"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169551"/>
          </a:xfrm>
          <a:prstGeom prst="rect">
            <a:avLst/>
          </a:prstGeom>
          <a:noFill/>
        </p:spPr>
        <p:txBody>
          <a:bodyPr wrap="square" rtlCol="0">
            <a:spAutoFit/>
          </a:bodyPr>
          <a:lstStyle/>
          <a:p>
            <a:pPr algn="ctr"/>
            <a:r>
              <a:rPr lang="en-GB" sz="2000" b="1" dirty="0" smtClean="0">
                <a:latin typeface="Segoe Print" panose="02000600000000000000" pitchFamily="2" charset="0"/>
              </a:rPr>
              <a:t>Madeleines</a:t>
            </a:r>
          </a:p>
          <a:p>
            <a:pPr algn="ctr"/>
            <a:r>
              <a:rPr lang="en-GB" sz="1000" b="1" dirty="0" smtClean="0">
                <a:latin typeface="Segoe Print" panose="02000600000000000000" pitchFamily="2" charset="0"/>
              </a:rPr>
              <a:t>Madeleine cakes</a:t>
            </a:r>
          </a:p>
          <a:p>
            <a:pPr algn="ctr"/>
            <a:endParaRPr lang="en-GB" sz="1000" b="1" dirty="0">
              <a:latin typeface="Segoe Print" panose="02000600000000000000" pitchFamily="2" charset="0"/>
            </a:endParaRPr>
          </a:p>
          <a:p>
            <a:pPr algn="ctr"/>
            <a:r>
              <a:rPr lang="en-GB" sz="1000" b="1" dirty="0" smtClean="0">
                <a:latin typeface="Segoe Print" panose="02000600000000000000" pitchFamily="2" charset="0"/>
              </a:rPr>
              <a:t>Madeleines are small, buttery sponge cakes with a distinctive shell-like shape. </a:t>
            </a:r>
          </a:p>
          <a:p>
            <a:pPr algn="ctr"/>
            <a:r>
              <a:rPr lang="en-GB" sz="1000" b="1" dirty="0" smtClean="0">
                <a:latin typeface="Segoe Print" panose="02000600000000000000" pitchFamily="2" charset="0"/>
              </a:rPr>
              <a:t>They are a speciality from the Lorraine region in north-eastern France.</a:t>
            </a:r>
          </a:p>
          <a:p>
            <a:pPr algn="ctr"/>
            <a:endParaRPr lang="en-GB" sz="1000" b="1" dirty="0">
              <a:latin typeface="Segoe Print" panose="02000600000000000000" pitchFamily="2" charset="0"/>
            </a:endParaRPr>
          </a:p>
        </p:txBody>
      </p:sp>
      <p:sp>
        <p:nvSpPr>
          <p:cNvPr id="3" name="TextBox 2"/>
          <p:cNvSpPr txBox="1"/>
          <p:nvPr/>
        </p:nvSpPr>
        <p:spPr>
          <a:xfrm>
            <a:off x="409574" y="5320347"/>
            <a:ext cx="2895601" cy="3585597"/>
          </a:xfrm>
          <a:prstGeom prst="rect">
            <a:avLst/>
          </a:prstGeom>
          <a:noFill/>
        </p:spPr>
        <p:txBody>
          <a:bodyPr wrap="square" rtlCol="0">
            <a:spAutoFit/>
          </a:bodyPr>
          <a:lstStyle/>
          <a:p>
            <a:pPr algn="ctr"/>
            <a:r>
              <a:rPr lang="fr-FR" dirty="0" smtClean="0">
                <a:latin typeface="Segoe Print" panose="02000600000000000000" pitchFamily="2" charset="0"/>
              </a:rPr>
              <a:t>Ingrédients</a:t>
            </a:r>
          </a:p>
          <a:p>
            <a:pPr algn="ctr"/>
            <a:endParaRPr lang="fr-FR" sz="1600" dirty="0">
              <a:latin typeface="Segoe Print" panose="02000600000000000000" pitchFamily="2" charset="0"/>
            </a:endParaRPr>
          </a:p>
          <a:p>
            <a:pPr algn="ctr"/>
            <a:r>
              <a:rPr lang="fr-FR" dirty="0">
                <a:latin typeface="Segoe Print" panose="02000600000000000000" pitchFamily="2" charset="0"/>
              </a:rPr>
              <a:t>3 </a:t>
            </a:r>
            <a:r>
              <a:rPr lang="fr-FR" dirty="0" smtClean="0">
                <a:latin typeface="Segoe Print" panose="02000600000000000000" pitchFamily="2" charset="0"/>
              </a:rPr>
              <a:t>œufs</a:t>
            </a:r>
          </a:p>
          <a:p>
            <a:pPr algn="ctr"/>
            <a:endParaRPr lang="fr-FR" sz="1000" dirty="0" smtClean="0">
              <a:latin typeface="Segoe Print" panose="02000600000000000000" pitchFamily="2" charset="0"/>
            </a:endParaRPr>
          </a:p>
          <a:p>
            <a:pPr algn="ctr"/>
            <a:r>
              <a:rPr lang="fr-FR" dirty="0">
                <a:latin typeface="Segoe Print" panose="02000600000000000000" pitchFamily="2" charset="0"/>
              </a:rPr>
              <a:t>150 g de </a:t>
            </a:r>
            <a:r>
              <a:rPr lang="fr-FR" dirty="0" smtClean="0">
                <a:latin typeface="Segoe Print" panose="02000600000000000000" pitchFamily="2" charset="0"/>
              </a:rPr>
              <a:t>sucre</a:t>
            </a:r>
          </a:p>
          <a:p>
            <a:pPr algn="ctr"/>
            <a:endParaRPr lang="fr-FR" sz="1000" dirty="0" smtClean="0">
              <a:latin typeface="Segoe Print" panose="02000600000000000000" pitchFamily="2" charset="0"/>
            </a:endParaRPr>
          </a:p>
          <a:p>
            <a:pPr algn="ctr"/>
            <a:r>
              <a:rPr lang="fr-FR" dirty="0">
                <a:latin typeface="Segoe Print" panose="02000600000000000000" pitchFamily="2" charset="0"/>
              </a:rPr>
              <a:t>200 g de </a:t>
            </a:r>
            <a:r>
              <a:rPr lang="fr-FR" dirty="0" smtClean="0">
                <a:latin typeface="Segoe Print" panose="02000600000000000000" pitchFamily="2" charset="0"/>
              </a:rPr>
              <a:t>farine</a:t>
            </a:r>
          </a:p>
          <a:p>
            <a:pPr algn="ctr"/>
            <a:endParaRPr lang="fr-FR" sz="1400" dirty="0" smtClean="0">
              <a:latin typeface="Segoe Print" panose="02000600000000000000" pitchFamily="2" charset="0"/>
            </a:endParaRPr>
          </a:p>
          <a:p>
            <a:pPr algn="ctr"/>
            <a:r>
              <a:rPr lang="fr-FR" sz="950" dirty="0" smtClean="0">
                <a:latin typeface="Segoe Print" panose="02000600000000000000" pitchFamily="2" charset="0"/>
              </a:rPr>
              <a:t>2 cuillères à soupe d’eau de fleur d’oranger</a:t>
            </a:r>
            <a:endParaRPr lang="fr-FR" sz="950" dirty="0">
              <a:latin typeface="Segoe Print" panose="02000600000000000000" pitchFamily="2" charset="0"/>
            </a:endParaRPr>
          </a:p>
          <a:p>
            <a:pPr algn="ctr"/>
            <a:endParaRPr lang="fr-FR" sz="1200" dirty="0" smtClean="0">
              <a:latin typeface="Segoe Print" panose="02000600000000000000" pitchFamily="2" charset="0"/>
            </a:endParaRPr>
          </a:p>
          <a:p>
            <a:pPr algn="ctr"/>
            <a:r>
              <a:rPr lang="fr-FR" dirty="0" smtClean="0">
                <a:latin typeface="Segoe Print" panose="02000600000000000000" pitchFamily="2" charset="0"/>
              </a:rPr>
              <a:t>8 g de levure chimique </a:t>
            </a:r>
          </a:p>
          <a:p>
            <a:pPr algn="ctr"/>
            <a:endParaRPr lang="fr-FR" sz="1200" dirty="0">
              <a:latin typeface="Segoe Print" panose="02000600000000000000" pitchFamily="2" charset="0"/>
            </a:endParaRPr>
          </a:p>
          <a:p>
            <a:pPr algn="ctr"/>
            <a:r>
              <a:rPr lang="fr-FR" dirty="0">
                <a:latin typeface="Segoe Print" panose="02000600000000000000" pitchFamily="2" charset="0"/>
              </a:rPr>
              <a:t>100 g de beurre </a:t>
            </a:r>
            <a:r>
              <a:rPr lang="fr-FR" dirty="0" smtClean="0">
                <a:latin typeface="Segoe Print" panose="02000600000000000000" pitchFamily="2" charset="0"/>
              </a:rPr>
              <a:t>fondu</a:t>
            </a:r>
          </a:p>
          <a:p>
            <a:pPr algn="ctr"/>
            <a:endParaRPr lang="fr-FR" sz="1000" dirty="0">
              <a:latin typeface="Segoe Print" panose="02000600000000000000" pitchFamily="2" charset="0"/>
            </a:endParaRPr>
          </a:p>
          <a:p>
            <a:pPr algn="ctr"/>
            <a:r>
              <a:rPr lang="fr-FR" dirty="0">
                <a:latin typeface="Segoe Print" panose="02000600000000000000" pitchFamily="2" charset="0"/>
              </a:rPr>
              <a:t>50 g de lait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031" y="4724400"/>
            <a:ext cx="722685" cy="4976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006" y="4715907"/>
            <a:ext cx="714286" cy="506150"/>
          </a:xfrm>
          <a:prstGeom prst="rect">
            <a:avLst/>
          </a:prstGeom>
        </p:spPr>
      </p:pic>
      <p:sp>
        <p:nvSpPr>
          <p:cNvPr id="9" name="TextBox 8"/>
          <p:cNvSpPr txBox="1"/>
          <p:nvPr/>
        </p:nvSpPr>
        <p:spPr>
          <a:xfrm>
            <a:off x="938864" y="4257181"/>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French madeleines!</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46010" y="4196231"/>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867400"/>
            <a:ext cx="459174" cy="290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657599" y="5335269"/>
            <a:ext cx="2895601" cy="3585597"/>
          </a:xfrm>
          <a:prstGeom prst="rect">
            <a:avLst/>
          </a:prstGeom>
          <a:noFill/>
        </p:spPr>
        <p:txBody>
          <a:bodyPr wrap="square" rtlCol="0">
            <a:spAutoFit/>
          </a:bodyPr>
          <a:lstStyle/>
          <a:p>
            <a:pPr algn="ctr"/>
            <a:r>
              <a:rPr lang="en-GB" dirty="0" smtClean="0">
                <a:latin typeface="Segoe Print" panose="02000600000000000000" pitchFamily="2" charset="0"/>
              </a:rPr>
              <a:t>Ingredients</a:t>
            </a:r>
          </a:p>
          <a:p>
            <a:pPr algn="ctr"/>
            <a:endParaRPr lang="en-GB" sz="1600" dirty="0" smtClean="0">
              <a:latin typeface="Segoe Print" panose="02000600000000000000" pitchFamily="2" charset="0"/>
            </a:endParaRPr>
          </a:p>
          <a:p>
            <a:pPr algn="ctr"/>
            <a:r>
              <a:rPr lang="en-GB" dirty="0" smtClean="0">
                <a:latin typeface="Segoe Print" panose="02000600000000000000" pitchFamily="2" charset="0"/>
              </a:rPr>
              <a:t>3 eggs</a:t>
            </a:r>
          </a:p>
          <a:p>
            <a:pPr algn="ctr"/>
            <a:endParaRPr lang="en-GB" sz="1000" dirty="0" smtClean="0">
              <a:latin typeface="Segoe Print" panose="02000600000000000000" pitchFamily="2" charset="0"/>
            </a:endParaRPr>
          </a:p>
          <a:p>
            <a:pPr algn="ctr"/>
            <a:r>
              <a:rPr lang="en-GB" dirty="0" smtClean="0">
                <a:latin typeface="Segoe Print" panose="02000600000000000000" pitchFamily="2" charset="0"/>
              </a:rPr>
              <a:t>150g sugar</a:t>
            </a:r>
          </a:p>
          <a:p>
            <a:pPr algn="ctr"/>
            <a:endParaRPr lang="en-GB" sz="1000" dirty="0" smtClean="0">
              <a:latin typeface="Segoe Print" panose="02000600000000000000" pitchFamily="2" charset="0"/>
            </a:endParaRPr>
          </a:p>
          <a:p>
            <a:pPr algn="ctr"/>
            <a:r>
              <a:rPr lang="en-GB" dirty="0" smtClean="0">
                <a:latin typeface="Segoe Print" panose="02000600000000000000" pitchFamily="2" charset="0"/>
              </a:rPr>
              <a:t>200g flour</a:t>
            </a:r>
          </a:p>
          <a:p>
            <a:pPr algn="ctr"/>
            <a:endParaRPr lang="en-GB" sz="1400" dirty="0" smtClean="0">
              <a:latin typeface="Segoe Print" panose="02000600000000000000" pitchFamily="2" charset="0"/>
            </a:endParaRPr>
          </a:p>
          <a:p>
            <a:pPr algn="ctr"/>
            <a:r>
              <a:rPr lang="en-GB" sz="950" dirty="0" smtClean="0">
                <a:latin typeface="Segoe Print" panose="02000600000000000000" pitchFamily="2" charset="0"/>
              </a:rPr>
              <a:t>2 tablespoons of orange essence</a:t>
            </a:r>
          </a:p>
          <a:p>
            <a:pPr algn="ctr"/>
            <a:endParaRPr lang="en-GB" sz="1200" dirty="0" smtClean="0">
              <a:latin typeface="Segoe Print" panose="02000600000000000000" pitchFamily="2" charset="0"/>
            </a:endParaRPr>
          </a:p>
          <a:p>
            <a:pPr algn="ctr"/>
            <a:r>
              <a:rPr lang="en-GB" dirty="0" smtClean="0">
                <a:latin typeface="Segoe Print" panose="02000600000000000000" pitchFamily="2" charset="0"/>
              </a:rPr>
              <a:t>8g baking powder</a:t>
            </a:r>
          </a:p>
          <a:p>
            <a:pPr algn="ctr"/>
            <a:endParaRPr lang="en-GB" sz="1200" dirty="0" smtClean="0">
              <a:latin typeface="Segoe Print" panose="02000600000000000000" pitchFamily="2" charset="0"/>
            </a:endParaRPr>
          </a:p>
          <a:p>
            <a:pPr algn="ctr"/>
            <a:r>
              <a:rPr lang="en-GB" dirty="0" smtClean="0">
                <a:latin typeface="Segoe Print" panose="02000600000000000000" pitchFamily="2" charset="0"/>
              </a:rPr>
              <a:t>100g melted butter</a:t>
            </a:r>
          </a:p>
          <a:p>
            <a:pPr algn="ctr"/>
            <a:endParaRPr lang="en-GB" sz="1000" dirty="0" smtClean="0">
              <a:latin typeface="Segoe Print" panose="02000600000000000000" pitchFamily="2" charset="0"/>
            </a:endParaRPr>
          </a:p>
          <a:p>
            <a:pPr algn="ctr"/>
            <a:r>
              <a:rPr lang="en-GB" dirty="0" smtClean="0">
                <a:latin typeface="Segoe Print" panose="02000600000000000000" pitchFamily="2" charset="0"/>
              </a:rPr>
              <a:t>50g milk </a:t>
            </a:r>
            <a:endParaRPr lang="en-GB" dirty="0">
              <a:latin typeface="Segoe Print" panose="02000600000000000000" pitchFamily="2" charset="0"/>
            </a:endParaRPr>
          </a:p>
        </p:txBody>
      </p:sp>
    </p:spTree>
    <p:extLst>
      <p:ext uri="{BB962C8B-B14F-4D97-AF65-F5344CB8AC3E}">
        <p14:creationId xmlns:p14="http://schemas.microsoft.com/office/powerpoint/2010/main" val="2941019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368144"/>
            <a:ext cx="2362200" cy="1015663"/>
          </a:xfrm>
          <a:prstGeom prst="rect">
            <a:avLst/>
          </a:prstGeom>
          <a:noFill/>
        </p:spPr>
        <p:txBody>
          <a:bodyPr wrap="square" rtlCol="0">
            <a:spAutoFit/>
          </a:bodyPr>
          <a:lstStyle/>
          <a:p>
            <a:r>
              <a:rPr lang="fr-FR" sz="1200" dirty="0" smtClean="0">
                <a:latin typeface="Segoe Print" panose="02000600000000000000" pitchFamily="2" charset="0"/>
              </a:rPr>
              <a:t>1. Préchauffez </a:t>
            </a:r>
            <a:r>
              <a:rPr lang="fr-FR" sz="1200" dirty="0">
                <a:latin typeface="Segoe Print" panose="02000600000000000000" pitchFamily="2" charset="0"/>
              </a:rPr>
              <a:t>le four à </a:t>
            </a:r>
            <a:r>
              <a:rPr lang="fr-FR" sz="1200" dirty="0" smtClean="0">
                <a:latin typeface="Segoe Print" panose="02000600000000000000" pitchFamily="2" charset="0"/>
              </a:rPr>
              <a:t>240°C.</a:t>
            </a:r>
            <a:endParaRPr lang="fr-FR" sz="1200" dirty="0">
              <a:latin typeface="Segoe Print" panose="02000600000000000000" pitchFamily="2" charset="0"/>
            </a:endParaRPr>
          </a:p>
          <a:p>
            <a:r>
              <a:rPr lang="fr-FR" sz="1200" dirty="0" smtClean="0">
                <a:latin typeface="Segoe Print" panose="02000600000000000000" pitchFamily="2" charset="0"/>
              </a:rPr>
              <a:t>Faites </a:t>
            </a:r>
            <a:r>
              <a:rPr lang="fr-FR" sz="1200" dirty="0">
                <a:latin typeface="Segoe Print" panose="02000600000000000000" pitchFamily="2" charset="0"/>
              </a:rPr>
              <a:t>fondre le beurre dans une casserole à feu doux, </a:t>
            </a:r>
            <a:r>
              <a:rPr lang="fr-FR" sz="1200" dirty="0" smtClean="0">
                <a:latin typeface="Segoe Print" panose="02000600000000000000" pitchFamily="2" charset="0"/>
              </a:rPr>
              <a:t>réservez. </a:t>
            </a:r>
            <a:endParaRPr lang="en-GB" sz="1200" dirty="0">
              <a:latin typeface="Segoe Print" panose="02000600000000000000" pitchFamily="2" charset="0"/>
            </a:endParaRPr>
          </a:p>
        </p:txBody>
      </p:sp>
      <p:sp>
        <p:nvSpPr>
          <p:cNvPr id="7" name="TextBox 6"/>
          <p:cNvSpPr txBox="1"/>
          <p:nvPr/>
        </p:nvSpPr>
        <p:spPr>
          <a:xfrm>
            <a:off x="396746" y="2463463"/>
            <a:ext cx="2285999" cy="646331"/>
          </a:xfrm>
          <a:prstGeom prst="rect">
            <a:avLst/>
          </a:prstGeom>
          <a:noFill/>
        </p:spPr>
        <p:txBody>
          <a:bodyPr wrap="square" rtlCol="0">
            <a:spAutoFit/>
          </a:bodyPr>
          <a:lstStyle/>
          <a:p>
            <a:r>
              <a:rPr lang="fr-FR" sz="1200" dirty="0" smtClean="0">
                <a:latin typeface="Segoe Print" panose="02000600000000000000" pitchFamily="2" charset="0"/>
              </a:rPr>
              <a:t>2. Mélangez </a:t>
            </a:r>
            <a:r>
              <a:rPr lang="fr-FR" sz="1200" dirty="0">
                <a:latin typeface="Segoe Print" panose="02000600000000000000" pitchFamily="2" charset="0"/>
              </a:rPr>
              <a:t>les </a:t>
            </a:r>
            <a:r>
              <a:rPr lang="fr-FR" sz="1200" dirty="0" smtClean="0">
                <a:latin typeface="Segoe Print" panose="02000600000000000000" pitchFamily="2" charset="0"/>
              </a:rPr>
              <a:t>œufs </a:t>
            </a:r>
            <a:r>
              <a:rPr lang="fr-FR" sz="1200" dirty="0">
                <a:latin typeface="Segoe Print" panose="02000600000000000000" pitchFamily="2" charset="0"/>
              </a:rPr>
              <a:t>avec le sucre, jusqu'à ce que le mélange blanchisse. </a:t>
            </a:r>
            <a:endParaRPr lang="en-GB" sz="1200" dirty="0">
              <a:latin typeface="Segoe Print" panose="02000600000000000000" pitchFamily="2" charset="0"/>
            </a:endParaRPr>
          </a:p>
        </p:txBody>
      </p:sp>
      <p:sp>
        <p:nvSpPr>
          <p:cNvPr id="8" name="TextBox 7"/>
          <p:cNvSpPr txBox="1"/>
          <p:nvPr/>
        </p:nvSpPr>
        <p:spPr>
          <a:xfrm>
            <a:off x="377696" y="3198167"/>
            <a:ext cx="2276474" cy="461665"/>
          </a:xfrm>
          <a:prstGeom prst="rect">
            <a:avLst/>
          </a:prstGeom>
          <a:noFill/>
        </p:spPr>
        <p:txBody>
          <a:bodyPr wrap="square" rtlCol="0">
            <a:spAutoFit/>
          </a:bodyPr>
          <a:lstStyle/>
          <a:p>
            <a:r>
              <a:rPr lang="fr-FR" sz="1200" dirty="0" smtClean="0">
                <a:latin typeface="Segoe Print" panose="02000600000000000000" pitchFamily="2" charset="0"/>
              </a:rPr>
              <a:t>3. Ajoutez </a:t>
            </a:r>
            <a:r>
              <a:rPr lang="fr-FR" sz="1200" dirty="0">
                <a:latin typeface="Segoe Print" panose="02000600000000000000" pitchFamily="2" charset="0"/>
              </a:rPr>
              <a:t>ensuite la fleur d'oranger et 40 g de lait. </a:t>
            </a:r>
            <a:endParaRPr lang="en-GB" sz="1200" dirty="0">
              <a:latin typeface="Segoe Print" panose="02000600000000000000" pitchFamily="2" charset="0"/>
            </a:endParaRPr>
          </a:p>
        </p:txBody>
      </p:sp>
      <p:sp>
        <p:nvSpPr>
          <p:cNvPr id="9" name="TextBox 8"/>
          <p:cNvSpPr txBox="1"/>
          <p:nvPr/>
        </p:nvSpPr>
        <p:spPr>
          <a:xfrm>
            <a:off x="415796" y="3810000"/>
            <a:ext cx="2276474" cy="461665"/>
          </a:xfrm>
          <a:prstGeom prst="rect">
            <a:avLst/>
          </a:prstGeom>
          <a:noFill/>
        </p:spPr>
        <p:txBody>
          <a:bodyPr wrap="square" rtlCol="0">
            <a:spAutoFit/>
          </a:bodyPr>
          <a:lstStyle/>
          <a:p>
            <a:r>
              <a:rPr lang="fr-FR" sz="1200" dirty="0" smtClean="0">
                <a:latin typeface="Segoe Print" panose="02000600000000000000" pitchFamily="2" charset="0"/>
              </a:rPr>
              <a:t>4. Ajoutez </a:t>
            </a:r>
            <a:r>
              <a:rPr lang="fr-FR" sz="1200" dirty="0">
                <a:latin typeface="Segoe Print" panose="02000600000000000000" pitchFamily="2" charset="0"/>
              </a:rPr>
              <a:t>la farine et la levure chimique. </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48150" y="1325193"/>
            <a:ext cx="2209800" cy="1015663"/>
          </a:xfrm>
          <a:prstGeom prst="rect">
            <a:avLst/>
          </a:prstGeom>
          <a:noFill/>
        </p:spPr>
        <p:txBody>
          <a:bodyPr wrap="square" rtlCol="0">
            <a:spAutoFit/>
          </a:bodyPr>
          <a:lstStyle/>
          <a:p>
            <a:r>
              <a:rPr lang="en-GB" sz="1200" dirty="0" smtClean="0">
                <a:latin typeface="Segoe Print" panose="02000600000000000000" pitchFamily="2" charset="0"/>
              </a:rPr>
              <a:t>1. </a:t>
            </a:r>
            <a:r>
              <a:rPr lang="en-GB" sz="1200" dirty="0">
                <a:latin typeface="Segoe Print" panose="02000600000000000000" pitchFamily="2" charset="0"/>
              </a:rPr>
              <a:t>Preheat the oven to </a:t>
            </a:r>
            <a:r>
              <a:rPr lang="en-GB" sz="1200" dirty="0" smtClean="0">
                <a:latin typeface="Segoe Print" panose="02000600000000000000" pitchFamily="2" charset="0"/>
              </a:rPr>
              <a:t>240°C.</a:t>
            </a:r>
            <a:endParaRPr lang="en-GB" sz="1200" dirty="0">
              <a:latin typeface="Segoe Print" panose="02000600000000000000" pitchFamily="2" charset="0"/>
            </a:endParaRPr>
          </a:p>
          <a:p>
            <a:r>
              <a:rPr lang="en-GB" sz="1200" dirty="0">
                <a:latin typeface="Segoe Print" panose="02000600000000000000" pitchFamily="2" charset="0"/>
              </a:rPr>
              <a:t>Melt the butter in a saucepan over </a:t>
            </a:r>
            <a:r>
              <a:rPr lang="en-GB" sz="1200" dirty="0" smtClean="0">
                <a:latin typeface="Segoe Print" panose="02000600000000000000" pitchFamily="2" charset="0"/>
              </a:rPr>
              <a:t>a low </a:t>
            </a:r>
            <a:r>
              <a:rPr lang="en-GB" sz="1200" dirty="0">
                <a:latin typeface="Segoe Print" panose="02000600000000000000" pitchFamily="2" charset="0"/>
              </a:rPr>
              <a:t>heat, set aside.</a:t>
            </a:r>
          </a:p>
        </p:txBody>
      </p:sp>
      <p:sp>
        <p:nvSpPr>
          <p:cNvPr id="14" name="TextBox 13"/>
          <p:cNvSpPr txBox="1"/>
          <p:nvPr/>
        </p:nvSpPr>
        <p:spPr>
          <a:xfrm>
            <a:off x="4267200" y="2473700"/>
            <a:ext cx="2209800" cy="646331"/>
          </a:xfrm>
          <a:prstGeom prst="rect">
            <a:avLst/>
          </a:prstGeom>
          <a:noFill/>
        </p:spPr>
        <p:txBody>
          <a:bodyPr wrap="square" rtlCol="0">
            <a:spAutoFit/>
          </a:bodyPr>
          <a:lstStyle/>
          <a:p>
            <a:r>
              <a:rPr lang="en-GB" sz="1200" dirty="0" smtClean="0">
                <a:latin typeface="Segoe Print" panose="02000600000000000000" pitchFamily="2" charset="0"/>
              </a:rPr>
              <a:t>2. </a:t>
            </a:r>
            <a:r>
              <a:rPr lang="en-GB" sz="1200" dirty="0">
                <a:latin typeface="Segoe Print" panose="02000600000000000000" pitchFamily="2" charset="0"/>
              </a:rPr>
              <a:t>Mix the eggs with the sugar, until the mixture turns white.</a:t>
            </a:r>
          </a:p>
        </p:txBody>
      </p:sp>
      <p:sp>
        <p:nvSpPr>
          <p:cNvPr id="15" name="TextBox 14"/>
          <p:cNvSpPr txBox="1"/>
          <p:nvPr/>
        </p:nvSpPr>
        <p:spPr>
          <a:xfrm>
            <a:off x="4267200" y="3198167"/>
            <a:ext cx="2181224" cy="461665"/>
          </a:xfrm>
          <a:prstGeom prst="rect">
            <a:avLst/>
          </a:prstGeom>
          <a:noFill/>
        </p:spPr>
        <p:txBody>
          <a:bodyPr wrap="square" rtlCol="0">
            <a:spAutoFit/>
          </a:bodyPr>
          <a:lstStyle/>
          <a:p>
            <a:r>
              <a:rPr lang="en-GB" sz="1200" dirty="0" smtClean="0">
                <a:latin typeface="Segoe Print" panose="02000600000000000000" pitchFamily="2" charset="0"/>
              </a:rPr>
              <a:t>3. Next </a:t>
            </a:r>
            <a:r>
              <a:rPr lang="en-GB" sz="1200" dirty="0">
                <a:latin typeface="Segoe Print" panose="02000600000000000000" pitchFamily="2" charset="0"/>
              </a:rPr>
              <a:t>add the orange </a:t>
            </a:r>
            <a:r>
              <a:rPr lang="en-GB" sz="1200" dirty="0" smtClean="0">
                <a:latin typeface="Segoe Print" panose="02000600000000000000" pitchFamily="2" charset="0"/>
              </a:rPr>
              <a:t>essence </a:t>
            </a:r>
            <a:r>
              <a:rPr lang="en-GB" sz="1200" dirty="0">
                <a:latin typeface="Segoe Print" panose="02000600000000000000" pitchFamily="2" charset="0"/>
              </a:rPr>
              <a:t>and </a:t>
            </a:r>
            <a:r>
              <a:rPr lang="en-GB" sz="1200" dirty="0" smtClean="0">
                <a:latin typeface="Segoe Print" panose="02000600000000000000" pitchFamily="2" charset="0"/>
              </a:rPr>
              <a:t>40g </a:t>
            </a:r>
            <a:r>
              <a:rPr lang="en-GB" sz="1200" dirty="0">
                <a:latin typeface="Segoe Print" panose="02000600000000000000" pitchFamily="2" charset="0"/>
              </a:rPr>
              <a:t>of milk.</a:t>
            </a:r>
          </a:p>
        </p:txBody>
      </p:sp>
      <p:sp>
        <p:nvSpPr>
          <p:cNvPr id="16" name="TextBox 15"/>
          <p:cNvSpPr txBox="1"/>
          <p:nvPr/>
        </p:nvSpPr>
        <p:spPr>
          <a:xfrm>
            <a:off x="4267200" y="3810000"/>
            <a:ext cx="2152648" cy="461665"/>
          </a:xfrm>
          <a:prstGeom prst="rect">
            <a:avLst/>
          </a:prstGeom>
          <a:noFill/>
        </p:spPr>
        <p:txBody>
          <a:bodyPr wrap="square" rtlCol="0">
            <a:spAutoFit/>
          </a:bodyPr>
          <a:lstStyle/>
          <a:p>
            <a:r>
              <a:rPr lang="en-GB" sz="1200" dirty="0" smtClean="0">
                <a:latin typeface="Segoe Print" panose="02000600000000000000" pitchFamily="2" charset="0"/>
              </a:rPr>
              <a:t>4. </a:t>
            </a:r>
            <a:r>
              <a:rPr lang="en-GB" sz="1200" dirty="0">
                <a:latin typeface="Segoe Print" panose="02000600000000000000" pitchFamily="2" charset="0"/>
              </a:rPr>
              <a:t>Add the flour </a:t>
            </a:r>
            <a:r>
              <a:rPr lang="en-GB" sz="1200" dirty="0" smtClean="0">
                <a:latin typeface="Segoe Print" panose="02000600000000000000" pitchFamily="2" charset="0"/>
              </a:rPr>
              <a:t>and the </a:t>
            </a:r>
            <a:r>
              <a:rPr lang="en-GB" sz="1200" dirty="0">
                <a:latin typeface="Segoe Print" panose="02000600000000000000" pitchFamily="2" charset="0"/>
              </a:rPr>
              <a:t>baking powder.</a:t>
            </a: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795719"/>
            <a:ext cx="688516" cy="487889"/>
          </a:xfrm>
          <a:prstGeom prst="rect">
            <a:avLst/>
          </a:prstGeom>
        </p:spPr>
      </p:pic>
      <p:sp>
        <p:nvSpPr>
          <p:cNvPr id="21" name="TextBox 20"/>
          <p:cNvSpPr txBox="1"/>
          <p:nvPr/>
        </p:nvSpPr>
        <p:spPr>
          <a:xfrm>
            <a:off x="381000" y="4486275"/>
            <a:ext cx="2276474" cy="646331"/>
          </a:xfrm>
          <a:prstGeom prst="rect">
            <a:avLst/>
          </a:prstGeom>
          <a:noFill/>
        </p:spPr>
        <p:txBody>
          <a:bodyPr wrap="square" rtlCol="0">
            <a:spAutoFit/>
          </a:bodyPr>
          <a:lstStyle/>
          <a:p>
            <a:r>
              <a:rPr lang="fr-FR" sz="1200" dirty="0" smtClean="0">
                <a:latin typeface="Segoe Print" panose="02000600000000000000" pitchFamily="2" charset="0"/>
              </a:rPr>
              <a:t>5. Ajoutez le beurre et le restant du lait; laissez reposer 15 min. </a:t>
            </a:r>
            <a:endParaRPr lang="en-GB" sz="1200" dirty="0">
              <a:latin typeface="Segoe Print" panose="02000600000000000000" pitchFamily="2" charset="0"/>
            </a:endParaRPr>
          </a:p>
        </p:txBody>
      </p:sp>
      <p:sp>
        <p:nvSpPr>
          <p:cNvPr id="22" name="TextBox 21"/>
          <p:cNvSpPr txBox="1"/>
          <p:nvPr/>
        </p:nvSpPr>
        <p:spPr>
          <a:xfrm>
            <a:off x="368171" y="5267325"/>
            <a:ext cx="2276474" cy="1015663"/>
          </a:xfrm>
          <a:prstGeom prst="rect">
            <a:avLst/>
          </a:prstGeom>
          <a:noFill/>
        </p:spPr>
        <p:txBody>
          <a:bodyPr wrap="square" rtlCol="0">
            <a:spAutoFit/>
          </a:bodyPr>
          <a:lstStyle/>
          <a:p>
            <a:r>
              <a:rPr lang="fr-FR" sz="1200" dirty="0">
                <a:latin typeface="Segoe Print" panose="02000600000000000000" pitchFamily="2" charset="0"/>
              </a:rPr>
              <a:t>6</a:t>
            </a:r>
            <a:r>
              <a:rPr lang="fr-FR" sz="1200" dirty="0" smtClean="0">
                <a:latin typeface="Segoe Print" panose="02000600000000000000" pitchFamily="2" charset="0"/>
              </a:rPr>
              <a:t>. Beurrez </a:t>
            </a:r>
            <a:r>
              <a:rPr lang="fr-FR" sz="1200" dirty="0">
                <a:latin typeface="Segoe Print" panose="02000600000000000000" pitchFamily="2" charset="0"/>
              </a:rPr>
              <a:t>les moules à madeleines et </a:t>
            </a:r>
            <a:r>
              <a:rPr lang="fr-FR" sz="1200" dirty="0" smtClean="0">
                <a:latin typeface="Segoe Print" panose="02000600000000000000" pitchFamily="2" charset="0"/>
              </a:rPr>
              <a:t>versez </a:t>
            </a:r>
            <a:r>
              <a:rPr lang="fr-FR" sz="1200" dirty="0">
                <a:latin typeface="Segoe Print" panose="02000600000000000000" pitchFamily="2" charset="0"/>
              </a:rPr>
              <a:t>la préparation dedans (mais pas jusqu'en haut, les madeleines vont gonfler !). </a:t>
            </a:r>
            <a:endParaRPr lang="en-GB" sz="1200" dirty="0">
              <a:latin typeface="Segoe Print" panose="02000600000000000000" pitchFamily="2" charset="0"/>
            </a:endParaRPr>
          </a:p>
        </p:txBody>
      </p:sp>
      <p:sp>
        <p:nvSpPr>
          <p:cNvPr id="23" name="TextBox 22"/>
          <p:cNvSpPr txBox="1"/>
          <p:nvPr/>
        </p:nvSpPr>
        <p:spPr>
          <a:xfrm>
            <a:off x="368171" y="6400800"/>
            <a:ext cx="2276474" cy="1384995"/>
          </a:xfrm>
          <a:prstGeom prst="rect">
            <a:avLst/>
          </a:prstGeom>
          <a:noFill/>
        </p:spPr>
        <p:txBody>
          <a:bodyPr wrap="square" rtlCol="0">
            <a:spAutoFit/>
          </a:bodyPr>
          <a:lstStyle/>
          <a:p>
            <a:r>
              <a:rPr lang="fr-FR" sz="1200" dirty="0" smtClean="0">
                <a:latin typeface="Segoe Print" panose="02000600000000000000" pitchFamily="2" charset="0"/>
              </a:rPr>
              <a:t>7. Enfournez </a:t>
            </a:r>
            <a:r>
              <a:rPr lang="fr-FR" sz="1200" dirty="0">
                <a:latin typeface="Segoe Print" panose="02000600000000000000" pitchFamily="2" charset="0"/>
              </a:rPr>
              <a:t>à </a:t>
            </a:r>
            <a:r>
              <a:rPr lang="fr-FR" sz="1200" dirty="0" smtClean="0">
                <a:latin typeface="Segoe Print" panose="02000600000000000000" pitchFamily="2" charset="0"/>
              </a:rPr>
              <a:t>240°C, </a:t>
            </a:r>
            <a:r>
              <a:rPr lang="fr-FR" sz="1200" dirty="0">
                <a:latin typeface="Segoe Print" panose="02000600000000000000" pitchFamily="2" charset="0"/>
              </a:rPr>
              <a:t>et </a:t>
            </a:r>
            <a:r>
              <a:rPr lang="fr-FR" sz="1200" dirty="0" smtClean="0">
                <a:latin typeface="Segoe Print" panose="02000600000000000000" pitchFamily="2" charset="0"/>
              </a:rPr>
              <a:t>baissez </a:t>
            </a:r>
            <a:r>
              <a:rPr lang="fr-FR" sz="1200" dirty="0">
                <a:latin typeface="Segoe Print" panose="02000600000000000000" pitchFamily="2" charset="0"/>
              </a:rPr>
              <a:t>au bout de 5 min à </a:t>
            </a:r>
            <a:r>
              <a:rPr lang="fr-FR" sz="1200" dirty="0" smtClean="0">
                <a:latin typeface="Segoe Print" panose="02000600000000000000" pitchFamily="2" charset="0"/>
              </a:rPr>
              <a:t>200°C ; laissez </a:t>
            </a:r>
            <a:r>
              <a:rPr lang="fr-FR" sz="1200" dirty="0">
                <a:latin typeface="Segoe Print" panose="02000600000000000000" pitchFamily="2" charset="0"/>
              </a:rPr>
              <a:t>encore 10 min. </a:t>
            </a:r>
            <a:r>
              <a:rPr lang="fr-FR" sz="1200" dirty="0" smtClean="0">
                <a:latin typeface="Segoe Print" panose="02000600000000000000" pitchFamily="2" charset="0"/>
              </a:rPr>
              <a:t>Surveillez </a:t>
            </a:r>
            <a:r>
              <a:rPr lang="fr-FR" sz="1200" dirty="0">
                <a:latin typeface="Segoe Print" panose="02000600000000000000" pitchFamily="2" charset="0"/>
              </a:rPr>
              <a:t>bien la cuisson ! </a:t>
            </a:r>
            <a:r>
              <a:rPr lang="fr-FR" sz="1200" dirty="0" smtClean="0">
                <a:latin typeface="Segoe Print" panose="02000600000000000000" pitchFamily="2" charset="0"/>
              </a:rPr>
              <a:t>Démoulez </a:t>
            </a:r>
            <a:r>
              <a:rPr lang="fr-FR" sz="1200" dirty="0">
                <a:latin typeface="Segoe Print" panose="02000600000000000000" pitchFamily="2" charset="0"/>
              </a:rPr>
              <a:t>dès la sortie du four. </a:t>
            </a:r>
          </a:p>
          <a:p>
            <a:endParaRPr lang="en-GB" sz="1200" dirty="0">
              <a:latin typeface="Segoe Print" panose="02000600000000000000" pitchFamily="2" charset="0"/>
            </a:endParaRPr>
          </a:p>
        </p:txBody>
      </p:sp>
      <p:sp>
        <p:nvSpPr>
          <p:cNvPr id="25" name="TextBox 24"/>
          <p:cNvSpPr txBox="1"/>
          <p:nvPr/>
        </p:nvSpPr>
        <p:spPr>
          <a:xfrm>
            <a:off x="4267201" y="4419600"/>
            <a:ext cx="2224086" cy="646331"/>
          </a:xfrm>
          <a:prstGeom prst="rect">
            <a:avLst/>
          </a:prstGeom>
          <a:noFill/>
        </p:spPr>
        <p:txBody>
          <a:bodyPr wrap="square" rtlCol="0">
            <a:spAutoFit/>
          </a:bodyPr>
          <a:lstStyle/>
          <a:p>
            <a:r>
              <a:rPr lang="fr-FR" sz="1200" dirty="0" smtClean="0">
                <a:latin typeface="Segoe Print" panose="02000600000000000000" pitchFamily="2" charset="0"/>
              </a:rPr>
              <a:t>5. </a:t>
            </a:r>
            <a:r>
              <a:rPr lang="en-GB" sz="1200" dirty="0" smtClean="0">
                <a:latin typeface="Segoe Print" panose="02000600000000000000" pitchFamily="2" charset="0"/>
              </a:rPr>
              <a:t>Add the </a:t>
            </a:r>
            <a:r>
              <a:rPr lang="en-GB" sz="1200" dirty="0">
                <a:latin typeface="Segoe Print" panose="02000600000000000000" pitchFamily="2" charset="0"/>
              </a:rPr>
              <a:t>butter and the rest of the milk; let </a:t>
            </a:r>
            <a:r>
              <a:rPr lang="en-GB" sz="1200" dirty="0" smtClean="0">
                <a:latin typeface="Segoe Print" panose="02000600000000000000" pitchFamily="2" charset="0"/>
              </a:rPr>
              <a:t>it stand for 15min</a:t>
            </a:r>
            <a:r>
              <a:rPr lang="en-GB" sz="1200" dirty="0">
                <a:latin typeface="Segoe Print" panose="02000600000000000000" pitchFamily="2" charset="0"/>
              </a:rPr>
              <a:t>.</a:t>
            </a:r>
          </a:p>
        </p:txBody>
      </p:sp>
      <p:sp>
        <p:nvSpPr>
          <p:cNvPr id="26" name="TextBox 25"/>
          <p:cNvSpPr txBox="1"/>
          <p:nvPr/>
        </p:nvSpPr>
        <p:spPr>
          <a:xfrm>
            <a:off x="4267200" y="5257800"/>
            <a:ext cx="2276474" cy="1015663"/>
          </a:xfrm>
          <a:prstGeom prst="rect">
            <a:avLst/>
          </a:prstGeom>
          <a:noFill/>
        </p:spPr>
        <p:txBody>
          <a:bodyPr wrap="square" rtlCol="0">
            <a:spAutoFit/>
          </a:bodyPr>
          <a:lstStyle/>
          <a:p>
            <a:r>
              <a:rPr lang="fr-FR" sz="1200" dirty="0">
                <a:latin typeface="Segoe Print" panose="02000600000000000000" pitchFamily="2" charset="0"/>
              </a:rPr>
              <a:t>6</a:t>
            </a:r>
            <a:r>
              <a:rPr lang="fr-FR" sz="1200" dirty="0" smtClean="0">
                <a:latin typeface="Segoe Print" panose="02000600000000000000" pitchFamily="2" charset="0"/>
              </a:rPr>
              <a:t>. </a:t>
            </a:r>
            <a:r>
              <a:rPr lang="en-GB" sz="1200" dirty="0">
                <a:latin typeface="Segoe Print" panose="02000600000000000000" pitchFamily="2" charset="0"/>
              </a:rPr>
              <a:t>Butter the madeleine </a:t>
            </a:r>
            <a:r>
              <a:rPr lang="en-GB" sz="1200" dirty="0" smtClean="0">
                <a:latin typeface="Segoe Print" panose="02000600000000000000" pitchFamily="2" charset="0"/>
              </a:rPr>
              <a:t>moulds </a:t>
            </a:r>
            <a:r>
              <a:rPr lang="en-GB" sz="1200" dirty="0">
                <a:latin typeface="Segoe Print" panose="02000600000000000000" pitchFamily="2" charset="0"/>
              </a:rPr>
              <a:t>and pour the </a:t>
            </a:r>
            <a:r>
              <a:rPr lang="en-GB" sz="1200" dirty="0" smtClean="0">
                <a:latin typeface="Segoe Print" panose="02000600000000000000" pitchFamily="2" charset="0"/>
              </a:rPr>
              <a:t>cake mixture </a:t>
            </a:r>
            <a:r>
              <a:rPr lang="en-GB" sz="1200" dirty="0">
                <a:latin typeface="Segoe Print" panose="02000600000000000000" pitchFamily="2" charset="0"/>
              </a:rPr>
              <a:t>inside </a:t>
            </a:r>
            <a:r>
              <a:rPr lang="en-GB" sz="1200" dirty="0" smtClean="0">
                <a:latin typeface="Segoe Print" panose="02000600000000000000" pitchFamily="2" charset="0"/>
              </a:rPr>
              <a:t>them (but </a:t>
            </a:r>
            <a:r>
              <a:rPr lang="en-GB" sz="1200" dirty="0">
                <a:latin typeface="Segoe Print" panose="02000600000000000000" pitchFamily="2" charset="0"/>
              </a:rPr>
              <a:t>not </a:t>
            </a:r>
            <a:r>
              <a:rPr lang="en-GB" sz="1200" dirty="0" smtClean="0">
                <a:latin typeface="Segoe Print" panose="02000600000000000000" pitchFamily="2" charset="0"/>
              </a:rPr>
              <a:t>right to </a:t>
            </a:r>
            <a:r>
              <a:rPr lang="en-GB" sz="1200" dirty="0">
                <a:latin typeface="Segoe Print" panose="02000600000000000000" pitchFamily="2" charset="0"/>
              </a:rPr>
              <a:t>the top, the madeleines will </a:t>
            </a:r>
            <a:r>
              <a:rPr lang="en-GB" sz="1200" dirty="0" smtClean="0">
                <a:latin typeface="Segoe Print" panose="02000600000000000000" pitchFamily="2" charset="0"/>
              </a:rPr>
              <a:t>rise!).</a:t>
            </a:r>
            <a:endParaRPr lang="en-GB" sz="1200" dirty="0">
              <a:latin typeface="Segoe Print" panose="02000600000000000000" pitchFamily="2" charset="0"/>
            </a:endParaRPr>
          </a:p>
        </p:txBody>
      </p:sp>
      <p:sp>
        <p:nvSpPr>
          <p:cNvPr id="27" name="TextBox 26"/>
          <p:cNvSpPr txBox="1"/>
          <p:nvPr/>
        </p:nvSpPr>
        <p:spPr>
          <a:xfrm>
            <a:off x="4248150" y="6400800"/>
            <a:ext cx="2276474" cy="1569660"/>
          </a:xfrm>
          <a:prstGeom prst="rect">
            <a:avLst/>
          </a:prstGeom>
          <a:noFill/>
        </p:spPr>
        <p:txBody>
          <a:bodyPr wrap="square" rtlCol="0">
            <a:spAutoFit/>
          </a:bodyPr>
          <a:lstStyle/>
          <a:p>
            <a:r>
              <a:rPr lang="fr-FR" sz="1200" dirty="0" smtClean="0">
                <a:latin typeface="Segoe Print" panose="02000600000000000000" pitchFamily="2" charset="0"/>
              </a:rPr>
              <a:t>7. </a:t>
            </a:r>
            <a:r>
              <a:rPr lang="en-GB" sz="1200" dirty="0">
                <a:latin typeface="Segoe Print" panose="02000600000000000000" pitchFamily="2" charset="0"/>
              </a:rPr>
              <a:t>Bake at </a:t>
            </a:r>
            <a:r>
              <a:rPr lang="en-GB" sz="1200" dirty="0" smtClean="0">
                <a:latin typeface="Segoe Print" panose="02000600000000000000" pitchFamily="2" charset="0"/>
              </a:rPr>
              <a:t>240°C, </a:t>
            </a:r>
            <a:r>
              <a:rPr lang="en-GB" sz="1200" dirty="0">
                <a:latin typeface="Segoe Print" panose="02000600000000000000" pitchFamily="2" charset="0"/>
              </a:rPr>
              <a:t>and lower after 5 min to </a:t>
            </a:r>
            <a:r>
              <a:rPr lang="en-GB" sz="1200" dirty="0" smtClean="0">
                <a:latin typeface="Segoe Print" panose="02000600000000000000" pitchFamily="2" charset="0"/>
              </a:rPr>
              <a:t>200°C; </a:t>
            </a:r>
            <a:r>
              <a:rPr lang="en-GB" sz="1200" dirty="0">
                <a:latin typeface="Segoe Print" panose="02000600000000000000" pitchFamily="2" charset="0"/>
              </a:rPr>
              <a:t>leave another 10 min. Keep an eye on </a:t>
            </a:r>
            <a:r>
              <a:rPr lang="en-GB" sz="1200" dirty="0" smtClean="0">
                <a:latin typeface="Segoe Print" panose="02000600000000000000" pitchFamily="2" charset="0"/>
              </a:rPr>
              <a:t>how they are </a:t>
            </a:r>
            <a:r>
              <a:rPr lang="en-GB" sz="1200" dirty="0">
                <a:latin typeface="Segoe Print" panose="02000600000000000000" pitchFamily="2" charset="0"/>
              </a:rPr>
              <a:t>cooking! </a:t>
            </a:r>
            <a:r>
              <a:rPr lang="en-GB" sz="1200" dirty="0" smtClean="0">
                <a:latin typeface="Segoe Print" panose="02000600000000000000" pitchFamily="2" charset="0"/>
              </a:rPr>
              <a:t>Remove from the mould as soon as they come out </a:t>
            </a:r>
            <a:r>
              <a:rPr lang="en-GB" sz="1200" dirty="0">
                <a:latin typeface="Segoe Print" panose="02000600000000000000" pitchFamily="2" charset="0"/>
              </a:rPr>
              <a:t>of </a:t>
            </a:r>
            <a:endParaRPr lang="en-GB" sz="1200" dirty="0" smtClean="0">
              <a:latin typeface="Segoe Print" panose="02000600000000000000" pitchFamily="2" charset="0"/>
            </a:endParaRPr>
          </a:p>
          <a:p>
            <a:r>
              <a:rPr lang="en-GB" sz="1200" dirty="0" smtClean="0">
                <a:latin typeface="Segoe Print" panose="02000600000000000000" pitchFamily="2" charset="0"/>
              </a:rPr>
              <a:t>the </a:t>
            </a:r>
            <a:r>
              <a:rPr lang="en-GB" sz="1200" dirty="0">
                <a:latin typeface="Segoe Print" panose="02000600000000000000" pitchFamily="2" charset="0"/>
              </a:rPr>
              <a:t>oven.</a:t>
            </a: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512" y="1532448"/>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6100" y="2302756"/>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7512" y="3041598"/>
            <a:ext cx="684387" cy="68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7512" y="3775249"/>
            <a:ext cx="684387" cy="68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7512" y="4486275"/>
            <a:ext cx="684388" cy="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6406" y="5257801"/>
            <a:ext cx="1025188" cy="102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6406" y="6483697"/>
            <a:ext cx="1025188" cy="102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64552" y="7618232"/>
            <a:ext cx="1131719" cy="113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740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015663"/>
          </a:xfrm>
          <a:prstGeom prst="rect">
            <a:avLst/>
          </a:prstGeom>
          <a:noFill/>
        </p:spPr>
        <p:txBody>
          <a:bodyPr wrap="square" rtlCol="0">
            <a:spAutoFit/>
          </a:bodyPr>
          <a:lstStyle/>
          <a:p>
            <a:pPr algn="ctr"/>
            <a:r>
              <a:rPr lang="en-GB" sz="2000" b="1" dirty="0" smtClean="0">
                <a:latin typeface="Segoe Print" panose="02000600000000000000" pitchFamily="2" charset="0"/>
              </a:rPr>
              <a:t>Tartes aux pommes</a:t>
            </a:r>
          </a:p>
          <a:p>
            <a:pPr algn="ctr"/>
            <a:r>
              <a:rPr lang="en-GB" sz="1000" b="1" dirty="0" smtClean="0">
                <a:latin typeface="Segoe Print" panose="02000600000000000000" pitchFamily="2" charset="0"/>
              </a:rPr>
              <a:t>Apple Tart</a:t>
            </a:r>
          </a:p>
          <a:p>
            <a:pPr algn="ctr"/>
            <a:endParaRPr lang="en-GB" sz="1000" b="1" dirty="0">
              <a:latin typeface="Segoe Print" panose="02000600000000000000" pitchFamily="2" charset="0"/>
            </a:endParaRPr>
          </a:p>
          <a:p>
            <a:pPr algn="ctr"/>
            <a:r>
              <a:rPr lang="en-GB" sz="1000" b="1" dirty="0" smtClean="0">
                <a:latin typeface="Segoe Print" panose="02000600000000000000" pitchFamily="2" charset="0"/>
              </a:rPr>
              <a:t>French apple tarts are a speciality from the Normandy region in the north west of France.</a:t>
            </a:r>
          </a:p>
          <a:p>
            <a:pPr algn="ctr"/>
            <a:endParaRPr lang="en-GB" sz="1000" b="1" dirty="0">
              <a:latin typeface="Segoe Print" panose="02000600000000000000" pitchFamily="2" charset="0"/>
            </a:endParaRPr>
          </a:p>
        </p:txBody>
      </p:sp>
      <p:sp>
        <p:nvSpPr>
          <p:cNvPr id="3" name="TextBox 2"/>
          <p:cNvSpPr txBox="1"/>
          <p:nvPr/>
        </p:nvSpPr>
        <p:spPr>
          <a:xfrm>
            <a:off x="409574" y="5320347"/>
            <a:ext cx="2895601" cy="3400931"/>
          </a:xfrm>
          <a:prstGeom prst="rect">
            <a:avLst/>
          </a:prstGeom>
          <a:noFill/>
        </p:spPr>
        <p:txBody>
          <a:bodyPr wrap="square" rtlCol="0">
            <a:spAutoFit/>
          </a:bodyPr>
          <a:lstStyle/>
          <a:p>
            <a:pPr algn="ctr"/>
            <a:r>
              <a:rPr lang="fr-FR" dirty="0" smtClean="0">
                <a:latin typeface="Segoe Print" panose="02000600000000000000" pitchFamily="2" charset="0"/>
              </a:rPr>
              <a:t>Ingrédients</a:t>
            </a:r>
          </a:p>
          <a:p>
            <a:pPr algn="ctr"/>
            <a:endParaRPr lang="fr-FR" sz="2000" dirty="0">
              <a:latin typeface="Segoe Print" panose="02000600000000000000" pitchFamily="2" charset="0"/>
            </a:endParaRPr>
          </a:p>
          <a:p>
            <a:pPr algn="ctr"/>
            <a:r>
              <a:rPr lang="fr-FR" dirty="0">
                <a:latin typeface="Segoe Print" panose="02000600000000000000" pitchFamily="2" charset="0"/>
              </a:rPr>
              <a:t>Pâte </a:t>
            </a:r>
            <a:r>
              <a:rPr lang="fr-FR" dirty="0" smtClean="0">
                <a:latin typeface="Segoe Print" panose="02000600000000000000" pitchFamily="2" charset="0"/>
              </a:rPr>
              <a:t>feuilletée</a:t>
            </a:r>
          </a:p>
          <a:p>
            <a:pPr algn="ctr"/>
            <a:endParaRPr lang="fr-FR" sz="2000" dirty="0" smtClean="0">
              <a:latin typeface="Segoe Print" panose="02000600000000000000" pitchFamily="2" charset="0"/>
            </a:endParaRPr>
          </a:p>
          <a:p>
            <a:pPr algn="ctr"/>
            <a:r>
              <a:rPr lang="fr-FR" dirty="0">
                <a:latin typeface="Segoe Print" panose="02000600000000000000" pitchFamily="2" charset="0"/>
              </a:rPr>
              <a:t>90 g </a:t>
            </a:r>
            <a:r>
              <a:rPr lang="fr-FR" dirty="0" smtClean="0">
                <a:latin typeface="Segoe Print" panose="02000600000000000000" pitchFamily="2" charset="0"/>
              </a:rPr>
              <a:t>de sucre</a:t>
            </a:r>
          </a:p>
          <a:p>
            <a:pPr algn="ctr"/>
            <a:endParaRPr lang="fr-FR" sz="2400" dirty="0" smtClean="0">
              <a:latin typeface="Segoe Print" panose="02000600000000000000" pitchFamily="2" charset="0"/>
            </a:endParaRPr>
          </a:p>
          <a:p>
            <a:pPr algn="ctr"/>
            <a:r>
              <a:rPr lang="fr-FR" dirty="0">
                <a:latin typeface="Segoe Print" panose="02000600000000000000" pitchFamily="2" charset="0"/>
              </a:rPr>
              <a:t>2 </a:t>
            </a:r>
            <a:r>
              <a:rPr lang="fr-FR" dirty="0" smtClean="0">
                <a:latin typeface="Segoe Print" panose="02000600000000000000" pitchFamily="2" charset="0"/>
              </a:rPr>
              <a:t>œufs</a:t>
            </a:r>
          </a:p>
          <a:p>
            <a:pPr algn="ctr"/>
            <a:r>
              <a:rPr lang="fr-FR" sz="2000" dirty="0" smtClean="0">
                <a:latin typeface="Segoe Print" panose="02000600000000000000" pitchFamily="2" charset="0"/>
              </a:rPr>
              <a:t> </a:t>
            </a:r>
            <a:endParaRPr lang="fr-FR" sz="2000" dirty="0">
              <a:latin typeface="Segoe Print" panose="02000600000000000000" pitchFamily="2" charset="0"/>
            </a:endParaRPr>
          </a:p>
          <a:p>
            <a:pPr algn="ctr"/>
            <a:r>
              <a:rPr lang="fr-FR" dirty="0">
                <a:latin typeface="Segoe Print" panose="02000600000000000000" pitchFamily="2" charset="0"/>
              </a:rPr>
              <a:t>60 g de </a:t>
            </a:r>
            <a:r>
              <a:rPr lang="fr-FR" dirty="0" smtClean="0">
                <a:latin typeface="Segoe Print" panose="02000600000000000000" pitchFamily="2" charset="0"/>
              </a:rPr>
              <a:t>beurre</a:t>
            </a:r>
          </a:p>
          <a:p>
            <a:pPr algn="ctr"/>
            <a:endParaRPr lang="fr-FR" sz="2500" dirty="0">
              <a:latin typeface="Segoe Print" panose="02000600000000000000" pitchFamily="2" charset="0"/>
            </a:endParaRPr>
          </a:p>
          <a:p>
            <a:pPr algn="ctr"/>
            <a:r>
              <a:rPr lang="fr-FR" dirty="0">
                <a:latin typeface="Segoe Print" panose="02000600000000000000" pitchFamily="2" charset="0"/>
              </a:rPr>
              <a:t>5 </a:t>
            </a:r>
            <a:r>
              <a:rPr lang="fr-FR" dirty="0" smtClean="0">
                <a:latin typeface="Segoe Print" panose="02000600000000000000" pitchFamily="2" charset="0"/>
              </a:rPr>
              <a:t>pommes </a:t>
            </a:r>
            <a:endParaRPr lang="fr-FR" dirty="0">
              <a:latin typeface="Segoe Print"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031" y="4724400"/>
            <a:ext cx="722685" cy="49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006" y="4715907"/>
            <a:ext cx="714286" cy="506150"/>
          </a:xfrm>
          <a:prstGeom prst="rect">
            <a:avLst/>
          </a:prstGeom>
        </p:spPr>
      </p:pic>
      <p:sp>
        <p:nvSpPr>
          <p:cNvPr id="9" name="TextBox 8"/>
          <p:cNvSpPr txBox="1"/>
          <p:nvPr/>
        </p:nvSpPr>
        <p:spPr>
          <a:xfrm>
            <a:off x="938864" y="4257181"/>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a French apple tart!</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46010" y="4196231"/>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384" y="1507085"/>
            <a:ext cx="3039616" cy="227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14999"/>
            <a:ext cx="7239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809999" y="5315712"/>
            <a:ext cx="2895601" cy="3400931"/>
          </a:xfrm>
          <a:prstGeom prst="rect">
            <a:avLst/>
          </a:prstGeom>
          <a:noFill/>
        </p:spPr>
        <p:txBody>
          <a:bodyPr wrap="square" rtlCol="0">
            <a:spAutoFit/>
          </a:bodyPr>
          <a:lstStyle/>
          <a:p>
            <a:pPr algn="ctr"/>
            <a:r>
              <a:rPr lang="en-GB" dirty="0" smtClean="0">
                <a:latin typeface="Segoe Print" panose="02000600000000000000" pitchFamily="2" charset="0"/>
              </a:rPr>
              <a:t>Ingredients</a:t>
            </a:r>
          </a:p>
          <a:p>
            <a:pPr algn="ctr"/>
            <a:endParaRPr lang="en-GB" sz="2000" dirty="0" smtClean="0">
              <a:latin typeface="Segoe Print" panose="02000600000000000000" pitchFamily="2" charset="0"/>
            </a:endParaRPr>
          </a:p>
          <a:p>
            <a:pPr algn="ctr"/>
            <a:r>
              <a:rPr lang="en-GB" dirty="0">
                <a:latin typeface="Segoe Print" panose="02000600000000000000" pitchFamily="2" charset="0"/>
              </a:rPr>
              <a:t>Puff </a:t>
            </a:r>
            <a:r>
              <a:rPr lang="en-GB" dirty="0" smtClean="0">
                <a:latin typeface="Segoe Print" panose="02000600000000000000" pitchFamily="2" charset="0"/>
              </a:rPr>
              <a:t>pastry</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90g of sugar</a:t>
            </a:r>
          </a:p>
          <a:p>
            <a:pPr algn="ctr"/>
            <a:endParaRPr lang="en-GB" sz="2400" dirty="0" smtClean="0">
              <a:latin typeface="Segoe Print" panose="02000600000000000000" pitchFamily="2" charset="0"/>
            </a:endParaRPr>
          </a:p>
          <a:p>
            <a:pPr algn="ctr"/>
            <a:r>
              <a:rPr lang="en-GB" dirty="0" smtClean="0">
                <a:latin typeface="Segoe Print" panose="02000600000000000000" pitchFamily="2" charset="0"/>
              </a:rPr>
              <a:t>2 eggs</a:t>
            </a:r>
          </a:p>
          <a:p>
            <a:pPr algn="ctr"/>
            <a:r>
              <a:rPr lang="en-GB" sz="2000" dirty="0" smtClean="0">
                <a:latin typeface="Segoe Print" panose="02000600000000000000" pitchFamily="2" charset="0"/>
              </a:rPr>
              <a:t> </a:t>
            </a:r>
          </a:p>
          <a:p>
            <a:pPr algn="ctr"/>
            <a:r>
              <a:rPr lang="en-GB" dirty="0" smtClean="0">
                <a:latin typeface="Segoe Print" panose="02000600000000000000" pitchFamily="2" charset="0"/>
              </a:rPr>
              <a:t>60g of butter</a:t>
            </a:r>
          </a:p>
          <a:p>
            <a:pPr algn="ctr"/>
            <a:endParaRPr lang="en-GB" sz="2500" dirty="0" smtClean="0">
              <a:latin typeface="Segoe Print" panose="02000600000000000000" pitchFamily="2" charset="0"/>
            </a:endParaRPr>
          </a:p>
          <a:p>
            <a:pPr algn="ctr"/>
            <a:r>
              <a:rPr lang="en-GB" dirty="0" smtClean="0">
                <a:latin typeface="Segoe Print" panose="02000600000000000000" pitchFamily="2" charset="0"/>
              </a:rPr>
              <a:t>5 apples </a:t>
            </a:r>
            <a:endParaRPr lang="en-GB" dirty="0">
              <a:latin typeface="Segoe Print" panose="02000600000000000000" pitchFamily="2" charset="0"/>
            </a:endParaRPr>
          </a:p>
        </p:txBody>
      </p:sp>
    </p:spTree>
    <p:extLst>
      <p:ext uri="{BB962C8B-B14F-4D97-AF65-F5344CB8AC3E}">
        <p14:creationId xmlns:p14="http://schemas.microsoft.com/office/powerpoint/2010/main" val="252253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71475" y="1721672"/>
            <a:ext cx="2362200" cy="2062103"/>
          </a:xfrm>
          <a:prstGeom prst="rect">
            <a:avLst/>
          </a:prstGeom>
          <a:noFill/>
        </p:spPr>
        <p:txBody>
          <a:bodyPr wrap="square" rtlCol="0">
            <a:spAutoFit/>
          </a:bodyPr>
          <a:lstStyle/>
          <a:p>
            <a:r>
              <a:rPr lang="fr-FR" sz="1600" dirty="0" smtClean="0">
                <a:latin typeface="Segoe Print" panose="02000600000000000000" pitchFamily="2" charset="0"/>
              </a:rPr>
              <a:t>1. Mettez </a:t>
            </a:r>
            <a:r>
              <a:rPr lang="fr-FR" sz="1600" dirty="0">
                <a:latin typeface="Segoe Print" panose="02000600000000000000" pitchFamily="2" charset="0"/>
              </a:rPr>
              <a:t>la pâte feuilletée dans un plat à tarte, la piquer avec une fourchette, </a:t>
            </a:r>
            <a:endParaRPr lang="fr-FR" sz="1600" dirty="0" smtClean="0">
              <a:latin typeface="Segoe Print" panose="02000600000000000000" pitchFamily="2" charset="0"/>
            </a:endParaRPr>
          </a:p>
          <a:p>
            <a:r>
              <a:rPr lang="fr-FR" sz="1600" dirty="0" smtClean="0">
                <a:latin typeface="Segoe Print" panose="02000600000000000000" pitchFamily="2" charset="0"/>
              </a:rPr>
              <a:t>garnissez </a:t>
            </a:r>
            <a:r>
              <a:rPr lang="fr-FR" sz="1600" dirty="0">
                <a:latin typeface="Segoe Print" panose="02000600000000000000" pitchFamily="2" charset="0"/>
              </a:rPr>
              <a:t>avec les pommes coupées </a:t>
            </a:r>
            <a:endParaRPr lang="fr-FR" sz="1600" dirty="0" smtClean="0">
              <a:latin typeface="Segoe Print" panose="02000600000000000000" pitchFamily="2" charset="0"/>
            </a:endParaRPr>
          </a:p>
          <a:p>
            <a:r>
              <a:rPr lang="fr-FR" sz="1600" dirty="0" smtClean="0">
                <a:latin typeface="Segoe Print" panose="02000600000000000000" pitchFamily="2" charset="0"/>
              </a:rPr>
              <a:t>en </a:t>
            </a:r>
            <a:r>
              <a:rPr lang="fr-FR" sz="1600" dirty="0">
                <a:latin typeface="Segoe Print" panose="02000600000000000000" pitchFamily="2" charset="0"/>
              </a:rPr>
              <a:t>morceaux. </a:t>
            </a:r>
            <a:endParaRPr lang="en-GB" sz="1600" dirty="0">
              <a:latin typeface="Segoe Print" panose="02000600000000000000" pitchFamily="2" charset="0"/>
            </a:endParaRPr>
          </a:p>
        </p:txBody>
      </p:sp>
      <p:sp>
        <p:nvSpPr>
          <p:cNvPr id="7" name="TextBox 6"/>
          <p:cNvSpPr txBox="1"/>
          <p:nvPr/>
        </p:nvSpPr>
        <p:spPr>
          <a:xfrm>
            <a:off x="342900" y="4147139"/>
            <a:ext cx="2168050" cy="1323439"/>
          </a:xfrm>
          <a:prstGeom prst="rect">
            <a:avLst/>
          </a:prstGeom>
          <a:noFill/>
        </p:spPr>
        <p:txBody>
          <a:bodyPr wrap="square" rtlCol="0">
            <a:spAutoFit/>
          </a:bodyPr>
          <a:lstStyle/>
          <a:p>
            <a:r>
              <a:rPr lang="fr-FR" sz="1600" dirty="0" smtClean="0">
                <a:latin typeface="Segoe Print" panose="02000600000000000000" pitchFamily="2" charset="0"/>
              </a:rPr>
              <a:t>2. Mélangez 90 g </a:t>
            </a:r>
            <a:r>
              <a:rPr lang="fr-FR" sz="1600" dirty="0">
                <a:latin typeface="Segoe Print" panose="02000600000000000000" pitchFamily="2" charset="0"/>
              </a:rPr>
              <a:t>sucre, les deux œufs, le beurre fondu et </a:t>
            </a:r>
            <a:r>
              <a:rPr lang="fr-FR" sz="1600" dirty="0" smtClean="0">
                <a:latin typeface="Segoe Print" panose="02000600000000000000" pitchFamily="2" charset="0"/>
              </a:rPr>
              <a:t>versez </a:t>
            </a:r>
            <a:r>
              <a:rPr lang="fr-FR" sz="1600" dirty="0">
                <a:latin typeface="Segoe Print" panose="02000600000000000000" pitchFamily="2" charset="0"/>
              </a:rPr>
              <a:t>sur la tarte. </a:t>
            </a:r>
            <a:endParaRPr lang="en-GB" sz="1600" dirty="0">
              <a:latin typeface="Segoe Print" panose="02000600000000000000" pitchFamily="2" charset="0"/>
            </a:endParaRPr>
          </a:p>
        </p:txBody>
      </p:sp>
      <p:sp>
        <p:nvSpPr>
          <p:cNvPr id="8" name="TextBox 7"/>
          <p:cNvSpPr txBox="1"/>
          <p:nvPr/>
        </p:nvSpPr>
        <p:spPr>
          <a:xfrm>
            <a:off x="361950" y="6172198"/>
            <a:ext cx="2276474" cy="830997"/>
          </a:xfrm>
          <a:prstGeom prst="rect">
            <a:avLst/>
          </a:prstGeom>
          <a:noFill/>
        </p:spPr>
        <p:txBody>
          <a:bodyPr wrap="square" rtlCol="0">
            <a:spAutoFit/>
          </a:bodyPr>
          <a:lstStyle/>
          <a:p>
            <a:r>
              <a:rPr lang="fr-FR" sz="1600" dirty="0" smtClean="0">
                <a:latin typeface="Segoe Print" panose="02000600000000000000" pitchFamily="2" charset="0"/>
              </a:rPr>
              <a:t>3. Enfournez à 200°C </a:t>
            </a:r>
            <a:r>
              <a:rPr lang="fr-FR" sz="1600" dirty="0">
                <a:latin typeface="Segoe Print" panose="02000600000000000000" pitchFamily="2" charset="0"/>
              </a:rPr>
              <a:t>pendant 35 minutes environ. </a:t>
            </a:r>
            <a:endParaRPr lang="en-GB" sz="16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1039663"/>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987864"/>
            <a:ext cx="688516" cy="487889"/>
          </a:xfrm>
          <a:prstGeom prst="rect">
            <a:avLst/>
          </a:prstGeom>
        </p:spPr>
      </p:pic>
      <p:sp>
        <p:nvSpPr>
          <p:cNvPr id="31" name="TextBox 30"/>
          <p:cNvSpPr txBox="1"/>
          <p:nvPr/>
        </p:nvSpPr>
        <p:spPr>
          <a:xfrm>
            <a:off x="4154012" y="1721672"/>
            <a:ext cx="2362200" cy="1569660"/>
          </a:xfrm>
          <a:prstGeom prst="rect">
            <a:avLst/>
          </a:prstGeom>
          <a:noFill/>
        </p:spPr>
        <p:txBody>
          <a:bodyPr wrap="square" rtlCol="0">
            <a:spAutoFit/>
          </a:bodyPr>
          <a:lstStyle/>
          <a:p>
            <a:r>
              <a:rPr lang="fr-FR" sz="1600" dirty="0" smtClean="0">
                <a:latin typeface="Segoe Print" panose="02000600000000000000" pitchFamily="2" charset="0"/>
              </a:rPr>
              <a:t>1. </a:t>
            </a:r>
            <a:r>
              <a:rPr lang="en-GB" sz="1600" dirty="0" smtClean="0">
                <a:latin typeface="Segoe Print" panose="02000600000000000000" pitchFamily="2" charset="0"/>
              </a:rPr>
              <a:t>Put </a:t>
            </a:r>
            <a:r>
              <a:rPr lang="en-GB" sz="1600" dirty="0">
                <a:latin typeface="Segoe Print" panose="02000600000000000000" pitchFamily="2" charset="0"/>
              </a:rPr>
              <a:t>the puff pastry </a:t>
            </a:r>
            <a:r>
              <a:rPr lang="en-GB" sz="1600" dirty="0" smtClean="0">
                <a:latin typeface="Segoe Print" panose="02000600000000000000" pitchFamily="2" charset="0"/>
              </a:rPr>
              <a:t>into </a:t>
            </a:r>
            <a:r>
              <a:rPr lang="en-GB" sz="1600" dirty="0">
                <a:latin typeface="Segoe Print" panose="02000600000000000000" pitchFamily="2" charset="0"/>
              </a:rPr>
              <a:t>a pie dish, prick it with a fork, garnish with the apples cut into pieces.</a:t>
            </a:r>
          </a:p>
        </p:txBody>
      </p:sp>
      <p:sp>
        <p:nvSpPr>
          <p:cNvPr id="32" name="TextBox 31"/>
          <p:cNvSpPr txBox="1"/>
          <p:nvPr/>
        </p:nvSpPr>
        <p:spPr>
          <a:xfrm>
            <a:off x="4191001" y="3998341"/>
            <a:ext cx="2285999" cy="1323439"/>
          </a:xfrm>
          <a:prstGeom prst="rect">
            <a:avLst/>
          </a:prstGeom>
          <a:noFill/>
        </p:spPr>
        <p:txBody>
          <a:bodyPr wrap="square" rtlCol="0">
            <a:spAutoFit/>
          </a:bodyPr>
          <a:lstStyle/>
          <a:p>
            <a:r>
              <a:rPr lang="fr-FR" sz="1600" dirty="0" smtClean="0">
                <a:latin typeface="Segoe Print" panose="02000600000000000000" pitchFamily="2" charset="0"/>
              </a:rPr>
              <a:t>2. </a:t>
            </a:r>
            <a:r>
              <a:rPr lang="en-GB" sz="1600" dirty="0">
                <a:latin typeface="Segoe Print" panose="02000600000000000000" pitchFamily="2" charset="0"/>
              </a:rPr>
              <a:t>Mix </a:t>
            </a:r>
            <a:r>
              <a:rPr lang="en-GB" sz="1600" dirty="0" smtClean="0">
                <a:latin typeface="Segoe Print" panose="02000600000000000000" pitchFamily="2" charset="0"/>
              </a:rPr>
              <a:t>together 90g of sugar</a:t>
            </a:r>
            <a:r>
              <a:rPr lang="en-GB" sz="1600" dirty="0">
                <a:latin typeface="Segoe Print" panose="02000600000000000000" pitchFamily="2" charset="0"/>
              </a:rPr>
              <a:t>, </a:t>
            </a:r>
            <a:r>
              <a:rPr lang="en-GB" sz="1600" dirty="0" smtClean="0">
                <a:latin typeface="Segoe Print" panose="02000600000000000000" pitchFamily="2" charset="0"/>
              </a:rPr>
              <a:t>two </a:t>
            </a:r>
            <a:r>
              <a:rPr lang="en-GB" sz="1600" dirty="0">
                <a:latin typeface="Segoe Print" panose="02000600000000000000" pitchFamily="2" charset="0"/>
              </a:rPr>
              <a:t>eggs, the melted butter and pour over the </a:t>
            </a:r>
            <a:r>
              <a:rPr lang="en-GB" sz="1600" dirty="0" smtClean="0">
                <a:latin typeface="Segoe Print" panose="02000600000000000000" pitchFamily="2" charset="0"/>
              </a:rPr>
              <a:t>tart.</a:t>
            </a:r>
            <a:endParaRPr lang="en-GB" sz="1600" dirty="0">
              <a:latin typeface="Segoe Print" panose="02000600000000000000" pitchFamily="2" charset="0"/>
            </a:endParaRPr>
          </a:p>
        </p:txBody>
      </p:sp>
      <p:sp>
        <p:nvSpPr>
          <p:cNvPr id="33" name="TextBox 32"/>
          <p:cNvSpPr txBox="1"/>
          <p:nvPr/>
        </p:nvSpPr>
        <p:spPr>
          <a:xfrm>
            <a:off x="4196875" y="6178134"/>
            <a:ext cx="2276474" cy="830997"/>
          </a:xfrm>
          <a:prstGeom prst="rect">
            <a:avLst/>
          </a:prstGeom>
          <a:noFill/>
        </p:spPr>
        <p:txBody>
          <a:bodyPr wrap="square" rtlCol="0">
            <a:spAutoFit/>
          </a:bodyPr>
          <a:lstStyle/>
          <a:p>
            <a:r>
              <a:rPr lang="fr-FR" sz="1600" dirty="0" smtClean="0">
                <a:latin typeface="Segoe Print" panose="02000600000000000000" pitchFamily="2" charset="0"/>
              </a:rPr>
              <a:t>3. </a:t>
            </a:r>
            <a:r>
              <a:rPr lang="en-GB" sz="1600" dirty="0" smtClean="0">
                <a:latin typeface="Segoe Print" panose="02000600000000000000" pitchFamily="2" charset="0"/>
              </a:rPr>
              <a:t>Bake at 200°C for about 35 minutes.</a:t>
            </a:r>
            <a:endParaRPr lang="en-GB" sz="1600" dirty="0">
              <a:latin typeface="Segoe Print" panose="02000600000000000000" pitchFamily="2" charset="0"/>
            </a:endParaRP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1425" y="1748283"/>
            <a:ext cx="1543049" cy="154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0000" y="3774057"/>
            <a:ext cx="1547723" cy="154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575" y="5562600"/>
            <a:ext cx="1547723" cy="154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3241" y="7244924"/>
            <a:ext cx="1998389" cy="14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59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Mousse au chocolat png 3 » PNG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51" y="1371600"/>
            <a:ext cx="3267098" cy="2722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561201"/>
            <a:ext cx="6096000" cy="1261884"/>
          </a:xfrm>
          <a:prstGeom prst="rect">
            <a:avLst/>
          </a:prstGeom>
          <a:noFill/>
        </p:spPr>
        <p:txBody>
          <a:bodyPr wrap="square" rtlCol="0">
            <a:spAutoFit/>
          </a:bodyPr>
          <a:lstStyle/>
          <a:p>
            <a:pPr algn="ctr"/>
            <a:r>
              <a:rPr lang="fr-FR" sz="2000" b="1" dirty="0" smtClean="0">
                <a:latin typeface="Segoe Print" panose="02000600000000000000" pitchFamily="2" charset="0"/>
              </a:rPr>
              <a:t>Mousse au chocolat</a:t>
            </a:r>
          </a:p>
          <a:p>
            <a:pPr algn="ctr"/>
            <a:r>
              <a:rPr lang="en-GB" sz="1000" b="1" dirty="0" smtClean="0">
                <a:latin typeface="Segoe Print" panose="02000600000000000000" pitchFamily="2" charset="0"/>
              </a:rPr>
              <a:t>Chocolate mousse</a:t>
            </a:r>
          </a:p>
          <a:p>
            <a:pPr algn="ctr"/>
            <a:endParaRPr lang="en-GB" sz="1000" b="1" dirty="0" smtClean="0">
              <a:latin typeface="Segoe Print" panose="02000600000000000000" pitchFamily="2" charset="0"/>
            </a:endParaRPr>
          </a:p>
          <a:p>
            <a:pPr algn="ctr"/>
            <a:endParaRPr lang="en-GB" sz="800" b="1" dirty="0">
              <a:latin typeface="Segoe Print" panose="02000600000000000000" pitchFamily="2" charset="0"/>
            </a:endParaRPr>
          </a:p>
          <a:p>
            <a:pPr algn="ctr"/>
            <a:r>
              <a:rPr lang="en-GB" sz="1600" b="1" dirty="0" smtClean="0">
                <a:latin typeface="Segoe Print" panose="02000600000000000000" pitchFamily="2" charset="0"/>
              </a:rPr>
              <a:t>Chocolate mousse is a classic French dessert!</a:t>
            </a:r>
          </a:p>
          <a:p>
            <a:pPr algn="ctr"/>
            <a:endParaRPr lang="en-GB" sz="1000" b="1" dirty="0">
              <a:latin typeface="Segoe Print" panose="02000600000000000000" pitchFamily="2" charset="0"/>
            </a:endParaRPr>
          </a:p>
        </p:txBody>
      </p:sp>
      <p:sp>
        <p:nvSpPr>
          <p:cNvPr id="3" name="TextBox 2"/>
          <p:cNvSpPr txBox="1"/>
          <p:nvPr/>
        </p:nvSpPr>
        <p:spPr>
          <a:xfrm>
            <a:off x="381000" y="5191363"/>
            <a:ext cx="2324100" cy="3477875"/>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fr-FR" dirty="0" smtClean="0">
                <a:latin typeface="Segoe Print" panose="02000600000000000000" pitchFamily="2" charset="0"/>
              </a:rPr>
              <a:t>Ingrédients</a:t>
            </a:r>
          </a:p>
          <a:p>
            <a:pPr algn="ctr"/>
            <a:endParaRPr lang="fr-FR" sz="2000" dirty="0">
              <a:latin typeface="Segoe Print" panose="02000600000000000000" pitchFamily="2" charset="0"/>
            </a:endParaRPr>
          </a:p>
          <a:p>
            <a:pPr algn="ctr"/>
            <a:r>
              <a:rPr lang="fr-FR" dirty="0" smtClean="0">
                <a:latin typeface="Segoe Print" panose="02000600000000000000" pitchFamily="2" charset="0"/>
              </a:rPr>
              <a:t>3 œufs</a:t>
            </a:r>
          </a:p>
          <a:p>
            <a:pPr algn="ctr"/>
            <a:endParaRPr lang="fr-FR" sz="2000" dirty="0">
              <a:latin typeface="Segoe Print" panose="02000600000000000000" pitchFamily="2" charset="0"/>
            </a:endParaRPr>
          </a:p>
          <a:p>
            <a:pPr algn="ctr"/>
            <a:endParaRPr lang="fr-FR" sz="2200" dirty="0">
              <a:latin typeface="Segoe Print" panose="02000600000000000000" pitchFamily="2" charset="0"/>
            </a:endParaRPr>
          </a:p>
          <a:p>
            <a:pPr algn="ctr"/>
            <a:r>
              <a:rPr lang="fr-FR" dirty="0" smtClean="0">
                <a:latin typeface="Segoe Print" panose="02000600000000000000" pitchFamily="2" charset="0"/>
              </a:rPr>
              <a:t>100 g de chocolat </a:t>
            </a:r>
          </a:p>
          <a:p>
            <a:pPr algn="ctr"/>
            <a:r>
              <a:rPr lang="fr-FR" dirty="0" smtClean="0">
                <a:latin typeface="Segoe Print" panose="02000600000000000000" pitchFamily="2" charset="0"/>
              </a:rPr>
              <a:t>(noir ou au lait)</a:t>
            </a:r>
          </a:p>
          <a:p>
            <a:pPr algn="ctr"/>
            <a:endParaRPr lang="fr-FR" sz="2200" dirty="0" smtClean="0">
              <a:latin typeface="Segoe Print" panose="02000600000000000000" pitchFamily="2" charset="0"/>
            </a:endParaRPr>
          </a:p>
          <a:p>
            <a:pPr algn="ctr"/>
            <a:endParaRPr lang="fr-FR" sz="1000" dirty="0">
              <a:latin typeface="Segoe Print" panose="02000600000000000000" pitchFamily="2" charset="0"/>
            </a:endParaRPr>
          </a:p>
          <a:p>
            <a:pPr algn="ctr"/>
            <a:r>
              <a:rPr lang="fr-FR" dirty="0">
                <a:latin typeface="Segoe Print" panose="02000600000000000000" pitchFamily="2" charset="0"/>
              </a:rPr>
              <a:t>1 sachet de </a:t>
            </a:r>
            <a:endParaRPr lang="fr-FR" dirty="0" smtClean="0">
              <a:latin typeface="Segoe Print" panose="02000600000000000000" pitchFamily="2" charset="0"/>
            </a:endParaRPr>
          </a:p>
          <a:p>
            <a:pPr algn="ctr"/>
            <a:r>
              <a:rPr lang="fr-FR" dirty="0" smtClean="0">
                <a:latin typeface="Segoe Print" panose="02000600000000000000" pitchFamily="2" charset="0"/>
              </a:rPr>
              <a:t>sucre </a:t>
            </a:r>
            <a:r>
              <a:rPr lang="fr-FR" dirty="0">
                <a:latin typeface="Segoe Print" panose="02000600000000000000" pitchFamily="2" charset="0"/>
              </a:rPr>
              <a:t>vanillé </a:t>
            </a:r>
            <a:endParaRPr lang="fr-FR" dirty="0" smtClean="0">
              <a:latin typeface="Segoe Print" panose="020006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207" y="4829413"/>
            <a:ext cx="722685" cy="4976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607" y="4844185"/>
            <a:ext cx="714286" cy="506150"/>
          </a:xfrm>
          <a:prstGeom prst="rect">
            <a:avLst/>
          </a:prstGeom>
        </p:spPr>
      </p:pic>
      <p:sp>
        <p:nvSpPr>
          <p:cNvPr id="9" name="TextBox 8"/>
          <p:cNvSpPr txBox="1"/>
          <p:nvPr/>
        </p:nvSpPr>
        <p:spPr>
          <a:xfrm>
            <a:off x="938864" y="4257181"/>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a chocolate mousse!</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46010" y="4196231"/>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877" y="5867400"/>
            <a:ext cx="1062038" cy="285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071915" y="5191363"/>
            <a:ext cx="2324100" cy="3477875"/>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en-GB" dirty="0" smtClean="0">
                <a:latin typeface="Segoe Print" panose="02000600000000000000" pitchFamily="2" charset="0"/>
              </a:rPr>
              <a:t>Ingredients</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3 eggs</a:t>
            </a:r>
          </a:p>
          <a:p>
            <a:pPr algn="ctr"/>
            <a:endParaRPr lang="en-GB" sz="2000" dirty="0" smtClean="0">
              <a:latin typeface="Segoe Print" panose="02000600000000000000" pitchFamily="2" charset="0"/>
            </a:endParaRPr>
          </a:p>
          <a:p>
            <a:pPr algn="ctr"/>
            <a:endParaRPr lang="en-GB" sz="2200" dirty="0" smtClean="0">
              <a:latin typeface="Segoe Print" panose="02000600000000000000" pitchFamily="2" charset="0"/>
            </a:endParaRPr>
          </a:p>
          <a:p>
            <a:pPr algn="ctr"/>
            <a:r>
              <a:rPr lang="en-GB" dirty="0" smtClean="0">
                <a:latin typeface="Segoe Print" panose="02000600000000000000" pitchFamily="2" charset="0"/>
              </a:rPr>
              <a:t>100g of chocolate</a:t>
            </a:r>
          </a:p>
          <a:p>
            <a:pPr algn="ctr"/>
            <a:r>
              <a:rPr lang="en-GB" dirty="0" smtClean="0">
                <a:latin typeface="Segoe Print" panose="02000600000000000000" pitchFamily="2" charset="0"/>
              </a:rPr>
              <a:t>(dark or milk)</a:t>
            </a:r>
          </a:p>
          <a:p>
            <a:pPr algn="ctr"/>
            <a:endParaRPr lang="en-GB" sz="2200" dirty="0" smtClean="0">
              <a:latin typeface="Segoe Print" panose="02000600000000000000" pitchFamily="2" charset="0"/>
            </a:endParaRPr>
          </a:p>
          <a:p>
            <a:pPr algn="ctr"/>
            <a:endParaRPr lang="en-GB" sz="1000" dirty="0" smtClean="0">
              <a:latin typeface="Segoe Print" panose="02000600000000000000" pitchFamily="2" charset="0"/>
            </a:endParaRPr>
          </a:p>
          <a:p>
            <a:pPr algn="ctr"/>
            <a:r>
              <a:rPr lang="en-GB" dirty="0" smtClean="0">
                <a:latin typeface="Segoe Print" panose="02000600000000000000" pitchFamily="2" charset="0"/>
              </a:rPr>
              <a:t>1 packet </a:t>
            </a:r>
            <a:r>
              <a:rPr lang="en-GB" dirty="0">
                <a:latin typeface="Segoe Print" panose="02000600000000000000" pitchFamily="2" charset="0"/>
              </a:rPr>
              <a:t>of vanilla sugar</a:t>
            </a:r>
          </a:p>
        </p:txBody>
      </p:sp>
    </p:spTree>
    <p:extLst>
      <p:ext uri="{BB962C8B-B14F-4D97-AF65-F5344CB8AC3E}">
        <p14:creationId xmlns:p14="http://schemas.microsoft.com/office/powerpoint/2010/main" val="95936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524000"/>
            <a:ext cx="2362200" cy="461665"/>
          </a:xfrm>
          <a:prstGeom prst="rect">
            <a:avLst/>
          </a:prstGeom>
          <a:noFill/>
        </p:spPr>
        <p:txBody>
          <a:bodyPr wrap="square" rtlCol="0">
            <a:spAutoFit/>
          </a:bodyPr>
          <a:lstStyle/>
          <a:p>
            <a:r>
              <a:rPr lang="fr-FR" sz="1200" dirty="0" smtClean="0">
                <a:latin typeface="Segoe Print" panose="02000600000000000000" pitchFamily="2" charset="0"/>
              </a:rPr>
              <a:t>1. Séparez </a:t>
            </a:r>
            <a:r>
              <a:rPr lang="fr-FR" sz="1200" dirty="0">
                <a:latin typeface="Segoe Print" panose="02000600000000000000" pitchFamily="2" charset="0"/>
              </a:rPr>
              <a:t>les blancs des jaunes </a:t>
            </a:r>
            <a:r>
              <a:rPr lang="fr-FR" sz="1200" dirty="0" smtClean="0">
                <a:latin typeface="Segoe Print" panose="02000600000000000000" pitchFamily="2" charset="0"/>
              </a:rPr>
              <a:t>d‘œufs. </a:t>
            </a:r>
            <a:endParaRPr lang="en-GB" sz="1200" dirty="0">
              <a:latin typeface="Segoe Print" panose="02000600000000000000" pitchFamily="2" charset="0"/>
            </a:endParaRPr>
          </a:p>
        </p:txBody>
      </p:sp>
      <p:sp>
        <p:nvSpPr>
          <p:cNvPr id="7" name="TextBox 6"/>
          <p:cNvSpPr txBox="1"/>
          <p:nvPr/>
        </p:nvSpPr>
        <p:spPr>
          <a:xfrm>
            <a:off x="404813" y="2379456"/>
            <a:ext cx="2285999" cy="646331"/>
          </a:xfrm>
          <a:prstGeom prst="rect">
            <a:avLst/>
          </a:prstGeom>
          <a:noFill/>
        </p:spPr>
        <p:txBody>
          <a:bodyPr wrap="square" rtlCol="0">
            <a:spAutoFit/>
          </a:bodyPr>
          <a:lstStyle/>
          <a:p>
            <a:r>
              <a:rPr lang="fr-FR" sz="1200" dirty="0" smtClean="0">
                <a:latin typeface="Segoe Print" panose="02000600000000000000" pitchFamily="2" charset="0"/>
              </a:rPr>
              <a:t>2. Faites </a:t>
            </a:r>
            <a:r>
              <a:rPr lang="fr-FR" sz="1200" dirty="0">
                <a:latin typeface="Segoe Print" panose="02000600000000000000" pitchFamily="2" charset="0"/>
              </a:rPr>
              <a:t>ramollir le chocolat dans une casserole au bain-marie. </a:t>
            </a:r>
            <a:endParaRPr lang="en-GB" sz="1200" dirty="0">
              <a:latin typeface="Segoe Print" panose="02000600000000000000" pitchFamily="2" charset="0"/>
            </a:endParaRPr>
          </a:p>
        </p:txBody>
      </p:sp>
      <p:sp>
        <p:nvSpPr>
          <p:cNvPr id="8" name="TextBox 7"/>
          <p:cNvSpPr txBox="1"/>
          <p:nvPr/>
        </p:nvSpPr>
        <p:spPr>
          <a:xfrm>
            <a:off x="361951" y="3346277"/>
            <a:ext cx="2276474" cy="461665"/>
          </a:xfrm>
          <a:prstGeom prst="rect">
            <a:avLst/>
          </a:prstGeom>
          <a:noFill/>
        </p:spPr>
        <p:txBody>
          <a:bodyPr wrap="square" rtlCol="0">
            <a:spAutoFit/>
          </a:bodyPr>
          <a:lstStyle/>
          <a:p>
            <a:r>
              <a:rPr lang="fr-FR" sz="1200" dirty="0" smtClean="0">
                <a:latin typeface="Segoe Print" panose="02000600000000000000" pitchFamily="2" charset="0"/>
              </a:rPr>
              <a:t>3. </a:t>
            </a:r>
            <a:r>
              <a:rPr lang="fr-FR" sz="1200" dirty="0">
                <a:latin typeface="Segoe Print" panose="02000600000000000000" pitchFamily="2" charset="0"/>
              </a:rPr>
              <a:t>Hors du feu, </a:t>
            </a:r>
            <a:r>
              <a:rPr lang="fr-FR" sz="1200" dirty="0" smtClean="0">
                <a:latin typeface="Segoe Print" panose="02000600000000000000" pitchFamily="2" charset="0"/>
              </a:rPr>
              <a:t>incorporez </a:t>
            </a:r>
            <a:r>
              <a:rPr lang="fr-FR" sz="1200" dirty="0">
                <a:latin typeface="Segoe Print" panose="02000600000000000000" pitchFamily="2" charset="0"/>
              </a:rPr>
              <a:t>les jaunes et le sucre. </a:t>
            </a:r>
            <a:endParaRPr lang="en-GB" sz="1200" dirty="0">
              <a:latin typeface="Segoe Print" panose="02000600000000000000" pitchFamily="2" charset="0"/>
            </a:endParaRPr>
          </a:p>
        </p:txBody>
      </p:sp>
      <p:sp>
        <p:nvSpPr>
          <p:cNvPr id="9" name="TextBox 8"/>
          <p:cNvSpPr txBox="1"/>
          <p:nvPr/>
        </p:nvSpPr>
        <p:spPr>
          <a:xfrm>
            <a:off x="381000" y="5178799"/>
            <a:ext cx="2276474" cy="646331"/>
          </a:xfrm>
          <a:prstGeom prst="rect">
            <a:avLst/>
          </a:prstGeom>
          <a:noFill/>
        </p:spPr>
        <p:txBody>
          <a:bodyPr wrap="square" rtlCol="0">
            <a:spAutoFit/>
          </a:bodyPr>
          <a:lstStyle/>
          <a:p>
            <a:r>
              <a:rPr lang="fr-FR" sz="1200" dirty="0">
                <a:latin typeface="Segoe Print" panose="02000600000000000000" pitchFamily="2" charset="0"/>
              </a:rPr>
              <a:t>5</a:t>
            </a:r>
            <a:r>
              <a:rPr lang="fr-FR" sz="1200" dirty="0" smtClean="0">
                <a:latin typeface="Segoe Print" panose="02000600000000000000" pitchFamily="2" charset="0"/>
              </a:rPr>
              <a:t>. Ajoutez </a:t>
            </a:r>
            <a:r>
              <a:rPr lang="fr-FR" sz="1200" dirty="0">
                <a:latin typeface="Segoe Print" panose="02000600000000000000" pitchFamily="2" charset="0"/>
              </a:rPr>
              <a:t>délicatement les blancs au mélange à l'aide d'une spatule. </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48150" y="1524000"/>
            <a:ext cx="2209800" cy="461665"/>
          </a:xfrm>
          <a:prstGeom prst="rect">
            <a:avLst/>
          </a:prstGeom>
          <a:noFill/>
        </p:spPr>
        <p:txBody>
          <a:bodyPr wrap="square" rtlCol="0">
            <a:spAutoFit/>
          </a:bodyPr>
          <a:lstStyle/>
          <a:p>
            <a:r>
              <a:rPr lang="en-GB" sz="1200" dirty="0" smtClean="0">
                <a:latin typeface="Segoe Print" panose="02000600000000000000" pitchFamily="2" charset="0"/>
              </a:rPr>
              <a:t>1. </a:t>
            </a:r>
            <a:r>
              <a:rPr lang="en-GB" sz="1200" dirty="0">
                <a:latin typeface="Segoe Print" panose="02000600000000000000" pitchFamily="2" charset="0"/>
              </a:rPr>
              <a:t>Separate the egg whites from the yolks.</a:t>
            </a:r>
          </a:p>
        </p:txBody>
      </p:sp>
      <p:sp>
        <p:nvSpPr>
          <p:cNvPr id="14" name="TextBox 13"/>
          <p:cNvSpPr txBox="1"/>
          <p:nvPr/>
        </p:nvSpPr>
        <p:spPr>
          <a:xfrm>
            <a:off x="4257675" y="2379455"/>
            <a:ext cx="2209800" cy="646331"/>
          </a:xfrm>
          <a:prstGeom prst="rect">
            <a:avLst/>
          </a:prstGeom>
          <a:noFill/>
        </p:spPr>
        <p:txBody>
          <a:bodyPr wrap="square" rtlCol="0">
            <a:spAutoFit/>
          </a:bodyPr>
          <a:lstStyle/>
          <a:p>
            <a:r>
              <a:rPr lang="en-GB" sz="1200" dirty="0" smtClean="0">
                <a:latin typeface="Segoe Print" panose="02000600000000000000" pitchFamily="2" charset="0"/>
              </a:rPr>
              <a:t>2. </a:t>
            </a:r>
            <a:r>
              <a:rPr lang="en-GB" sz="1200" dirty="0">
                <a:latin typeface="Segoe Print" panose="02000600000000000000" pitchFamily="2" charset="0"/>
              </a:rPr>
              <a:t>Soften the chocolate in a saucepan in a </a:t>
            </a:r>
            <a:r>
              <a:rPr lang="en-GB" sz="1200" dirty="0" smtClean="0">
                <a:latin typeface="Segoe Print" panose="02000600000000000000" pitchFamily="2" charset="0"/>
              </a:rPr>
              <a:t>bain</a:t>
            </a:r>
            <a:r>
              <a:rPr lang="en-GB" sz="1200" dirty="0">
                <a:latin typeface="Segoe Print" panose="02000600000000000000" pitchFamily="2" charset="0"/>
              </a:rPr>
              <a:t>-</a:t>
            </a:r>
            <a:r>
              <a:rPr lang="en-GB" sz="1200" dirty="0" smtClean="0">
                <a:latin typeface="Segoe Print" panose="02000600000000000000" pitchFamily="2" charset="0"/>
              </a:rPr>
              <a:t>marie (double boiler).</a:t>
            </a:r>
            <a:endParaRPr lang="en-GB" sz="1200" dirty="0">
              <a:latin typeface="Segoe Print" panose="02000600000000000000" pitchFamily="2" charset="0"/>
            </a:endParaRPr>
          </a:p>
        </p:txBody>
      </p:sp>
      <p:sp>
        <p:nvSpPr>
          <p:cNvPr id="15" name="TextBox 14"/>
          <p:cNvSpPr txBox="1"/>
          <p:nvPr/>
        </p:nvSpPr>
        <p:spPr>
          <a:xfrm>
            <a:off x="4319587" y="3253943"/>
            <a:ext cx="2133600" cy="646331"/>
          </a:xfrm>
          <a:prstGeom prst="rect">
            <a:avLst/>
          </a:prstGeom>
          <a:noFill/>
        </p:spPr>
        <p:txBody>
          <a:bodyPr wrap="square" rtlCol="0">
            <a:spAutoFit/>
          </a:bodyPr>
          <a:lstStyle/>
          <a:p>
            <a:r>
              <a:rPr lang="en-GB" sz="1200" dirty="0" smtClean="0">
                <a:latin typeface="Segoe Print" panose="02000600000000000000" pitchFamily="2" charset="0"/>
              </a:rPr>
              <a:t>3. </a:t>
            </a:r>
            <a:r>
              <a:rPr lang="en-GB" sz="1200" dirty="0">
                <a:latin typeface="Segoe Print" panose="02000600000000000000" pitchFamily="2" charset="0"/>
              </a:rPr>
              <a:t>Remove from the heat and stir in the yolks and sugar.</a:t>
            </a:r>
          </a:p>
        </p:txBody>
      </p:sp>
      <p:sp>
        <p:nvSpPr>
          <p:cNvPr id="16" name="TextBox 15"/>
          <p:cNvSpPr txBox="1"/>
          <p:nvPr/>
        </p:nvSpPr>
        <p:spPr>
          <a:xfrm>
            <a:off x="4314826" y="6063263"/>
            <a:ext cx="2105024" cy="646331"/>
          </a:xfrm>
          <a:prstGeom prst="rect">
            <a:avLst/>
          </a:prstGeom>
          <a:noFill/>
        </p:spPr>
        <p:txBody>
          <a:bodyPr wrap="square" rtlCol="0">
            <a:spAutoFit/>
          </a:bodyPr>
          <a:lstStyle/>
          <a:p>
            <a:r>
              <a:rPr lang="en-GB" sz="1200" dirty="0">
                <a:latin typeface="Segoe Print" panose="02000600000000000000" pitchFamily="2" charset="0"/>
              </a:rPr>
              <a:t>6</a:t>
            </a:r>
            <a:r>
              <a:rPr lang="en-GB" sz="1200" dirty="0" smtClean="0">
                <a:latin typeface="Segoe Print" panose="02000600000000000000" pitchFamily="2" charset="0"/>
              </a:rPr>
              <a:t>. </a:t>
            </a:r>
            <a:r>
              <a:rPr lang="en-GB" sz="1200" dirty="0">
                <a:latin typeface="Segoe Print" panose="02000600000000000000" pitchFamily="2" charset="0"/>
              </a:rPr>
              <a:t>Pour into </a:t>
            </a:r>
            <a:r>
              <a:rPr lang="en-GB" sz="1200" dirty="0" smtClean="0">
                <a:latin typeface="Segoe Print" panose="02000600000000000000" pitchFamily="2" charset="0"/>
              </a:rPr>
              <a:t>an earthenware or glass pot.</a:t>
            </a:r>
            <a:endParaRPr lang="en-GB" sz="1200" dirty="0">
              <a:latin typeface="Segoe Print" panose="02000600000000000000" pitchFamily="2" charset="0"/>
            </a:endParaRP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880255"/>
            <a:ext cx="688516" cy="487889"/>
          </a:xfrm>
          <a:prstGeom prst="rect">
            <a:avLst/>
          </a:prstGeom>
        </p:spPr>
      </p:pic>
      <p:sp>
        <p:nvSpPr>
          <p:cNvPr id="21" name="TextBox 20"/>
          <p:cNvSpPr txBox="1"/>
          <p:nvPr/>
        </p:nvSpPr>
        <p:spPr>
          <a:xfrm>
            <a:off x="361951" y="4244932"/>
            <a:ext cx="2276474" cy="461665"/>
          </a:xfrm>
          <a:prstGeom prst="rect">
            <a:avLst/>
          </a:prstGeom>
          <a:noFill/>
        </p:spPr>
        <p:txBody>
          <a:bodyPr wrap="square" rtlCol="0">
            <a:spAutoFit/>
          </a:bodyPr>
          <a:lstStyle/>
          <a:p>
            <a:r>
              <a:rPr lang="fr-FR" sz="1200" dirty="0" smtClean="0">
                <a:latin typeface="Segoe Print" panose="02000600000000000000" pitchFamily="2" charset="0"/>
              </a:rPr>
              <a:t>4. Battez </a:t>
            </a:r>
            <a:r>
              <a:rPr lang="fr-FR" sz="1200" dirty="0">
                <a:latin typeface="Segoe Print" panose="02000600000000000000" pitchFamily="2" charset="0"/>
              </a:rPr>
              <a:t>les blancs en neige ferme. </a:t>
            </a:r>
            <a:endParaRPr lang="en-GB" sz="1200" dirty="0">
              <a:latin typeface="Segoe Print" panose="02000600000000000000" pitchFamily="2" charset="0"/>
            </a:endParaRPr>
          </a:p>
        </p:txBody>
      </p:sp>
      <p:sp>
        <p:nvSpPr>
          <p:cNvPr id="22" name="TextBox 21"/>
          <p:cNvSpPr txBox="1"/>
          <p:nvPr/>
        </p:nvSpPr>
        <p:spPr>
          <a:xfrm>
            <a:off x="395288" y="6128713"/>
            <a:ext cx="2276474" cy="461665"/>
          </a:xfrm>
          <a:prstGeom prst="rect">
            <a:avLst/>
          </a:prstGeom>
          <a:noFill/>
        </p:spPr>
        <p:txBody>
          <a:bodyPr wrap="square" rtlCol="0">
            <a:spAutoFit/>
          </a:bodyPr>
          <a:lstStyle/>
          <a:p>
            <a:r>
              <a:rPr lang="fr-FR" sz="1200" dirty="0" smtClean="0">
                <a:latin typeface="Segoe Print" panose="02000600000000000000" pitchFamily="2" charset="0"/>
              </a:rPr>
              <a:t>6. Versez </a:t>
            </a:r>
            <a:r>
              <a:rPr lang="fr-FR" sz="1200" dirty="0">
                <a:latin typeface="Segoe Print" panose="02000600000000000000" pitchFamily="2" charset="0"/>
              </a:rPr>
              <a:t>dans une terrine ou des verrines. </a:t>
            </a:r>
            <a:endParaRPr lang="en-GB" sz="1200" dirty="0">
              <a:latin typeface="Segoe Print" panose="02000600000000000000" pitchFamily="2" charset="0"/>
            </a:endParaRPr>
          </a:p>
        </p:txBody>
      </p:sp>
      <p:sp>
        <p:nvSpPr>
          <p:cNvPr id="23" name="TextBox 22"/>
          <p:cNvSpPr txBox="1"/>
          <p:nvPr/>
        </p:nvSpPr>
        <p:spPr>
          <a:xfrm>
            <a:off x="371475" y="7094464"/>
            <a:ext cx="2276474" cy="461665"/>
          </a:xfrm>
          <a:prstGeom prst="rect">
            <a:avLst/>
          </a:prstGeom>
          <a:noFill/>
        </p:spPr>
        <p:txBody>
          <a:bodyPr wrap="square" rtlCol="0">
            <a:spAutoFit/>
          </a:bodyPr>
          <a:lstStyle/>
          <a:p>
            <a:r>
              <a:rPr lang="fr-FR" sz="1200" dirty="0">
                <a:latin typeface="Segoe Print" panose="02000600000000000000" pitchFamily="2" charset="0"/>
              </a:rPr>
              <a:t>7</a:t>
            </a:r>
            <a:r>
              <a:rPr lang="fr-FR" sz="1200" dirty="0" smtClean="0">
                <a:latin typeface="Segoe Print" panose="02000600000000000000" pitchFamily="2" charset="0"/>
              </a:rPr>
              <a:t>. Mettez </a:t>
            </a:r>
            <a:r>
              <a:rPr lang="fr-FR" sz="1200" dirty="0">
                <a:latin typeface="Segoe Print" panose="02000600000000000000" pitchFamily="2" charset="0"/>
              </a:rPr>
              <a:t>au frais 2h minimum. </a:t>
            </a:r>
            <a:endParaRPr lang="en-GB" sz="1200" dirty="0">
              <a:latin typeface="Segoe Print" panose="02000600000000000000" pitchFamily="2" charset="0"/>
            </a:endParaRPr>
          </a:p>
        </p:txBody>
      </p:sp>
      <p:sp>
        <p:nvSpPr>
          <p:cNvPr id="24" name="TextBox 23"/>
          <p:cNvSpPr txBox="1"/>
          <p:nvPr/>
        </p:nvSpPr>
        <p:spPr>
          <a:xfrm>
            <a:off x="423863" y="7898063"/>
            <a:ext cx="2276474" cy="461665"/>
          </a:xfrm>
          <a:prstGeom prst="rect">
            <a:avLst/>
          </a:prstGeom>
          <a:noFill/>
        </p:spPr>
        <p:txBody>
          <a:bodyPr wrap="square" rtlCol="0">
            <a:spAutoFit/>
          </a:bodyPr>
          <a:lstStyle/>
          <a:p>
            <a:r>
              <a:rPr lang="fr-FR" sz="1200" dirty="0" smtClean="0">
                <a:latin typeface="Segoe Print" panose="02000600000000000000" pitchFamily="2" charset="0"/>
              </a:rPr>
              <a:t>8. Décorez </a:t>
            </a:r>
            <a:r>
              <a:rPr lang="fr-FR" sz="1200" dirty="0">
                <a:latin typeface="Segoe Print" panose="02000600000000000000" pitchFamily="2" charset="0"/>
              </a:rPr>
              <a:t>de cacao ou de chocolat </a:t>
            </a:r>
            <a:r>
              <a:rPr lang="fr-FR" sz="1200" dirty="0" smtClean="0">
                <a:latin typeface="Segoe Print" panose="02000600000000000000" pitchFamily="2" charset="0"/>
              </a:rPr>
              <a:t>râpé. </a:t>
            </a:r>
            <a:endParaRPr lang="en-GB" sz="1200" dirty="0">
              <a:latin typeface="Segoe Print" panose="02000600000000000000" pitchFamily="2" charset="0"/>
            </a:endParaRPr>
          </a:p>
        </p:txBody>
      </p:sp>
      <p:sp>
        <p:nvSpPr>
          <p:cNvPr id="26" name="TextBox 25"/>
          <p:cNvSpPr txBox="1"/>
          <p:nvPr/>
        </p:nvSpPr>
        <p:spPr>
          <a:xfrm>
            <a:off x="4343400" y="4261241"/>
            <a:ext cx="2133600" cy="461665"/>
          </a:xfrm>
          <a:prstGeom prst="rect">
            <a:avLst/>
          </a:prstGeom>
          <a:noFill/>
        </p:spPr>
        <p:txBody>
          <a:bodyPr wrap="square" rtlCol="0">
            <a:spAutoFit/>
          </a:bodyPr>
          <a:lstStyle/>
          <a:p>
            <a:r>
              <a:rPr lang="en-GB" sz="1200" dirty="0">
                <a:latin typeface="Segoe Print" panose="02000600000000000000" pitchFamily="2" charset="0"/>
              </a:rPr>
              <a:t>4</a:t>
            </a:r>
            <a:r>
              <a:rPr lang="en-GB" sz="1200" dirty="0" smtClean="0">
                <a:latin typeface="Segoe Print" panose="02000600000000000000" pitchFamily="2" charset="0"/>
              </a:rPr>
              <a:t>. </a:t>
            </a:r>
            <a:r>
              <a:rPr lang="en-GB" sz="1200" dirty="0">
                <a:latin typeface="Segoe Print" panose="02000600000000000000" pitchFamily="2" charset="0"/>
              </a:rPr>
              <a:t>Beat the egg whites until stiff.</a:t>
            </a:r>
          </a:p>
        </p:txBody>
      </p:sp>
      <p:sp>
        <p:nvSpPr>
          <p:cNvPr id="27" name="TextBox 26"/>
          <p:cNvSpPr txBox="1"/>
          <p:nvPr/>
        </p:nvSpPr>
        <p:spPr>
          <a:xfrm>
            <a:off x="4343400" y="5168396"/>
            <a:ext cx="2133600" cy="646331"/>
          </a:xfrm>
          <a:prstGeom prst="rect">
            <a:avLst/>
          </a:prstGeom>
          <a:noFill/>
        </p:spPr>
        <p:txBody>
          <a:bodyPr wrap="square" rtlCol="0">
            <a:spAutoFit/>
          </a:bodyPr>
          <a:lstStyle/>
          <a:p>
            <a:r>
              <a:rPr lang="en-GB" sz="1200" dirty="0">
                <a:latin typeface="Segoe Print" panose="02000600000000000000" pitchFamily="2" charset="0"/>
              </a:rPr>
              <a:t>5</a:t>
            </a:r>
            <a:r>
              <a:rPr lang="en-GB" sz="1200" dirty="0" smtClean="0">
                <a:latin typeface="Segoe Print" panose="02000600000000000000" pitchFamily="2" charset="0"/>
              </a:rPr>
              <a:t>. </a:t>
            </a:r>
            <a:r>
              <a:rPr lang="en-GB" sz="1200" dirty="0">
                <a:latin typeface="Segoe Print" panose="02000600000000000000" pitchFamily="2" charset="0"/>
              </a:rPr>
              <a:t>Gently add the whites to the mixture using a spatula.</a:t>
            </a:r>
          </a:p>
        </p:txBody>
      </p:sp>
      <p:sp>
        <p:nvSpPr>
          <p:cNvPr id="28" name="TextBox 27"/>
          <p:cNvSpPr txBox="1"/>
          <p:nvPr/>
        </p:nvSpPr>
        <p:spPr>
          <a:xfrm>
            <a:off x="4362450" y="6971285"/>
            <a:ext cx="2105024" cy="461665"/>
          </a:xfrm>
          <a:prstGeom prst="rect">
            <a:avLst/>
          </a:prstGeom>
          <a:noFill/>
        </p:spPr>
        <p:txBody>
          <a:bodyPr wrap="square" rtlCol="0">
            <a:spAutoFit/>
          </a:bodyPr>
          <a:lstStyle/>
          <a:p>
            <a:r>
              <a:rPr lang="en-GB" sz="1200" dirty="0" smtClean="0">
                <a:latin typeface="Segoe Print" panose="02000600000000000000" pitchFamily="2" charset="0"/>
              </a:rPr>
              <a:t>7. </a:t>
            </a:r>
            <a:r>
              <a:rPr lang="en-GB" sz="1200" dirty="0">
                <a:latin typeface="Segoe Print" panose="02000600000000000000" pitchFamily="2" charset="0"/>
              </a:rPr>
              <a:t>Chill </a:t>
            </a:r>
            <a:r>
              <a:rPr lang="en-GB" sz="1200" dirty="0" smtClean="0">
                <a:latin typeface="Segoe Print" panose="02000600000000000000" pitchFamily="2" charset="0"/>
              </a:rPr>
              <a:t>for at </a:t>
            </a:r>
            <a:r>
              <a:rPr lang="en-GB" sz="1200" dirty="0">
                <a:latin typeface="Segoe Print" panose="02000600000000000000" pitchFamily="2" charset="0"/>
              </a:rPr>
              <a:t>least 2 hours.</a:t>
            </a:r>
          </a:p>
        </p:txBody>
      </p:sp>
      <p:sp>
        <p:nvSpPr>
          <p:cNvPr id="29" name="TextBox 28"/>
          <p:cNvSpPr txBox="1"/>
          <p:nvPr/>
        </p:nvSpPr>
        <p:spPr>
          <a:xfrm>
            <a:off x="4124326" y="7790820"/>
            <a:ext cx="2276474" cy="1015663"/>
          </a:xfrm>
          <a:prstGeom prst="rect">
            <a:avLst/>
          </a:prstGeom>
          <a:noFill/>
        </p:spPr>
        <p:txBody>
          <a:bodyPr wrap="square" rtlCol="0">
            <a:spAutoFit/>
          </a:bodyPr>
          <a:lstStyle/>
          <a:p>
            <a:r>
              <a:rPr lang="fr-FR" sz="1200" dirty="0" smtClean="0">
                <a:latin typeface="Segoe Print" panose="02000600000000000000" pitchFamily="2" charset="0"/>
              </a:rPr>
              <a:t>8. </a:t>
            </a:r>
            <a:r>
              <a:rPr lang="en-GB" sz="1200" dirty="0">
                <a:latin typeface="Segoe Print" panose="02000600000000000000" pitchFamily="2" charset="0"/>
              </a:rPr>
              <a:t>Decorate </a:t>
            </a:r>
            <a:endParaRPr lang="en-GB" sz="1200" dirty="0" smtClean="0">
              <a:latin typeface="Segoe Print" panose="02000600000000000000" pitchFamily="2" charset="0"/>
            </a:endParaRPr>
          </a:p>
          <a:p>
            <a:r>
              <a:rPr lang="en-GB" sz="1200" dirty="0" smtClean="0">
                <a:latin typeface="Segoe Print" panose="02000600000000000000" pitchFamily="2" charset="0"/>
              </a:rPr>
              <a:t>with </a:t>
            </a:r>
            <a:r>
              <a:rPr lang="en-GB" sz="1200" dirty="0">
                <a:latin typeface="Segoe Print" panose="02000600000000000000" pitchFamily="2" charset="0"/>
              </a:rPr>
              <a:t>cocoa </a:t>
            </a:r>
            <a:endParaRPr lang="en-GB" sz="1200" dirty="0" smtClean="0">
              <a:latin typeface="Segoe Print" panose="02000600000000000000" pitchFamily="2" charset="0"/>
            </a:endParaRPr>
          </a:p>
          <a:p>
            <a:r>
              <a:rPr lang="en-GB" sz="1200" dirty="0" smtClean="0">
                <a:latin typeface="Segoe Print" panose="02000600000000000000" pitchFamily="2" charset="0"/>
              </a:rPr>
              <a:t>powder or </a:t>
            </a:r>
          </a:p>
          <a:p>
            <a:r>
              <a:rPr lang="en-GB" sz="1200" dirty="0" smtClean="0">
                <a:latin typeface="Segoe Print" panose="02000600000000000000" pitchFamily="2" charset="0"/>
              </a:rPr>
              <a:t>grated </a:t>
            </a:r>
          </a:p>
          <a:p>
            <a:r>
              <a:rPr lang="en-GB" sz="1200" dirty="0" smtClean="0">
                <a:latin typeface="Segoe Print" panose="02000600000000000000" pitchFamily="2" charset="0"/>
              </a:rPr>
              <a:t>chocolate.</a:t>
            </a:r>
            <a:endParaRPr lang="en-GB" sz="1200" dirty="0">
              <a:latin typeface="Segoe Print" panose="02000600000000000000" pitchFamily="2" charset="0"/>
            </a:endParaRPr>
          </a:p>
        </p:txBody>
      </p:sp>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6931" y="1219200"/>
            <a:ext cx="861466" cy="86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456" y="2173846"/>
            <a:ext cx="851941" cy="85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5506" y="3150192"/>
            <a:ext cx="861466" cy="86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5506" y="4114800"/>
            <a:ext cx="832891" cy="83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5506" y="5075117"/>
            <a:ext cx="832891" cy="83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5506" y="6019799"/>
            <a:ext cx="836357" cy="8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9" descr="https://assets.afcdn.com/recipe/20170612/68790_w400h400c1cx540cy5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5506" y="6908852"/>
            <a:ext cx="832891" cy="832891"/>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35505" y="7824102"/>
            <a:ext cx="836357" cy="8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40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561201"/>
            <a:ext cx="6096000" cy="1169551"/>
          </a:xfrm>
          <a:prstGeom prst="rect">
            <a:avLst/>
          </a:prstGeom>
          <a:noFill/>
        </p:spPr>
        <p:txBody>
          <a:bodyPr wrap="square" rtlCol="0">
            <a:spAutoFit/>
          </a:bodyPr>
          <a:lstStyle/>
          <a:p>
            <a:pPr algn="ctr"/>
            <a:r>
              <a:rPr lang="en-GB" sz="2000" b="1" dirty="0" smtClean="0">
                <a:latin typeface="Segoe Print" panose="02000600000000000000" pitchFamily="2" charset="0"/>
              </a:rPr>
              <a:t>Omelette </a:t>
            </a:r>
            <a:r>
              <a:rPr lang="en-GB" sz="2000" b="1" dirty="0" err="1">
                <a:latin typeface="Segoe Print" panose="02000600000000000000" pitchFamily="2" charset="0"/>
              </a:rPr>
              <a:t>f</a:t>
            </a:r>
            <a:r>
              <a:rPr lang="en-GB" sz="2000" b="1" dirty="0" err="1" smtClean="0">
                <a:latin typeface="Segoe Print" panose="02000600000000000000" pitchFamily="2" charset="0"/>
              </a:rPr>
              <a:t>rançaise</a:t>
            </a:r>
            <a:endParaRPr lang="en-GB" sz="2000" b="1" dirty="0" smtClean="0">
              <a:latin typeface="Segoe Print" panose="02000600000000000000" pitchFamily="2" charset="0"/>
            </a:endParaRPr>
          </a:p>
          <a:p>
            <a:pPr algn="ctr"/>
            <a:r>
              <a:rPr lang="en-GB" sz="1000" b="1" dirty="0" smtClean="0">
                <a:latin typeface="Segoe Print" panose="02000600000000000000" pitchFamily="2" charset="0"/>
              </a:rPr>
              <a:t>French omelette</a:t>
            </a:r>
          </a:p>
          <a:p>
            <a:pPr algn="ctr"/>
            <a:endParaRPr lang="en-GB" sz="1000" b="1" dirty="0" smtClean="0">
              <a:latin typeface="Segoe Print" panose="02000600000000000000" pitchFamily="2" charset="0"/>
            </a:endParaRPr>
          </a:p>
          <a:p>
            <a:pPr algn="ctr"/>
            <a:endParaRPr lang="en-GB" sz="1000" b="1" dirty="0">
              <a:latin typeface="Segoe Print" panose="02000600000000000000" pitchFamily="2" charset="0"/>
            </a:endParaRPr>
          </a:p>
          <a:p>
            <a:pPr algn="ctr"/>
            <a:r>
              <a:rPr lang="en-GB" sz="1000" b="1" dirty="0" smtClean="0">
                <a:latin typeface="Segoe Print" panose="02000600000000000000" pitchFamily="2" charset="0"/>
              </a:rPr>
              <a:t>A French omelette is a plain, </a:t>
            </a:r>
            <a:r>
              <a:rPr lang="en-GB" sz="1000" b="1" dirty="0" err="1" smtClean="0">
                <a:latin typeface="Segoe Print" panose="02000600000000000000" pitchFamily="2" charset="0"/>
              </a:rPr>
              <a:t>unbrowned</a:t>
            </a:r>
            <a:r>
              <a:rPr lang="en-GB" sz="1000" b="1" dirty="0" smtClean="0">
                <a:latin typeface="Segoe Print" panose="02000600000000000000" pitchFamily="2" charset="0"/>
              </a:rPr>
              <a:t> omelette that is folded for a soft, tender texture!</a:t>
            </a:r>
          </a:p>
          <a:p>
            <a:pPr algn="ctr"/>
            <a:endParaRPr lang="en-GB" sz="1000" b="1" dirty="0">
              <a:latin typeface="Segoe Print" panose="020006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2" y="6172200"/>
            <a:ext cx="6000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5191363"/>
            <a:ext cx="1943100" cy="3323987"/>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fr-FR" dirty="0" smtClean="0">
                <a:latin typeface="Segoe Print" panose="02000600000000000000" pitchFamily="2" charset="0"/>
              </a:rPr>
              <a:t>Ingrédients</a:t>
            </a:r>
          </a:p>
          <a:p>
            <a:pPr algn="ctr"/>
            <a:endParaRPr lang="fr-FR" dirty="0" smtClean="0">
              <a:latin typeface="Segoe Print" panose="02000600000000000000" pitchFamily="2" charset="0"/>
            </a:endParaRPr>
          </a:p>
          <a:p>
            <a:pPr algn="ctr"/>
            <a:endParaRPr lang="fr-FR" sz="1600" dirty="0">
              <a:latin typeface="Segoe Print" panose="02000600000000000000" pitchFamily="2" charset="0"/>
            </a:endParaRPr>
          </a:p>
          <a:p>
            <a:pPr algn="ctr"/>
            <a:r>
              <a:rPr lang="fr-FR" dirty="0" smtClean="0">
                <a:latin typeface="Segoe Print" panose="02000600000000000000" pitchFamily="2" charset="0"/>
              </a:rPr>
              <a:t>3 œufs</a:t>
            </a:r>
          </a:p>
          <a:p>
            <a:pPr algn="ctr"/>
            <a:endParaRPr lang="fr-FR" sz="2200" dirty="0">
              <a:latin typeface="Segoe Print" panose="02000600000000000000" pitchFamily="2" charset="0"/>
            </a:endParaRPr>
          </a:p>
          <a:p>
            <a:pPr algn="ctr"/>
            <a:r>
              <a:rPr lang="fr-FR" dirty="0" smtClean="0">
                <a:latin typeface="Segoe Print" panose="02000600000000000000" pitchFamily="2" charset="0"/>
              </a:rPr>
              <a:t>15 g de beurre</a:t>
            </a:r>
          </a:p>
          <a:p>
            <a:pPr algn="ctr"/>
            <a:endParaRPr lang="fr-FR" sz="2200" dirty="0">
              <a:latin typeface="Segoe Print" panose="02000600000000000000" pitchFamily="2" charset="0"/>
            </a:endParaRPr>
          </a:p>
          <a:p>
            <a:pPr algn="ctr"/>
            <a:r>
              <a:rPr lang="fr-FR" dirty="0" smtClean="0">
                <a:latin typeface="Segoe Print" panose="02000600000000000000" pitchFamily="2" charset="0"/>
              </a:rPr>
              <a:t>Poivre</a:t>
            </a:r>
          </a:p>
          <a:p>
            <a:pPr algn="ctr"/>
            <a:endParaRPr lang="fr-FR" sz="2200" dirty="0">
              <a:latin typeface="Segoe Print" panose="02000600000000000000" pitchFamily="2" charset="0"/>
            </a:endParaRPr>
          </a:p>
          <a:p>
            <a:pPr algn="ctr"/>
            <a:r>
              <a:rPr lang="fr-FR" dirty="0" smtClean="0">
                <a:latin typeface="Segoe Print" panose="02000600000000000000" pitchFamily="2" charset="0"/>
              </a:rPr>
              <a:t>Sel</a:t>
            </a:r>
            <a:endParaRPr lang="fr-FR" dirty="0">
              <a:latin typeface="Segoe Print" panose="02000600000000000000" pitchFamily="2" charset="0"/>
            </a:endParaRPr>
          </a:p>
        </p:txBody>
      </p:sp>
      <p:sp>
        <p:nvSpPr>
          <p:cNvPr id="7" name="TextBox 6"/>
          <p:cNvSpPr txBox="1"/>
          <p:nvPr/>
        </p:nvSpPr>
        <p:spPr>
          <a:xfrm>
            <a:off x="4267200" y="5220413"/>
            <a:ext cx="1943100" cy="3323987"/>
          </a:xfrm>
          <a:prstGeom prst="rect">
            <a:avLst/>
          </a:prstGeom>
          <a:noFill/>
        </p:spPr>
        <p:txBody>
          <a:bodyPr wrap="square" rtlCol="0">
            <a:spAutoFit/>
          </a:bodyPr>
          <a:lstStyle/>
          <a:p>
            <a:pPr algn="ctr"/>
            <a:endParaRPr lang="fr-FR" dirty="0" smtClean="0">
              <a:latin typeface="Segoe Print" panose="02000600000000000000" pitchFamily="2" charset="0"/>
            </a:endParaRPr>
          </a:p>
          <a:p>
            <a:pPr algn="ctr"/>
            <a:r>
              <a:rPr lang="en-GB" dirty="0" smtClean="0">
                <a:latin typeface="Segoe Print" panose="02000600000000000000" pitchFamily="2" charset="0"/>
              </a:rPr>
              <a:t>Ingredients</a:t>
            </a:r>
          </a:p>
          <a:p>
            <a:pPr algn="ctr"/>
            <a:endParaRPr lang="en-GB" dirty="0" smtClean="0">
              <a:latin typeface="Segoe Print" panose="02000600000000000000" pitchFamily="2" charset="0"/>
            </a:endParaRPr>
          </a:p>
          <a:p>
            <a:pPr algn="ctr"/>
            <a:endParaRPr lang="en-GB" sz="1600" dirty="0" smtClean="0">
              <a:latin typeface="Segoe Print" panose="02000600000000000000" pitchFamily="2" charset="0"/>
            </a:endParaRPr>
          </a:p>
          <a:p>
            <a:pPr algn="ctr"/>
            <a:r>
              <a:rPr lang="en-GB" dirty="0" smtClean="0">
                <a:latin typeface="Segoe Print" panose="02000600000000000000" pitchFamily="2" charset="0"/>
              </a:rPr>
              <a:t>3 eggs</a:t>
            </a:r>
          </a:p>
          <a:p>
            <a:pPr algn="ctr"/>
            <a:endParaRPr lang="en-GB" sz="2200" dirty="0" smtClean="0">
              <a:latin typeface="Segoe Print" panose="02000600000000000000" pitchFamily="2" charset="0"/>
            </a:endParaRPr>
          </a:p>
          <a:p>
            <a:pPr algn="ctr"/>
            <a:r>
              <a:rPr lang="en-GB" dirty="0" smtClean="0">
                <a:latin typeface="Segoe Print" panose="02000600000000000000" pitchFamily="2" charset="0"/>
              </a:rPr>
              <a:t>15g butter</a:t>
            </a:r>
          </a:p>
          <a:p>
            <a:pPr algn="ctr"/>
            <a:endParaRPr lang="en-GB" sz="2200" dirty="0" smtClean="0">
              <a:latin typeface="Segoe Print" panose="02000600000000000000" pitchFamily="2" charset="0"/>
            </a:endParaRPr>
          </a:p>
          <a:p>
            <a:pPr algn="ctr"/>
            <a:r>
              <a:rPr lang="en-GB" dirty="0" smtClean="0">
                <a:latin typeface="Segoe Print" panose="02000600000000000000" pitchFamily="2" charset="0"/>
              </a:rPr>
              <a:t>Pepper</a:t>
            </a:r>
          </a:p>
          <a:p>
            <a:pPr algn="ctr"/>
            <a:endParaRPr lang="en-GB" sz="2200" dirty="0" smtClean="0">
              <a:latin typeface="Segoe Print" panose="02000600000000000000" pitchFamily="2" charset="0"/>
            </a:endParaRPr>
          </a:p>
          <a:p>
            <a:pPr algn="ctr"/>
            <a:r>
              <a:rPr lang="en-GB" dirty="0" smtClean="0">
                <a:latin typeface="Segoe Print" panose="02000600000000000000" pitchFamily="2" charset="0"/>
              </a:rPr>
              <a:t>Salt</a:t>
            </a:r>
            <a:endParaRPr lang="en-GB" dirty="0">
              <a:latin typeface="Segoe Print" panose="020006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207" y="4829413"/>
            <a:ext cx="722685" cy="4976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607" y="4832296"/>
            <a:ext cx="714286" cy="506150"/>
          </a:xfrm>
          <a:prstGeom prst="rect">
            <a:avLst/>
          </a:prstGeom>
        </p:spPr>
      </p:pic>
      <p:pic>
        <p:nvPicPr>
          <p:cNvPr id="1030" name="Picture 6" descr="Classic French Omelette Recipe | Serious Eat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046" y="1676400"/>
            <a:ext cx="3695700" cy="20788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38864" y="4257181"/>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a French omelette!</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46010" y="4196231"/>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588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04800" y="394031"/>
            <a:ext cx="6248400" cy="1169551"/>
          </a:xfrm>
          <a:prstGeom prst="rect">
            <a:avLst/>
          </a:prstGeom>
          <a:noFill/>
        </p:spPr>
        <p:txBody>
          <a:bodyPr wrap="square" rtlCol="0">
            <a:spAutoFit/>
          </a:bodyPr>
          <a:lstStyle/>
          <a:p>
            <a:pPr algn="ctr"/>
            <a:r>
              <a:rPr lang="en-GB" sz="2000" b="1" dirty="0" err="1" smtClean="0">
                <a:latin typeface="Segoe Print" panose="02000600000000000000" pitchFamily="2" charset="0"/>
              </a:rPr>
              <a:t>Sablés</a:t>
            </a:r>
            <a:endParaRPr lang="en-GB" sz="2000" b="1" dirty="0" smtClean="0">
              <a:latin typeface="Segoe Print" panose="02000600000000000000" pitchFamily="2" charset="0"/>
            </a:endParaRPr>
          </a:p>
          <a:p>
            <a:pPr algn="ctr"/>
            <a:r>
              <a:rPr lang="en-GB" sz="1000" b="1" dirty="0" smtClean="0">
                <a:latin typeface="Segoe Print" panose="02000600000000000000" pitchFamily="2" charset="0"/>
              </a:rPr>
              <a:t>French shortbread</a:t>
            </a:r>
          </a:p>
          <a:p>
            <a:pPr algn="ctr"/>
            <a:endParaRPr lang="en-GB" sz="1000" b="1" dirty="0">
              <a:latin typeface="Segoe Print" panose="02000600000000000000" pitchFamily="2" charset="0"/>
            </a:endParaRPr>
          </a:p>
          <a:p>
            <a:pPr algn="ctr"/>
            <a:r>
              <a:rPr lang="en-GB" sz="1000" b="1" dirty="0" err="1">
                <a:latin typeface="Segoe Print" panose="02000600000000000000" pitchFamily="2" charset="0"/>
              </a:rPr>
              <a:t>S</a:t>
            </a:r>
            <a:r>
              <a:rPr lang="en-GB" sz="1000" b="1" dirty="0" err="1" smtClean="0">
                <a:latin typeface="Segoe Print" panose="02000600000000000000" pitchFamily="2" charset="0"/>
              </a:rPr>
              <a:t>ablés</a:t>
            </a:r>
            <a:r>
              <a:rPr lang="en-GB" sz="1000" b="1" dirty="0" smtClean="0">
                <a:latin typeface="Segoe Print" panose="02000600000000000000" pitchFamily="2" charset="0"/>
              </a:rPr>
              <a:t> are round shortbread cookies.</a:t>
            </a:r>
          </a:p>
          <a:p>
            <a:pPr algn="ctr"/>
            <a:r>
              <a:rPr lang="en-GB" sz="1000" b="1" dirty="0" smtClean="0">
                <a:latin typeface="Segoe Print" panose="02000600000000000000" pitchFamily="2" charset="0"/>
              </a:rPr>
              <a:t>They are a speciality from </a:t>
            </a:r>
            <a:r>
              <a:rPr lang="en-GB" sz="1000" b="1" dirty="0" err="1" smtClean="0">
                <a:latin typeface="Segoe Print" panose="02000600000000000000" pitchFamily="2" charset="0"/>
              </a:rPr>
              <a:t>Sablé</a:t>
            </a:r>
            <a:r>
              <a:rPr lang="en-GB" sz="1000" b="1" dirty="0" smtClean="0">
                <a:latin typeface="Segoe Print" panose="02000600000000000000" pitchFamily="2" charset="0"/>
              </a:rPr>
              <a:t>-sur-Sarthe in the Pays de la Loire region in western France!</a:t>
            </a:r>
          </a:p>
          <a:p>
            <a:pPr algn="ctr"/>
            <a:endParaRPr lang="en-GB" sz="1000" b="1" dirty="0">
              <a:latin typeface="Segoe Print" panose="02000600000000000000" pitchFamily="2" charset="0"/>
            </a:endParaRPr>
          </a:p>
        </p:txBody>
      </p:sp>
      <p:sp>
        <p:nvSpPr>
          <p:cNvPr id="3" name="TextBox 2"/>
          <p:cNvSpPr txBox="1"/>
          <p:nvPr/>
        </p:nvSpPr>
        <p:spPr>
          <a:xfrm>
            <a:off x="380998" y="5051524"/>
            <a:ext cx="2895601" cy="3785652"/>
          </a:xfrm>
          <a:prstGeom prst="rect">
            <a:avLst/>
          </a:prstGeom>
          <a:noFill/>
        </p:spPr>
        <p:txBody>
          <a:bodyPr wrap="square" rtlCol="0">
            <a:spAutoFit/>
          </a:bodyPr>
          <a:lstStyle/>
          <a:p>
            <a:pPr algn="ctr"/>
            <a:endParaRPr lang="fr-FR" sz="800" dirty="0" smtClean="0">
              <a:latin typeface="Segoe Print" panose="02000600000000000000" pitchFamily="2" charset="0"/>
            </a:endParaRPr>
          </a:p>
          <a:p>
            <a:pPr algn="ctr"/>
            <a:r>
              <a:rPr lang="fr-FR" dirty="0" smtClean="0">
                <a:latin typeface="Segoe Print" panose="02000600000000000000" pitchFamily="2" charset="0"/>
              </a:rPr>
              <a:t>Ingrédients</a:t>
            </a:r>
          </a:p>
          <a:p>
            <a:pPr algn="ctr"/>
            <a:endParaRPr lang="fr-FR" sz="1600" dirty="0">
              <a:latin typeface="Segoe Print" panose="02000600000000000000" pitchFamily="2" charset="0"/>
            </a:endParaRPr>
          </a:p>
          <a:p>
            <a:pPr algn="ctr"/>
            <a:r>
              <a:rPr lang="fr-FR" dirty="0">
                <a:latin typeface="Segoe Print" panose="02000600000000000000" pitchFamily="2" charset="0"/>
              </a:rPr>
              <a:t>60 g de beurre mou en petits </a:t>
            </a:r>
            <a:r>
              <a:rPr lang="fr-FR" dirty="0" smtClean="0">
                <a:latin typeface="Segoe Print" panose="02000600000000000000" pitchFamily="2" charset="0"/>
              </a:rPr>
              <a:t>morceaux</a:t>
            </a:r>
          </a:p>
          <a:p>
            <a:pPr algn="ctr"/>
            <a:endParaRPr lang="fr-FR" sz="1200" dirty="0" smtClean="0">
              <a:latin typeface="Segoe Print" panose="02000600000000000000" pitchFamily="2" charset="0"/>
            </a:endParaRPr>
          </a:p>
          <a:p>
            <a:pPr algn="ctr"/>
            <a:r>
              <a:rPr lang="fr-FR" dirty="0">
                <a:latin typeface="Segoe Print" panose="02000600000000000000" pitchFamily="2" charset="0"/>
              </a:rPr>
              <a:t>60 g de </a:t>
            </a:r>
            <a:r>
              <a:rPr lang="fr-FR" dirty="0" smtClean="0">
                <a:latin typeface="Segoe Print" panose="02000600000000000000" pitchFamily="2" charset="0"/>
              </a:rPr>
              <a:t>sucre</a:t>
            </a:r>
          </a:p>
          <a:p>
            <a:pPr algn="ctr"/>
            <a:endParaRPr lang="fr-FR" sz="2000" dirty="0" smtClean="0">
              <a:latin typeface="Segoe Print" panose="02000600000000000000" pitchFamily="2" charset="0"/>
            </a:endParaRPr>
          </a:p>
          <a:p>
            <a:pPr algn="ctr"/>
            <a:r>
              <a:rPr lang="fr-FR" dirty="0" smtClean="0">
                <a:latin typeface="Segoe Print" panose="02000600000000000000" pitchFamily="2" charset="0"/>
              </a:rPr>
              <a:t>1 œuf</a:t>
            </a:r>
          </a:p>
          <a:p>
            <a:pPr algn="ctr"/>
            <a:endParaRPr lang="fr-FR" sz="2000" dirty="0" smtClean="0">
              <a:latin typeface="Segoe Print" panose="02000600000000000000" pitchFamily="2" charset="0"/>
            </a:endParaRPr>
          </a:p>
          <a:p>
            <a:pPr algn="ctr"/>
            <a:r>
              <a:rPr lang="fr-FR" dirty="0">
                <a:latin typeface="Segoe Print" panose="02000600000000000000" pitchFamily="2" charset="0"/>
              </a:rPr>
              <a:t>150 g de </a:t>
            </a:r>
            <a:r>
              <a:rPr lang="fr-FR" dirty="0" smtClean="0">
                <a:latin typeface="Segoe Print" panose="02000600000000000000" pitchFamily="2" charset="0"/>
              </a:rPr>
              <a:t>farine</a:t>
            </a:r>
          </a:p>
          <a:p>
            <a:pPr algn="ctr"/>
            <a:endParaRPr lang="fr-FR" sz="2000" dirty="0">
              <a:latin typeface="Segoe Print" panose="02000600000000000000" pitchFamily="2" charset="0"/>
            </a:endParaRPr>
          </a:p>
          <a:p>
            <a:pPr algn="ctr"/>
            <a:r>
              <a:rPr lang="fr-FR" dirty="0" smtClean="0">
                <a:latin typeface="Segoe Print" panose="02000600000000000000" pitchFamily="2" charset="0"/>
              </a:rPr>
              <a:t>Vanille </a:t>
            </a:r>
          </a:p>
          <a:p>
            <a:pPr algn="ctr"/>
            <a:r>
              <a:rPr lang="fr-FR" dirty="0" smtClean="0">
                <a:latin typeface="Segoe Print" panose="02000600000000000000" pitchFamily="2" charset="0"/>
              </a:rPr>
              <a:t>(liquide ou en sachet)</a:t>
            </a:r>
            <a:endParaRPr lang="fr-FR" dirty="0">
              <a:latin typeface="Segoe Print"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07" y="4605954"/>
            <a:ext cx="722685" cy="497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004" y="4592036"/>
            <a:ext cx="714286" cy="506150"/>
          </a:xfrm>
          <a:prstGeom prst="rect">
            <a:avLst/>
          </a:prstGeom>
        </p:spPr>
      </p:pic>
      <p:sp>
        <p:nvSpPr>
          <p:cNvPr id="9" name="TextBox 8"/>
          <p:cNvSpPr txBox="1"/>
          <p:nvPr/>
        </p:nvSpPr>
        <p:spPr>
          <a:xfrm>
            <a:off x="609600" y="4257181"/>
            <a:ext cx="5315557"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these delicious French biscuits!</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533400" y="4196231"/>
            <a:ext cx="5334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695698" y="5074909"/>
            <a:ext cx="2895601" cy="3785652"/>
          </a:xfrm>
          <a:prstGeom prst="rect">
            <a:avLst/>
          </a:prstGeom>
          <a:noFill/>
        </p:spPr>
        <p:txBody>
          <a:bodyPr wrap="square" rtlCol="0">
            <a:spAutoFit/>
          </a:bodyPr>
          <a:lstStyle/>
          <a:p>
            <a:pPr algn="ctr"/>
            <a:endParaRPr lang="fr-FR" sz="800" dirty="0" smtClean="0">
              <a:latin typeface="Segoe Print" panose="02000600000000000000" pitchFamily="2" charset="0"/>
            </a:endParaRPr>
          </a:p>
          <a:p>
            <a:pPr algn="ctr"/>
            <a:r>
              <a:rPr lang="en-GB" dirty="0" smtClean="0">
                <a:latin typeface="Segoe Print" panose="02000600000000000000" pitchFamily="2" charset="0"/>
              </a:rPr>
              <a:t>Ingredients</a:t>
            </a:r>
          </a:p>
          <a:p>
            <a:pPr algn="ctr"/>
            <a:endParaRPr lang="en-GB" sz="1600" dirty="0" smtClean="0">
              <a:latin typeface="Segoe Print" panose="02000600000000000000" pitchFamily="2" charset="0"/>
            </a:endParaRPr>
          </a:p>
          <a:p>
            <a:pPr algn="ctr"/>
            <a:r>
              <a:rPr lang="en-GB" dirty="0" smtClean="0">
                <a:latin typeface="Segoe Print" panose="02000600000000000000" pitchFamily="2" charset="0"/>
              </a:rPr>
              <a:t>60g of soft butter in small pieces</a:t>
            </a:r>
          </a:p>
          <a:p>
            <a:pPr algn="ctr"/>
            <a:endParaRPr lang="en-GB" sz="1200" dirty="0" smtClean="0">
              <a:latin typeface="Segoe Print" panose="02000600000000000000" pitchFamily="2" charset="0"/>
            </a:endParaRPr>
          </a:p>
          <a:p>
            <a:pPr algn="ctr"/>
            <a:r>
              <a:rPr lang="en-GB" dirty="0" smtClean="0">
                <a:latin typeface="Segoe Print" panose="02000600000000000000" pitchFamily="2" charset="0"/>
              </a:rPr>
              <a:t>60g of sugar</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1 egg</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150g of flour</a:t>
            </a:r>
          </a:p>
          <a:p>
            <a:pPr algn="ctr"/>
            <a:endParaRPr lang="en-GB" sz="2000" dirty="0" smtClean="0">
              <a:latin typeface="Segoe Print" panose="02000600000000000000" pitchFamily="2" charset="0"/>
            </a:endParaRPr>
          </a:p>
          <a:p>
            <a:pPr algn="ctr"/>
            <a:r>
              <a:rPr lang="en-GB" dirty="0" smtClean="0">
                <a:latin typeface="Segoe Print" panose="02000600000000000000" pitchFamily="2" charset="0"/>
              </a:rPr>
              <a:t>Vanilla</a:t>
            </a:r>
          </a:p>
          <a:p>
            <a:pPr algn="ctr"/>
            <a:r>
              <a:rPr lang="en-GB" dirty="0" smtClean="0">
                <a:latin typeface="Segoe Print" panose="02000600000000000000" pitchFamily="2" charset="0"/>
              </a:rPr>
              <a:t>(liquid or in a sachet)</a:t>
            </a:r>
            <a:endParaRPr lang="en-GB" dirty="0">
              <a:latin typeface="Segoe Print" panose="02000600000000000000" pitchFamily="2" charset="0"/>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071" y="5791200"/>
            <a:ext cx="658978" cy="284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649" y="1515957"/>
            <a:ext cx="3005821" cy="225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13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396746" y="3649200"/>
            <a:ext cx="2285999" cy="646331"/>
          </a:xfrm>
          <a:prstGeom prst="rect">
            <a:avLst/>
          </a:prstGeom>
          <a:noFill/>
        </p:spPr>
        <p:txBody>
          <a:bodyPr wrap="square" rtlCol="0">
            <a:spAutoFit/>
          </a:bodyPr>
          <a:lstStyle/>
          <a:p>
            <a:r>
              <a:rPr lang="fr-FR" sz="1200" dirty="0" smtClean="0">
                <a:latin typeface="Segoe Print" panose="02000600000000000000" pitchFamily="2" charset="0"/>
              </a:rPr>
              <a:t>2. </a:t>
            </a:r>
            <a:r>
              <a:rPr lang="fr-FR" sz="1200" dirty="0">
                <a:latin typeface="Segoe Print" panose="02000600000000000000" pitchFamily="2" charset="0"/>
              </a:rPr>
              <a:t>Vous pouvez rajouter un peu de farine si la pâte colle trop aux doigts. </a:t>
            </a:r>
            <a:endParaRPr lang="en-GB" sz="1200" dirty="0">
              <a:latin typeface="Segoe Print" panose="02000600000000000000" pitchFamily="2" charset="0"/>
            </a:endParaRPr>
          </a:p>
        </p:txBody>
      </p:sp>
      <p:sp>
        <p:nvSpPr>
          <p:cNvPr id="8" name="TextBox 7"/>
          <p:cNvSpPr txBox="1"/>
          <p:nvPr/>
        </p:nvSpPr>
        <p:spPr>
          <a:xfrm>
            <a:off x="381000" y="4880577"/>
            <a:ext cx="2276474" cy="1200329"/>
          </a:xfrm>
          <a:prstGeom prst="rect">
            <a:avLst/>
          </a:prstGeom>
          <a:noFill/>
        </p:spPr>
        <p:txBody>
          <a:bodyPr wrap="square" rtlCol="0">
            <a:spAutoFit/>
          </a:bodyPr>
          <a:lstStyle/>
          <a:p>
            <a:r>
              <a:rPr lang="fr-FR" sz="1200" dirty="0" smtClean="0">
                <a:latin typeface="Segoe Print" panose="02000600000000000000" pitchFamily="2" charset="0"/>
              </a:rPr>
              <a:t>3. </a:t>
            </a:r>
            <a:r>
              <a:rPr lang="fr-FR" sz="1200" dirty="0">
                <a:latin typeface="Segoe Print" panose="02000600000000000000" pitchFamily="2" charset="0"/>
              </a:rPr>
              <a:t>Formez des boules assez grosses et placez les sur la plaque de votre four </a:t>
            </a:r>
            <a:r>
              <a:rPr lang="fr-FR" sz="1200" dirty="0" smtClean="0">
                <a:latin typeface="Segoe Print" panose="02000600000000000000" pitchFamily="2" charset="0"/>
              </a:rPr>
              <a:t>(que </a:t>
            </a:r>
            <a:r>
              <a:rPr lang="fr-FR" sz="1200" dirty="0">
                <a:latin typeface="Segoe Print" panose="02000600000000000000" pitchFamily="2" charset="0"/>
              </a:rPr>
              <a:t>vous aurez </a:t>
            </a:r>
            <a:r>
              <a:rPr lang="fr-FR" sz="1200" dirty="0" smtClean="0">
                <a:latin typeface="Segoe Print" panose="02000600000000000000" pitchFamily="2" charset="0"/>
              </a:rPr>
              <a:t>beurrée).</a:t>
            </a:r>
            <a:endParaRPr lang="fr-FR" sz="1200" dirty="0">
              <a:latin typeface="Segoe Print" panose="02000600000000000000" pitchFamily="2" charset="0"/>
            </a:endParaRPr>
          </a:p>
          <a:p>
            <a:r>
              <a:rPr lang="fr-FR" sz="1200" dirty="0">
                <a:latin typeface="Segoe Print" panose="02000600000000000000" pitchFamily="2" charset="0"/>
              </a:rPr>
              <a:t>Laissez cuire à 170°C au four pendant 15 min. </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67200" y="1645287"/>
            <a:ext cx="2209800" cy="1384995"/>
          </a:xfrm>
          <a:prstGeom prst="rect">
            <a:avLst/>
          </a:prstGeom>
          <a:noFill/>
        </p:spPr>
        <p:txBody>
          <a:bodyPr wrap="square" rtlCol="0">
            <a:spAutoFit/>
          </a:bodyPr>
          <a:lstStyle/>
          <a:p>
            <a:r>
              <a:rPr lang="en-GB" sz="1200" dirty="0" smtClean="0">
                <a:latin typeface="Segoe Print" panose="02000600000000000000" pitchFamily="2" charset="0"/>
              </a:rPr>
              <a:t>1. </a:t>
            </a:r>
            <a:r>
              <a:rPr lang="en-GB" sz="1200" dirty="0">
                <a:latin typeface="Segoe Print" panose="02000600000000000000" pitchFamily="2" charset="0"/>
              </a:rPr>
              <a:t>Mix the flour and sugar in a bowl, add the egg, then finish with the butter. Knead well. Add the vanilla (or other </a:t>
            </a:r>
            <a:r>
              <a:rPr lang="en-GB" sz="1200" dirty="0" smtClean="0">
                <a:latin typeface="Segoe Print" panose="02000600000000000000" pitchFamily="2" charset="0"/>
              </a:rPr>
              <a:t>flavour</a:t>
            </a:r>
            <a:r>
              <a:rPr lang="en-GB" sz="1200" dirty="0">
                <a:latin typeface="Segoe Print" panose="02000600000000000000" pitchFamily="2" charset="0"/>
              </a:rPr>
              <a:t>, depending on your choice).</a:t>
            </a:r>
          </a:p>
        </p:txBody>
      </p:sp>
      <p:sp>
        <p:nvSpPr>
          <p:cNvPr id="14" name="TextBox 13"/>
          <p:cNvSpPr txBox="1"/>
          <p:nvPr/>
        </p:nvSpPr>
        <p:spPr>
          <a:xfrm>
            <a:off x="4248150" y="3649199"/>
            <a:ext cx="2209800" cy="646331"/>
          </a:xfrm>
          <a:prstGeom prst="rect">
            <a:avLst/>
          </a:prstGeom>
          <a:noFill/>
        </p:spPr>
        <p:txBody>
          <a:bodyPr wrap="square" rtlCol="0">
            <a:spAutoFit/>
          </a:bodyPr>
          <a:lstStyle/>
          <a:p>
            <a:r>
              <a:rPr lang="en-GB" sz="1200" dirty="0" smtClean="0">
                <a:latin typeface="Segoe Print" panose="02000600000000000000" pitchFamily="2" charset="0"/>
              </a:rPr>
              <a:t>2. </a:t>
            </a:r>
            <a:r>
              <a:rPr lang="en-GB" sz="1200" dirty="0">
                <a:latin typeface="Segoe Print" panose="02000600000000000000" pitchFamily="2" charset="0"/>
              </a:rPr>
              <a:t>You can add a little flour if the </a:t>
            </a:r>
            <a:r>
              <a:rPr lang="en-GB" sz="1200" dirty="0" smtClean="0">
                <a:latin typeface="Segoe Print" panose="02000600000000000000" pitchFamily="2" charset="0"/>
              </a:rPr>
              <a:t>mixture sticks to your fingers too much.</a:t>
            </a:r>
            <a:endParaRPr lang="en-GB" sz="1200" dirty="0">
              <a:latin typeface="Segoe Print" panose="02000600000000000000" pitchFamily="2" charset="0"/>
            </a:endParaRPr>
          </a:p>
        </p:txBody>
      </p:sp>
      <p:sp>
        <p:nvSpPr>
          <p:cNvPr id="15" name="TextBox 14"/>
          <p:cNvSpPr txBox="1"/>
          <p:nvPr/>
        </p:nvSpPr>
        <p:spPr>
          <a:xfrm>
            <a:off x="4314824" y="4891498"/>
            <a:ext cx="2133600" cy="1200329"/>
          </a:xfrm>
          <a:prstGeom prst="rect">
            <a:avLst/>
          </a:prstGeom>
          <a:noFill/>
        </p:spPr>
        <p:txBody>
          <a:bodyPr wrap="square" rtlCol="0">
            <a:spAutoFit/>
          </a:bodyPr>
          <a:lstStyle/>
          <a:p>
            <a:r>
              <a:rPr lang="en-GB" sz="1200" dirty="0" smtClean="0">
                <a:latin typeface="Segoe Print" panose="02000600000000000000" pitchFamily="2" charset="0"/>
              </a:rPr>
              <a:t>3. </a:t>
            </a:r>
            <a:r>
              <a:rPr lang="en-GB" sz="1200" dirty="0">
                <a:latin typeface="Segoe Print" panose="02000600000000000000" pitchFamily="2" charset="0"/>
              </a:rPr>
              <a:t>Form fairly large balls and place them on the </a:t>
            </a:r>
            <a:r>
              <a:rPr lang="en-GB" sz="1200" dirty="0" smtClean="0">
                <a:latin typeface="Segoe Print" panose="02000600000000000000" pitchFamily="2" charset="0"/>
              </a:rPr>
              <a:t>oven baking tray (that </a:t>
            </a:r>
            <a:r>
              <a:rPr lang="en-GB" sz="1200" dirty="0">
                <a:latin typeface="Segoe Print" panose="02000600000000000000" pitchFamily="2" charset="0"/>
              </a:rPr>
              <a:t>you will have </a:t>
            </a:r>
            <a:r>
              <a:rPr lang="en-GB" sz="1200" dirty="0" smtClean="0">
                <a:latin typeface="Segoe Print" panose="02000600000000000000" pitchFamily="2" charset="0"/>
              </a:rPr>
              <a:t>buttered).</a:t>
            </a:r>
            <a:endParaRPr lang="en-GB" sz="1200" dirty="0">
              <a:latin typeface="Segoe Print" panose="02000600000000000000" pitchFamily="2" charset="0"/>
            </a:endParaRPr>
          </a:p>
          <a:p>
            <a:r>
              <a:rPr lang="en-GB" sz="1200" dirty="0">
                <a:latin typeface="Segoe Print" panose="02000600000000000000" pitchFamily="2" charset="0"/>
              </a:rPr>
              <a:t>Bake at </a:t>
            </a:r>
            <a:r>
              <a:rPr lang="en-GB" sz="1200" dirty="0" smtClean="0">
                <a:latin typeface="Segoe Print" panose="02000600000000000000" pitchFamily="2" charset="0"/>
              </a:rPr>
              <a:t>170°C </a:t>
            </a:r>
            <a:r>
              <a:rPr lang="en-GB" sz="1200" dirty="0">
                <a:latin typeface="Segoe Print" panose="02000600000000000000" pitchFamily="2" charset="0"/>
              </a:rPr>
              <a:t>in the oven for 15 min.</a:t>
            </a: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880255"/>
            <a:ext cx="688516" cy="487889"/>
          </a:xfrm>
          <a:prstGeom prst="rect">
            <a:avLst/>
          </a:prstGeom>
        </p:spPr>
      </p:pic>
      <p:sp>
        <p:nvSpPr>
          <p:cNvPr id="25" name="TextBox 24"/>
          <p:cNvSpPr txBox="1"/>
          <p:nvPr/>
        </p:nvSpPr>
        <p:spPr>
          <a:xfrm>
            <a:off x="414337" y="1616331"/>
            <a:ext cx="2209800" cy="1384995"/>
          </a:xfrm>
          <a:prstGeom prst="rect">
            <a:avLst/>
          </a:prstGeom>
          <a:noFill/>
        </p:spPr>
        <p:txBody>
          <a:bodyPr wrap="square" rtlCol="0">
            <a:spAutoFit/>
          </a:bodyPr>
          <a:lstStyle/>
          <a:p>
            <a:r>
              <a:rPr lang="en-GB" sz="1200" dirty="0" smtClean="0">
                <a:latin typeface="Segoe Print" panose="02000600000000000000" pitchFamily="2" charset="0"/>
              </a:rPr>
              <a:t>1. </a:t>
            </a:r>
            <a:r>
              <a:rPr lang="fr-FR" sz="1200" dirty="0" smtClean="0">
                <a:latin typeface="Segoe Print" panose="02000600000000000000" pitchFamily="2" charset="0"/>
              </a:rPr>
              <a:t>Mélangez </a:t>
            </a:r>
            <a:r>
              <a:rPr lang="fr-FR" sz="1200" dirty="0">
                <a:latin typeface="Segoe Print" panose="02000600000000000000" pitchFamily="2" charset="0"/>
              </a:rPr>
              <a:t>dans un saladier la farine et le sucre, </a:t>
            </a:r>
            <a:r>
              <a:rPr lang="fr-FR" sz="1200" dirty="0" smtClean="0">
                <a:latin typeface="Segoe Print" panose="02000600000000000000" pitchFamily="2" charset="0"/>
              </a:rPr>
              <a:t>ajoutez l’œuf, </a:t>
            </a:r>
            <a:r>
              <a:rPr lang="fr-FR" sz="1200" dirty="0">
                <a:latin typeface="Segoe Print" panose="02000600000000000000" pitchFamily="2" charset="0"/>
              </a:rPr>
              <a:t>puis terminez avec le beurre. Pétrissez bien. Ajoutez la vanille (ou autre arôme, selon votre choix). </a:t>
            </a:r>
            <a:endParaRPr lang="en-GB" sz="1200" dirty="0">
              <a:latin typeface="Segoe Print" panose="02000600000000000000" pitchFamily="2" charset="0"/>
            </a:endParaRPr>
          </a:p>
        </p:txBody>
      </p:sp>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8468" y="1669331"/>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8467" y="3238254"/>
            <a:ext cx="1371601" cy="137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468" y="4775541"/>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223896"/>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748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36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898874"/>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1524000" y="423803"/>
            <a:ext cx="4876800" cy="2494121"/>
          </a:xfrm>
          <a:prstGeom prst="wedgeRoundRectCallout">
            <a:avLst>
              <a:gd name="adj1" fmla="val -43658"/>
              <a:gd name="adj2" fmla="val 868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76400" y="609600"/>
            <a:ext cx="4572000" cy="2062103"/>
          </a:xfrm>
          <a:prstGeom prst="rect">
            <a:avLst/>
          </a:prstGeom>
          <a:noFill/>
        </p:spPr>
        <p:txBody>
          <a:bodyPr wrap="square" rtlCol="0">
            <a:spAutoFit/>
          </a:bodyPr>
          <a:lstStyle/>
          <a:p>
            <a:r>
              <a:rPr lang="en-GB" sz="1600" dirty="0" smtClean="0">
                <a:latin typeface="Segoe Print" panose="02000600000000000000" pitchFamily="2" charset="0"/>
              </a:rPr>
              <a:t>Bonjour les </a:t>
            </a:r>
            <a:r>
              <a:rPr lang="en-GB" sz="1600" dirty="0" err="1" smtClean="0">
                <a:latin typeface="Segoe Print" panose="02000600000000000000" pitchFamily="2" charset="0"/>
              </a:rPr>
              <a:t>enfants</a:t>
            </a:r>
            <a:r>
              <a:rPr lang="en-GB" sz="1600" dirty="0" smtClean="0">
                <a:latin typeface="Segoe Print" panose="02000600000000000000" pitchFamily="2" charset="0"/>
              </a:rPr>
              <a:t> !  I hope you enjoy this fun, interactive, bilingual cookbook that introduces the art and joy of French cooking.  It features 10 authentic classic French recipes that are easy for young chefs to follow (with a little help), including starters, main courses and desserts. Bon appétit !</a:t>
            </a:r>
            <a:endParaRPr lang="en-GB" sz="1600" dirty="0">
              <a:latin typeface="Segoe Print" panose="02000600000000000000" pitchFamily="2" charset="0"/>
            </a:endParaRPr>
          </a:p>
        </p:txBody>
      </p:sp>
      <p:sp>
        <p:nvSpPr>
          <p:cNvPr id="4" name="TextBox 3"/>
          <p:cNvSpPr txBox="1"/>
          <p:nvPr/>
        </p:nvSpPr>
        <p:spPr>
          <a:xfrm>
            <a:off x="3429000" y="6914490"/>
            <a:ext cx="2590800" cy="369332"/>
          </a:xfrm>
          <a:prstGeom prst="rect">
            <a:avLst/>
          </a:prstGeom>
          <a:noFill/>
        </p:spPr>
        <p:txBody>
          <a:bodyPr wrap="square" rtlCol="0">
            <a:spAutoFit/>
          </a:bodyPr>
          <a:lstStyle/>
          <a:p>
            <a:r>
              <a:rPr lang="en-GB" dirty="0" smtClean="0">
                <a:latin typeface="Segoe Print" panose="02000600000000000000" pitchFamily="2" charset="0"/>
              </a:rPr>
              <a:t>@</a:t>
            </a:r>
            <a:r>
              <a:rPr lang="en-GB" dirty="0" err="1" smtClean="0">
                <a:latin typeface="Segoe Print" panose="02000600000000000000" pitchFamily="2" charset="0"/>
              </a:rPr>
              <a:t>MmeBirtwistle</a:t>
            </a:r>
            <a:endParaRPr lang="en-GB" dirty="0">
              <a:latin typeface="Segoe Print" panose="02000600000000000000" pitchFamily="2" charset="0"/>
            </a:endParaRPr>
          </a:p>
        </p:txBody>
      </p:sp>
      <p:sp>
        <p:nvSpPr>
          <p:cNvPr id="10" name="TextBox 9"/>
          <p:cNvSpPr txBox="1"/>
          <p:nvPr/>
        </p:nvSpPr>
        <p:spPr>
          <a:xfrm>
            <a:off x="3295650" y="7635108"/>
            <a:ext cx="2590800" cy="369332"/>
          </a:xfrm>
          <a:prstGeom prst="rect">
            <a:avLst/>
          </a:prstGeom>
          <a:noFill/>
        </p:spPr>
        <p:txBody>
          <a:bodyPr wrap="square" rtlCol="0">
            <a:spAutoFit/>
          </a:bodyPr>
          <a:lstStyle/>
          <a:p>
            <a:r>
              <a:rPr lang="en-GB" dirty="0" smtClean="0">
                <a:latin typeface="Segoe Print" panose="02000600000000000000" pitchFamily="2" charset="0"/>
              </a:rPr>
              <a:t>Madame Birtwistle</a:t>
            </a:r>
            <a:endParaRPr lang="en-GB" dirty="0">
              <a:latin typeface="Segoe Print" panose="02000600000000000000" pitchFamily="2" charset="0"/>
            </a:endParaRPr>
          </a:p>
        </p:txBody>
      </p:sp>
      <p:pic>
        <p:nvPicPr>
          <p:cNvPr id="15363"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787" y="6734845"/>
            <a:ext cx="847725" cy="72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955" y="8115419"/>
            <a:ext cx="1195387" cy="59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57401" y="8229600"/>
            <a:ext cx="4419600" cy="369332"/>
          </a:xfrm>
          <a:prstGeom prst="rect">
            <a:avLst/>
          </a:prstGeom>
          <a:noFill/>
        </p:spPr>
        <p:txBody>
          <a:bodyPr wrap="square" rtlCol="0">
            <a:spAutoFit/>
          </a:bodyPr>
          <a:lstStyle/>
          <a:p>
            <a:r>
              <a:rPr lang="en-GB" dirty="0">
                <a:latin typeface="Segoe Print" panose="02000600000000000000" pitchFamily="2" charset="0"/>
              </a:rPr>
              <a:t> </a:t>
            </a:r>
            <a:r>
              <a:rPr lang="en-GB" dirty="0" smtClean="0">
                <a:latin typeface="Segoe Print" panose="02000600000000000000" pitchFamily="2" charset="0"/>
              </a:rPr>
              <a:t>     madamebirtwistle.blogspot.com</a:t>
            </a:r>
            <a:endParaRPr lang="en-GB" dirty="0">
              <a:latin typeface="Segoe Print" panose="02000600000000000000" pitchFamily="2" charset="0"/>
            </a:endParaRPr>
          </a:p>
        </p:txBody>
      </p:sp>
      <p:pic>
        <p:nvPicPr>
          <p:cNvPr id="15367" name="Picture 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48" y="7423415"/>
            <a:ext cx="1066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0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524000"/>
            <a:ext cx="2362200" cy="461665"/>
          </a:xfrm>
          <a:prstGeom prst="rect">
            <a:avLst/>
          </a:prstGeom>
          <a:noFill/>
        </p:spPr>
        <p:txBody>
          <a:bodyPr wrap="square" rtlCol="0">
            <a:spAutoFit/>
          </a:bodyPr>
          <a:lstStyle/>
          <a:p>
            <a:r>
              <a:rPr lang="fr-FR" sz="1200" dirty="0" smtClean="0">
                <a:latin typeface="Segoe Print" panose="02000600000000000000" pitchFamily="2" charset="0"/>
              </a:rPr>
              <a:t>1. Battez </a:t>
            </a:r>
            <a:r>
              <a:rPr lang="fr-FR" sz="1200" dirty="0">
                <a:latin typeface="Segoe Print" panose="02000600000000000000" pitchFamily="2" charset="0"/>
              </a:rPr>
              <a:t>les </a:t>
            </a:r>
            <a:r>
              <a:rPr lang="fr-FR" sz="1200" dirty="0" smtClean="0">
                <a:latin typeface="Segoe Print" panose="02000600000000000000" pitchFamily="2" charset="0"/>
              </a:rPr>
              <a:t>œufs </a:t>
            </a:r>
            <a:r>
              <a:rPr lang="fr-FR" sz="1200" dirty="0">
                <a:latin typeface="Segoe Print" panose="02000600000000000000" pitchFamily="2" charset="0"/>
              </a:rPr>
              <a:t>à la fourchette, salez et poivrez.</a:t>
            </a:r>
            <a:endParaRPr lang="en-GB" sz="1200" dirty="0">
              <a:latin typeface="Segoe Print" panose="02000600000000000000" pitchFamily="2" charset="0"/>
            </a:endParaRPr>
          </a:p>
        </p:txBody>
      </p:sp>
      <p:sp>
        <p:nvSpPr>
          <p:cNvPr id="7" name="TextBox 6"/>
          <p:cNvSpPr txBox="1"/>
          <p:nvPr/>
        </p:nvSpPr>
        <p:spPr>
          <a:xfrm>
            <a:off x="381001" y="2819400"/>
            <a:ext cx="2285999" cy="1938992"/>
          </a:xfrm>
          <a:prstGeom prst="rect">
            <a:avLst/>
          </a:prstGeom>
          <a:noFill/>
        </p:spPr>
        <p:txBody>
          <a:bodyPr wrap="square" rtlCol="0">
            <a:spAutoFit/>
          </a:bodyPr>
          <a:lstStyle/>
          <a:p>
            <a:r>
              <a:rPr lang="fr-FR" sz="1200" dirty="0" smtClean="0">
                <a:latin typeface="Segoe Print" panose="02000600000000000000" pitchFamily="2" charset="0"/>
              </a:rPr>
              <a:t>2. Faites </a:t>
            </a:r>
            <a:r>
              <a:rPr lang="fr-FR" sz="1200" dirty="0">
                <a:latin typeface="Segoe Print" panose="02000600000000000000" pitchFamily="2" charset="0"/>
              </a:rPr>
              <a:t>chauffer le beurre, versez-en un peu dans les </a:t>
            </a:r>
            <a:r>
              <a:rPr lang="fr-FR" sz="1200" dirty="0" smtClean="0">
                <a:latin typeface="Segoe Print" panose="02000600000000000000" pitchFamily="2" charset="0"/>
              </a:rPr>
              <a:t>œufs </a:t>
            </a:r>
            <a:r>
              <a:rPr lang="fr-FR" sz="1200" dirty="0">
                <a:latin typeface="Segoe Print" panose="02000600000000000000" pitchFamily="2" charset="0"/>
              </a:rPr>
              <a:t>et mélangez. Versez les </a:t>
            </a:r>
            <a:r>
              <a:rPr lang="fr-FR" sz="1200" dirty="0" smtClean="0">
                <a:latin typeface="Segoe Print" panose="02000600000000000000" pitchFamily="2" charset="0"/>
              </a:rPr>
              <a:t>œufs </a:t>
            </a:r>
            <a:r>
              <a:rPr lang="fr-FR" sz="1200" dirty="0">
                <a:latin typeface="Segoe Print" panose="02000600000000000000" pitchFamily="2" charset="0"/>
              </a:rPr>
              <a:t>dans la poêle à feu vif, baissez le feu et laissez cuire doucement en ramenant les bords de l'omelette au centre au fur et à mesure qu'ils prennent.</a:t>
            </a:r>
            <a:endParaRPr lang="en-GB" sz="1200" dirty="0">
              <a:latin typeface="Segoe Print" panose="02000600000000000000" pitchFamily="2" charset="0"/>
            </a:endParaRPr>
          </a:p>
        </p:txBody>
      </p:sp>
      <p:sp>
        <p:nvSpPr>
          <p:cNvPr id="8" name="TextBox 7"/>
          <p:cNvSpPr txBox="1"/>
          <p:nvPr/>
        </p:nvSpPr>
        <p:spPr>
          <a:xfrm>
            <a:off x="390526" y="5248769"/>
            <a:ext cx="2276474" cy="1015663"/>
          </a:xfrm>
          <a:prstGeom prst="rect">
            <a:avLst/>
          </a:prstGeom>
          <a:noFill/>
        </p:spPr>
        <p:txBody>
          <a:bodyPr wrap="square" rtlCol="0">
            <a:spAutoFit/>
          </a:bodyPr>
          <a:lstStyle/>
          <a:p>
            <a:r>
              <a:rPr lang="fr-FR" sz="1200" dirty="0" smtClean="0">
                <a:latin typeface="Segoe Print" panose="02000600000000000000" pitchFamily="2" charset="0"/>
              </a:rPr>
              <a:t>3. Secouez </a:t>
            </a:r>
            <a:r>
              <a:rPr lang="fr-FR" sz="1200" dirty="0">
                <a:latin typeface="Segoe Print" panose="02000600000000000000" pitchFamily="2" charset="0"/>
              </a:rPr>
              <a:t>un peu la poêle pour éviter que l'omelette n'attache, vérifiez la texture baveuse ou bien prise.</a:t>
            </a:r>
            <a:endParaRPr lang="en-GB" sz="1200" dirty="0">
              <a:latin typeface="Segoe Print" panose="02000600000000000000" pitchFamily="2" charset="0"/>
            </a:endParaRPr>
          </a:p>
        </p:txBody>
      </p:sp>
      <p:sp>
        <p:nvSpPr>
          <p:cNvPr id="9" name="TextBox 8"/>
          <p:cNvSpPr txBox="1"/>
          <p:nvPr/>
        </p:nvSpPr>
        <p:spPr>
          <a:xfrm>
            <a:off x="390526" y="6858000"/>
            <a:ext cx="2276474" cy="461665"/>
          </a:xfrm>
          <a:prstGeom prst="rect">
            <a:avLst/>
          </a:prstGeom>
          <a:noFill/>
        </p:spPr>
        <p:txBody>
          <a:bodyPr wrap="square" rtlCol="0">
            <a:spAutoFit/>
          </a:bodyPr>
          <a:lstStyle/>
          <a:p>
            <a:r>
              <a:rPr lang="fr-FR" sz="1200" dirty="0" smtClean="0">
                <a:latin typeface="Segoe Print" panose="02000600000000000000" pitchFamily="2" charset="0"/>
              </a:rPr>
              <a:t>4. Pliez </a:t>
            </a:r>
            <a:r>
              <a:rPr lang="fr-FR" sz="1200" dirty="0">
                <a:latin typeface="Segoe Print" panose="02000600000000000000" pitchFamily="2" charset="0"/>
              </a:rPr>
              <a:t>l'omelette en deux et servez.</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48150" y="1524000"/>
            <a:ext cx="2209800" cy="461665"/>
          </a:xfrm>
          <a:prstGeom prst="rect">
            <a:avLst/>
          </a:prstGeom>
          <a:noFill/>
        </p:spPr>
        <p:txBody>
          <a:bodyPr wrap="square" rtlCol="0">
            <a:spAutoFit/>
          </a:bodyPr>
          <a:lstStyle/>
          <a:p>
            <a:r>
              <a:rPr lang="en-GB" sz="1200" dirty="0" smtClean="0">
                <a:latin typeface="Segoe Print" panose="02000600000000000000" pitchFamily="2" charset="0"/>
              </a:rPr>
              <a:t>1. Beat the eggs with a fork, add salt and pepper.</a:t>
            </a:r>
            <a:endParaRPr lang="en-GB" sz="1200" dirty="0">
              <a:latin typeface="Segoe Print" panose="02000600000000000000" pitchFamily="2" charset="0"/>
            </a:endParaRPr>
          </a:p>
        </p:txBody>
      </p:sp>
      <p:sp>
        <p:nvSpPr>
          <p:cNvPr id="14" name="TextBox 13"/>
          <p:cNvSpPr txBox="1"/>
          <p:nvPr/>
        </p:nvSpPr>
        <p:spPr>
          <a:xfrm>
            <a:off x="4248150" y="2819400"/>
            <a:ext cx="2209800" cy="1938992"/>
          </a:xfrm>
          <a:prstGeom prst="rect">
            <a:avLst/>
          </a:prstGeom>
          <a:noFill/>
        </p:spPr>
        <p:txBody>
          <a:bodyPr wrap="square" rtlCol="0">
            <a:spAutoFit/>
          </a:bodyPr>
          <a:lstStyle/>
          <a:p>
            <a:r>
              <a:rPr lang="en-GB" sz="1200" dirty="0" smtClean="0">
                <a:latin typeface="Segoe Print" panose="02000600000000000000" pitchFamily="2" charset="0"/>
              </a:rPr>
              <a:t>2. Melt the butter, pour a bit of it into the eggs and mix.  Pour the eggs into the frying pan on a high heat, reduce the heat and cook gently whilst bringing the edges of the omelette to the middle </a:t>
            </a:r>
            <a:r>
              <a:rPr lang="en-GB" sz="1200" dirty="0">
                <a:latin typeface="Segoe Print" panose="02000600000000000000" pitchFamily="2" charset="0"/>
              </a:rPr>
              <a:t>as you go </a:t>
            </a:r>
            <a:r>
              <a:rPr lang="en-GB" sz="1200" dirty="0" smtClean="0">
                <a:latin typeface="Segoe Print" panose="02000600000000000000" pitchFamily="2" charset="0"/>
              </a:rPr>
              <a:t>along when </a:t>
            </a:r>
            <a:r>
              <a:rPr lang="en-GB" sz="1200" dirty="0">
                <a:latin typeface="Segoe Print" panose="02000600000000000000" pitchFamily="2" charset="0"/>
              </a:rPr>
              <a:t>they </a:t>
            </a:r>
            <a:r>
              <a:rPr lang="en-GB" sz="1200" dirty="0" smtClean="0">
                <a:latin typeface="Segoe Print" panose="02000600000000000000" pitchFamily="2" charset="0"/>
              </a:rPr>
              <a:t>set. </a:t>
            </a:r>
            <a:endParaRPr lang="en-GB" sz="1200" dirty="0">
              <a:latin typeface="Segoe Print" panose="02000600000000000000" pitchFamily="2" charset="0"/>
            </a:endParaRPr>
          </a:p>
        </p:txBody>
      </p:sp>
      <p:sp>
        <p:nvSpPr>
          <p:cNvPr id="15" name="TextBox 14"/>
          <p:cNvSpPr txBox="1"/>
          <p:nvPr/>
        </p:nvSpPr>
        <p:spPr>
          <a:xfrm>
            <a:off x="4343400" y="5248768"/>
            <a:ext cx="2133600" cy="1015663"/>
          </a:xfrm>
          <a:prstGeom prst="rect">
            <a:avLst/>
          </a:prstGeom>
          <a:noFill/>
        </p:spPr>
        <p:txBody>
          <a:bodyPr wrap="square" rtlCol="0">
            <a:spAutoFit/>
          </a:bodyPr>
          <a:lstStyle/>
          <a:p>
            <a:r>
              <a:rPr lang="en-GB" sz="1200" dirty="0" smtClean="0">
                <a:latin typeface="Segoe Print" panose="02000600000000000000" pitchFamily="2" charset="0"/>
              </a:rPr>
              <a:t>3. Shake the frying pan a bit to prevent the omelette from sticking, check the texture is runny or set.</a:t>
            </a:r>
            <a:endParaRPr lang="en-GB" sz="1200" dirty="0">
              <a:latin typeface="Segoe Print" panose="02000600000000000000" pitchFamily="2" charset="0"/>
            </a:endParaRPr>
          </a:p>
        </p:txBody>
      </p:sp>
      <p:sp>
        <p:nvSpPr>
          <p:cNvPr id="16" name="TextBox 15"/>
          <p:cNvSpPr txBox="1"/>
          <p:nvPr/>
        </p:nvSpPr>
        <p:spPr>
          <a:xfrm>
            <a:off x="4343400" y="6857997"/>
            <a:ext cx="2105024" cy="461665"/>
          </a:xfrm>
          <a:prstGeom prst="rect">
            <a:avLst/>
          </a:prstGeom>
          <a:noFill/>
        </p:spPr>
        <p:txBody>
          <a:bodyPr wrap="square" rtlCol="0">
            <a:spAutoFit/>
          </a:bodyPr>
          <a:lstStyle/>
          <a:p>
            <a:r>
              <a:rPr lang="en-GB" sz="1200" dirty="0" smtClean="0">
                <a:latin typeface="Segoe Print" panose="02000600000000000000" pitchFamily="2" charset="0"/>
              </a:rPr>
              <a:t>4. Fold the omelette in two and serve.</a:t>
            </a:r>
            <a:endParaRPr lang="en-GB" sz="1200" dirty="0">
              <a:latin typeface="Segoe Print" panose="02000600000000000000" pitchFamily="2" charset="0"/>
            </a:endParaRP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2" name="Picture 4" descr="eggs, beating, safety, substitutes | Better Homes &amp; Gard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739" y="1097623"/>
            <a:ext cx="1416738" cy="1314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Make Soft, Creamy Scrambled Eggs | Kitch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739" y="2906553"/>
            <a:ext cx="1411748" cy="17646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Make an Omelet - Step-by-Step Recipe | Kitch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709" y="6719356"/>
            <a:ext cx="1435788" cy="10255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709" y="5172678"/>
            <a:ext cx="1416738" cy="107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8792" y="880255"/>
            <a:ext cx="688516" cy="487889"/>
          </a:xfrm>
          <a:prstGeom prst="rect">
            <a:avLst/>
          </a:prstGeom>
        </p:spPr>
      </p:pic>
    </p:spTree>
    <p:extLst>
      <p:ext uri="{BB962C8B-B14F-4D97-AF65-F5344CB8AC3E}">
        <p14:creationId xmlns:p14="http://schemas.microsoft.com/office/powerpoint/2010/main" val="385407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323439"/>
          </a:xfrm>
          <a:prstGeom prst="rect">
            <a:avLst/>
          </a:prstGeom>
          <a:noFill/>
        </p:spPr>
        <p:txBody>
          <a:bodyPr wrap="square" rtlCol="0">
            <a:spAutoFit/>
          </a:bodyPr>
          <a:lstStyle/>
          <a:p>
            <a:pPr algn="ctr"/>
            <a:r>
              <a:rPr lang="en-GB" sz="2000" b="1" dirty="0" err="1" smtClean="0">
                <a:latin typeface="Segoe Print" panose="02000600000000000000" pitchFamily="2" charset="0"/>
              </a:rPr>
              <a:t>Croque</a:t>
            </a:r>
            <a:r>
              <a:rPr lang="en-GB" sz="2000" b="1" dirty="0" smtClean="0">
                <a:latin typeface="Segoe Print" panose="02000600000000000000" pitchFamily="2" charset="0"/>
              </a:rPr>
              <a:t>-monsieur</a:t>
            </a:r>
          </a:p>
          <a:p>
            <a:pPr algn="ctr"/>
            <a:r>
              <a:rPr lang="en-GB" sz="1000" b="1" dirty="0" err="1" smtClean="0">
                <a:latin typeface="Segoe Print" panose="02000600000000000000" pitchFamily="2" charset="0"/>
              </a:rPr>
              <a:t>Croque</a:t>
            </a:r>
            <a:r>
              <a:rPr lang="en-GB" sz="1000" b="1" dirty="0" smtClean="0">
                <a:latin typeface="Segoe Print" panose="02000600000000000000" pitchFamily="2" charset="0"/>
              </a:rPr>
              <a:t> monsieur</a:t>
            </a:r>
          </a:p>
          <a:p>
            <a:pPr algn="ctr"/>
            <a:endParaRPr lang="en-GB" sz="1000" b="1" dirty="0" smtClean="0">
              <a:latin typeface="Segoe Print" panose="02000600000000000000" pitchFamily="2" charset="0"/>
            </a:endParaRPr>
          </a:p>
          <a:p>
            <a:pPr algn="ctr"/>
            <a:endParaRPr lang="en-GB" sz="800" b="1" dirty="0">
              <a:latin typeface="Segoe Print" panose="02000600000000000000" pitchFamily="2" charset="0"/>
            </a:endParaRPr>
          </a:p>
          <a:p>
            <a:pPr algn="ctr"/>
            <a:r>
              <a:rPr lang="en-GB" sz="1000" b="1" dirty="0" smtClean="0">
                <a:latin typeface="Segoe Print" panose="02000600000000000000" pitchFamily="2" charset="0"/>
              </a:rPr>
              <a:t>A </a:t>
            </a:r>
            <a:r>
              <a:rPr lang="en-GB" sz="1000" b="1" dirty="0" err="1" smtClean="0">
                <a:latin typeface="Segoe Print" panose="02000600000000000000" pitchFamily="2" charset="0"/>
              </a:rPr>
              <a:t>croque</a:t>
            </a:r>
            <a:r>
              <a:rPr lang="en-GB" sz="1000" b="1" dirty="0">
                <a:latin typeface="Segoe Print" panose="02000600000000000000" pitchFamily="2" charset="0"/>
              </a:rPr>
              <a:t> </a:t>
            </a:r>
            <a:r>
              <a:rPr lang="en-GB" sz="1000" b="1" dirty="0" smtClean="0">
                <a:latin typeface="Segoe Print" panose="02000600000000000000" pitchFamily="2" charset="0"/>
              </a:rPr>
              <a:t>monsieur is a toasted ham and cheese sandwich.  </a:t>
            </a:r>
          </a:p>
          <a:p>
            <a:pPr algn="ctr"/>
            <a:r>
              <a:rPr lang="en-GB" sz="1000" b="1" dirty="0" smtClean="0">
                <a:latin typeface="Segoe Print" panose="02000600000000000000" pitchFamily="2" charset="0"/>
              </a:rPr>
              <a:t>It originated in French cafes as a quick snack.</a:t>
            </a:r>
          </a:p>
          <a:p>
            <a:pPr algn="ctr"/>
            <a:endParaRPr lang="en-GB" sz="1000" b="1" dirty="0">
              <a:latin typeface="Segoe Print" panose="02000600000000000000" pitchFamily="2" charset="0"/>
            </a:endParaRPr>
          </a:p>
        </p:txBody>
      </p:sp>
      <p:sp>
        <p:nvSpPr>
          <p:cNvPr id="3" name="TextBox 2"/>
          <p:cNvSpPr txBox="1"/>
          <p:nvPr/>
        </p:nvSpPr>
        <p:spPr>
          <a:xfrm>
            <a:off x="381000" y="4914161"/>
            <a:ext cx="2868602" cy="3908762"/>
          </a:xfrm>
          <a:prstGeom prst="rect">
            <a:avLst/>
          </a:prstGeom>
          <a:noFill/>
        </p:spPr>
        <p:txBody>
          <a:bodyPr wrap="square" rtlCol="0">
            <a:spAutoFit/>
          </a:bodyPr>
          <a:lstStyle/>
          <a:p>
            <a:pPr algn="ctr"/>
            <a:r>
              <a:rPr lang="fr-FR" sz="1500" dirty="0" smtClean="0">
                <a:latin typeface="Segoe Print" panose="02000600000000000000" pitchFamily="2" charset="0"/>
              </a:rPr>
              <a:t>Ingrédients</a:t>
            </a:r>
          </a:p>
          <a:p>
            <a:pPr algn="ctr"/>
            <a:endParaRPr lang="fr-FR" sz="800" dirty="0">
              <a:latin typeface="Segoe Print" panose="02000600000000000000" pitchFamily="2" charset="0"/>
            </a:endParaRPr>
          </a:p>
          <a:p>
            <a:pPr algn="ctr"/>
            <a:r>
              <a:rPr lang="fr-FR" sz="1500" dirty="0" smtClean="0">
                <a:latin typeface="Segoe Print" panose="02000600000000000000" pitchFamily="2" charset="0"/>
              </a:rPr>
              <a:t>8 tranches de pain de mie</a:t>
            </a:r>
          </a:p>
          <a:p>
            <a:pPr algn="ctr"/>
            <a:endParaRPr lang="fr-FR" sz="1000" dirty="0">
              <a:latin typeface="Segoe Print" panose="02000600000000000000" pitchFamily="2" charset="0"/>
            </a:endParaRPr>
          </a:p>
          <a:p>
            <a:pPr algn="ctr"/>
            <a:r>
              <a:rPr lang="nl-NL" sz="1500" dirty="0">
                <a:latin typeface="Segoe Print" panose="02000600000000000000" pitchFamily="2" charset="0"/>
              </a:rPr>
              <a:t>50 g de beurre mou</a:t>
            </a:r>
            <a:endParaRPr lang="fr-FR" sz="800" dirty="0">
              <a:latin typeface="Segoe Print" panose="02000600000000000000" pitchFamily="2" charset="0"/>
            </a:endParaRPr>
          </a:p>
          <a:p>
            <a:pPr algn="ctr"/>
            <a:endParaRPr lang="fr-FR" sz="1100" dirty="0" smtClean="0">
              <a:latin typeface="Segoe Print" panose="02000600000000000000" pitchFamily="2" charset="0"/>
            </a:endParaRPr>
          </a:p>
          <a:p>
            <a:pPr algn="ctr"/>
            <a:r>
              <a:rPr lang="fr-FR" sz="1500" dirty="0">
                <a:latin typeface="Segoe Print" panose="02000600000000000000" pitchFamily="2" charset="0"/>
              </a:rPr>
              <a:t>4 tranches de </a:t>
            </a:r>
            <a:r>
              <a:rPr lang="fr-FR" sz="1500" dirty="0" smtClean="0">
                <a:latin typeface="Segoe Print" panose="02000600000000000000" pitchFamily="2" charset="0"/>
              </a:rPr>
              <a:t>jambon</a:t>
            </a:r>
          </a:p>
          <a:p>
            <a:pPr algn="ctr"/>
            <a:endParaRPr lang="fr-FR" sz="1100" dirty="0">
              <a:latin typeface="Segoe Print" panose="02000600000000000000" pitchFamily="2" charset="0"/>
            </a:endParaRPr>
          </a:p>
          <a:p>
            <a:pPr algn="ctr"/>
            <a:r>
              <a:rPr lang="fr-FR" sz="1500" dirty="0">
                <a:latin typeface="Segoe Print" panose="02000600000000000000" pitchFamily="2" charset="0"/>
              </a:rPr>
              <a:t>8 tranches de </a:t>
            </a:r>
            <a:r>
              <a:rPr lang="fr-FR" sz="1500" dirty="0" smtClean="0">
                <a:latin typeface="Segoe Print" panose="02000600000000000000" pitchFamily="2" charset="0"/>
              </a:rPr>
              <a:t>fromage</a:t>
            </a:r>
          </a:p>
          <a:p>
            <a:pPr algn="ctr"/>
            <a:endParaRPr lang="fr-FR" sz="1400" dirty="0">
              <a:latin typeface="Segoe Print" panose="02000600000000000000" pitchFamily="2" charset="0"/>
            </a:endParaRPr>
          </a:p>
          <a:p>
            <a:pPr algn="ctr"/>
            <a:r>
              <a:rPr lang="fr-FR" sz="1500" dirty="0">
                <a:latin typeface="Segoe Print" panose="02000600000000000000" pitchFamily="2" charset="0"/>
              </a:rPr>
              <a:t> 100 g de gruyère râpé </a:t>
            </a:r>
            <a:endParaRPr lang="fr-FR" sz="1500" dirty="0" smtClean="0">
              <a:latin typeface="Segoe Print" panose="02000600000000000000" pitchFamily="2" charset="0"/>
            </a:endParaRPr>
          </a:p>
          <a:p>
            <a:pPr algn="ctr"/>
            <a:endParaRPr lang="fr-FR" sz="1200" dirty="0">
              <a:latin typeface="Segoe Print" panose="02000600000000000000" pitchFamily="2" charset="0"/>
            </a:endParaRPr>
          </a:p>
          <a:p>
            <a:pPr algn="ctr"/>
            <a:r>
              <a:rPr lang="fr-FR" sz="1500" dirty="0">
                <a:latin typeface="Segoe Print" panose="02000600000000000000" pitchFamily="2" charset="0"/>
              </a:rPr>
              <a:t>4 cuillères à soupe de </a:t>
            </a:r>
            <a:r>
              <a:rPr lang="fr-FR" sz="1500" dirty="0" smtClean="0">
                <a:latin typeface="Segoe Print" panose="02000600000000000000" pitchFamily="2" charset="0"/>
              </a:rPr>
              <a:t>lait</a:t>
            </a:r>
          </a:p>
          <a:p>
            <a:pPr algn="ctr"/>
            <a:endParaRPr lang="fr-FR" sz="1000" dirty="0">
              <a:latin typeface="Segoe Print" panose="02000600000000000000" pitchFamily="2" charset="0"/>
            </a:endParaRPr>
          </a:p>
          <a:p>
            <a:pPr algn="ctr"/>
            <a:r>
              <a:rPr lang="fr-FR" sz="1500" dirty="0" smtClean="0">
                <a:latin typeface="Segoe Print" panose="02000600000000000000" pitchFamily="2" charset="0"/>
              </a:rPr>
              <a:t>1 pincée de muscade</a:t>
            </a:r>
          </a:p>
          <a:p>
            <a:pPr algn="ctr"/>
            <a:endParaRPr lang="fr-FR" sz="1000" dirty="0" smtClean="0">
              <a:latin typeface="Segoe Print" panose="02000600000000000000" pitchFamily="2" charset="0"/>
            </a:endParaRPr>
          </a:p>
          <a:p>
            <a:pPr algn="ctr"/>
            <a:r>
              <a:rPr lang="fr-FR" sz="1500" dirty="0" smtClean="0">
                <a:latin typeface="Segoe Print" panose="02000600000000000000" pitchFamily="2" charset="0"/>
              </a:rPr>
              <a:t>Poivre</a:t>
            </a:r>
          </a:p>
          <a:p>
            <a:pPr algn="ctr"/>
            <a:endParaRPr lang="fr-FR" sz="1200" dirty="0" smtClean="0">
              <a:latin typeface="Segoe Print" panose="02000600000000000000" pitchFamily="2" charset="0"/>
            </a:endParaRPr>
          </a:p>
          <a:p>
            <a:pPr algn="ctr"/>
            <a:r>
              <a:rPr lang="fr-FR" sz="1500" dirty="0" smtClean="0">
                <a:latin typeface="Segoe Print" panose="02000600000000000000" pitchFamily="2" charset="0"/>
              </a:rPr>
              <a:t>Sel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320" y="4548636"/>
            <a:ext cx="530459" cy="3652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364" y="4521240"/>
            <a:ext cx="554158" cy="392682"/>
          </a:xfrm>
          <a:prstGeom prst="rect">
            <a:avLst/>
          </a:prstGeom>
        </p:spPr>
      </p:pic>
      <p:sp>
        <p:nvSpPr>
          <p:cNvPr id="9" name="TextBox 8"/>
          <p:cNvSpPr txBox="1"/>
          <p:nvPr/>
        </p:nvSpPr>
        <p:spPr>
          <a:xfrm>
            <a:off x="935853" y="4172170"/>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a </a:t>
            </a:r>
            <a:r>
              <a:rPr lang="en-GB" sz="1000" b="1" dirty="0" err="1" smtClean="0">
                <a:solidFill>
                  <a:prstClr val="black"/>
                </a:solidFill>
                <a:latin typeface="Segoe Print" panose="02000600000000000000" pitchFamily="2" charset="0"/>
              </a:rPr>
              <a:t>croque</a:t>
            </a:r>
            <a:r>
              <a:rPr lang="en-GB" sz="1000" b="1" dirty="0" smtClean="0">
                <a:solidFill>
                  <a:prstClr val="black"/>
                </a:solidFill>
                <a:latin typeface="Segoe Print" panose="02000600000000000000" pitchFamily="2" charset="0"/>
              </a:rPr>
              <a:t> monsieur!</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26960" y="4095970"/>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744" y="1600200"/>
            <a:ext cx="352600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602" y="5239463"/>
            <a:ext cx="452287" cy="35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64396" y="4918232"/>
            <a:ext cx="2868602" cy="3908762"/>
          </a:xfrm>
          <a:prstGeom prst="rect">
            <a:avLst/>
          </a:prstGeom>
          <a:noFill/>
        </p:spPr>
        <p:txBody>
          <a:bodyPr wrap="square" rtlCol="0">
            <a:spAutoFit/>
          </a:bodyPr>
          <a:lstStyle/>
          <a:p>
            <a:pPr algn="ctr"/>
            <a:r>
              <a:rPr lang="en-GB" sz="1500" dirty="0" smtClean="0">
                <a:latin typeface="Segoe Print" panose="02000600000000000000" pitchFamily="2" charset="0"/>
              </a:rPr>
              <a:t>Ingredients</a:t>
            </a:r>
          </a:p>
          <a:p>
            <a:pPr algn="ctr"/>
            <a:endParaRPr lang="en-GB" sz="800" dirty="0" smtClean="0">
              <a:latin typeface="Segoe Print" panose="02000600000000000000" pitchFamily="2" charset="0"/>
            </a:endParaRPr>
          </a:p>
          <a:p>
            <a:pPr algn="ctr"/>
            <a:r>
              <a:rPr lang="en-GB" sz="1500" dirty="0" smtClean="0">
                <a:latin typeface="Segoe Print" panose="02000600000000000000" pitchFamily="2" charset="0"/>
              </a:rPr>
              <a:t>8 slices of sandwich bread</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50g soft butter</a:t>
            </a:r>
            <a:endParaRPr lang="en-GB" sz="800" dirty="0" smtClean="0">
              <a:latin typeface="Segoe Print" panose="02000600000000000000" pitchFamily="2" charset="0"/>
            </a:endParaRP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4 slices of ham</a:t>
            </a: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8 slices of cheese</a:t>
            </a:r>
          </a:p>
          <a:p>
            <a:pPr algn="ctr"/>
            <a:endParaRPr lang="en-GB" sz="1400" dirty="0" smtClean="0">
              <a:latin typeface="Segoe Print" panose="02000600000000000000" pitchFamily="2" charset="0"/>
            </a:endParaRPr>
          </a:p>
          <a:p>
            <a:pPr algn="ctr"/>
            <a:r>
              <a:rPr lang="en-GB" sz="1500" dirty="0" smtClean="0">
                <a:latin typeface="Segoe Print" panose="02000600000000000000" pitchFamily="2" charset="0"/>
              </a:rPr>
              <a:t> 100g </a:t>
            </a:r>
            <a:r>
              <a:rPr lang="en-GB" sz="1400" dirty="0" smtClean="0">
                <a:latin typeface="Segoe Print" panose="02000600000000000000" pitchFamily="2" charset="0"/>
              </a:rPr>
              <a:t>grated gruyere cheese</a:t>
            </a: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4 tablespoons of milk</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1 pinch of nutmeg</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Pepper</a:t>
            </a: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Salt </a:t>
            </a:r>
          </a:p>
        </p:txBody>
      </p:sp>
    </p:spTree>
    <p:extLst>
      <p:ext uri="{BB962C8B-B14F-4D97-AF65-F5344CB8AC3E}">
        <p14:creationId xmlns:p14="http://schemas.microsoft.com/office/powerpoint/2010/main" val="1639474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524000"/>
            <a:ext cx="2362200" cy="2123658"/>
          </a:xfrm>
          <a:prstGeom prst="rect">
            <a:avLst/>
          </a:prstGeom>
          <a:noFill/>
        </p:spPr>
        <p:txBody>
          <a:bodyPr wrap="square" rtlCol="0">
            <a:spAutoFit/>
          </a:bodyPr>
          <a:lstStyle/>
          <a:p>
            <a:r>
              <a:rPr lang="fr-FR" sz="1200" dirty="0" smtClean="0">
                <a:latin typeface="Segoe Print" panose="02000600000000000000" pitchFamily="2" charset="0"/>
              </a:rPr>
              <a:t>1</a:t>
            </a:r>
            <a:r>
              <a:rPr lang="fr-FR" sz="1200" dirty="0">
                <a:latin typeface="Segoe Print" panose="02000600000000000000" pitchFamily="2" charset="0"/>
              </a:rPr>
              <a:t>. Beurrez les 8 tranches de pain de mie sur une seule face. Posez 1 tranche de fromage sur chaque tranche de pain de mie. Posez 1 tranche de jambon plié en deux sur 4 tranches de pain de mie. Recouvrez avec les autres tartines (face non beurrée au dessus). </a:t>
            </a:r>
            <a:endParaRPr lang="en-GB" sz="1200" dirty="0">
              <a:latin typeface="Segoe Print" panose="02000600000000000000" pitchFamily="2" charset="0"/>
            </a:endParaRPr>
          </a:p>
        </p:txBody>
      </p:sp>
      <p:sp>
        <p:nvSpPr>
          <p:cNvPr id="7" name="TextBox 6"/>
          <p:cNvSpPr txBox="1"/>
          <p:nvPr/>
        </p:nvSpPr>
        <p:spPr>
          <a:xfrm>
            <a:off x="365378" y="4071638"/>
            <a:ext cx="2285999" cy="830997"/>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a:t>
            </a:r>
            <a:r>
              <a:rPr lang="fr-FR" sz="1200" dirty="0" smtClean="0">
                <a:latin typeface="Segoe Print" panose="02000600000000000000" pitchFamily="2" charset="0"/>
              </a:rPr>
              <a:t>Mélangez le fromage râpé avec le lait, le sel, le poivre et la muscade dans un bol. </a:t>
            </a:r>
            <a:endParaRPr lang="fr-FR" sz="1200" dirty="0">
              <a:latin typeface="Segoe Print" panose="02000600000000000000" pitchFamily="2" charset="0"/>
            </a:endParaRPr>
          </a:p>
        </p:txBody>
      </p:sp>
      <p:sp>
        <p:nvSpPr>
          <p:cNvPr id="8" name="TextBox 7"/>
          <p:cNvSpPr txBox="1"/>
          <p:nvPr/>
        </p:nvSpPr>
        <p:spPr>
          <a:xfrm>
            <a:off x="382555" y="5708835"/>
            <a:ext cx="2276474" cy="461665"/>
          </a:xfrm>
          <a:prstGeom prst="rect">
            <a:avLst/>
          </a:prstGeom>
          <a:noFill/>
        </p:spPr>
        <p:txBody>
          <a:bodyPr wrap="square" rtlCol="0">
            <a:spAutoFit/>
          </a:bodyPr>
          <a:lstStyle/>
          <a:p>
            <a:r>
              <a:rPr lang="fr-FR" sz="1200" dirty="0" smtClean="0">
                <a:latin typeface="Segoe Print" panose="02000600000000000000" pitchFamily="2" charset="0"/>
              </a:rPr>
              <a:t>3</a:t>
            </a:r>
            <a:r>
              <a:rPr lang="fr-FR" sz="1200" dirty="0">
                <a:latin typeface="Segoe Print" panose="02000600000000000000" pitchFamily="2" charset="0"/>
              </a:rPr>
              <a:t>. Répartissez le mélange sur les croque-monsieur. </a:t>
            </a:r>
            <a:endParaRPr lang="en-GB" sz="1200" dirty="0">
              <a:latin typeface="Segoe Print" panose="02000600000000000000" pitchFamily="2" charset="0"/>
            </a:endParaRPr>
          </a:p>
        </p:txBody>
      </p:sp>
      <p:sp>
        <p:nvSpPr>
          <p:cNvPr id="9" name="TextBox 8"/>
          <p:cNvSpPr txBox="1"/>
          <p:nvPr/>
        </p:nvSpPr>
        <p:spPr>
          <a:xfrm>
            <a:off x="390526" y="6858000"/>
            <a:ext cx="2276474" cy="646331"/>
          </a:xfrm>
          <a:prstGeom prst="rect">
            <a:avLst/>
          </a:prstGeom>
          <a:noFill/>
        </p:spPr>
        <p:txBody>
          <a:bodyPr wrap="square" rtlCol="0">
            <a:spAutoFit/>
          </a:bodyPr>
          <a:lstStyle/>
          <a:p>
            <a:r>
              <a:rPr lang="fr-FR" sz="1200" dirty="0" smtClean="0">
                <a:latin typeface="Segoe Print" panose="02000600000000000000" pitchFamily="2" charset="0"/>
              </a:rPr>
              <a:t>4</a:t>
            </a:r>
            <a:r>
              <a:rPr lang="fr-FR" sz="1200" dirty="0">
                <a:latin typeface="Segoe Print" panose="02000600000000000000" pitchFamily="2" charset="0"/>
              </a:rPr>
              <a:t>. Placez sur une plaque au four sous le grill pendant 10 mn. </a:t>
            </a:r>
            <a:endParaRPr lang="en-GB" sz="1200" dirty="0">
              <a:latin typeface="Segoe Print" panose="02000600000000000000" pitchFamily="2" charset="0"/>
            </a:endParaRPr>
          </a:p>
        </p:txBody>
      </p:sp>
      <p:sp>
        <p:nvSpPr>
          <p:cNvPr id="10" name="TextBox 9"/>
          <p:cNvSpPr txBox="1"/>
          <p:nvPr/>
        </p:nvSpPr>
        <p:spPr>
          <a:xfrm>
            <a:off x="381000" y="457200"/>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15699" y="6858000"/>
            <a:ext cx="2105024" cy="646331"/>
          </a:xfrm>
          <a:prstGeom prst="rect">
            <a:avLst/>
          </a:prstGeom>
          <a:noFill/>
        </p:spPr>
        <p:txBody>
          <a:bodyPr wrap="square" rtlCol="0">
            <a:spAutoFit/>
          </a:bodyPr>
          <a:lstStyle/>
          <a:p>
            <a:r>
              <a:rPr lang="en-GB" sz="1200" dirty="0" smtClean="0">
                <a:latin typeface="Segoe Print" panose="02000600000000000000" pitchFamily="2" charset="0"/>
              </a:rPr>
              <a:t>4. Place in an oven dish under the grill for 10 mins.</a:t>
            </a:r>
            <a:endParaRPr lang="en-GB" sz="1200" dirty="0">
              <a:latin typeface="Segoe Print" panose="02000600000000000000" pitchFamily="2" charset="0"/>
            </a:endParaRPr>
          </a:p>
        </p:txBody>
      </p:sp>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87957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92" y="880255"/>
            <a:ext cx="688516" cy="487889"/>
          </a:xfrm>
          <a:prstGeom prst="rect">
            <a:avLst/>
          </a:prstGeom>
        </p:spPr>
      </p:pic>
      <p:sp>
        <p:nvSpPr>
          <p:cNvPr id="21" name="TextBox 20"/>
          <p:cNvSpPr txBox="1"/>
          <p:nvPr/>
        </p:nvSpPr>
        <p:spPr>
          <a:xfrm>
            <a:off x="4114800" y="1550937"/>
            <a:ext cx="2362200" cy="1938992"/>
          </a:xfrm>
          <a:prstGeom prst="rect">
            <a:avLst/>
          </a:prstGeom>
          <a:noFill/>
        </p:spPr>
        <p:txBody>
          <a:bodyPr wrap="square" rtlCol="0">
            <a:spAutoFit/>
          </a:bodyPr>
          <a:lstStyle/>
          <a:p>
            <a:r>
              <a:rPr lang="en-GB" sz="1200" dirty="0" smtClean="0">
                <a:latin typeface="Segoe Print" panose="02000600000000000000" pitchFamily="2" charset="0"/>
              </a:rPr>
              <a:t>1. Butter the 8 slices of sandwich bread on just one side. Place 1 slice of cheese on each slice of sandwich bread. Place 1 slice of ham folded in two on 4 slices of sandwich bread. Cover with the other buttered slices of bread (non-buttered side facing upwards). </a:t>
            </a:r>
            <a:endParaRPr lang="en-GB" sz="1200" dirty="0">
              <a:latin typeface="Segoe Print" panose="02000600000000000000" pitchFamily="2" charset="0"/>
            </a:endParaRPr>
          </a:p>
        </p:txBody>
      </p:sp>
      <p:sp>
        <p:nvSpPr>
          <p:cNvPr id="22" name="TextBox 21"/>
          <p:cNvSpPr txBox="1"/>
          <p:nvPr/>
        </p:nvSpPr>
        <p:spPr>
          <a:xfrm>
            <a:off x="4178922" y="4071638"/>
            <a:ext cx="2285999" cy="646331"/>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a:t>
            </a:r>
            <a:r>
              <a:rPr lang="en-GB" sz="1200" dirty="0" smtClean="0">
                <a:latin typeface="Segoe Print" panose="02000600000000000000" pitchFamily="2" charset="0"/>
              </a:rPr>
              <a:t>Mix the grated cheese with the milk, salt, pepper and nutmeg in a bowl.</a:t>
            </a:r>
            <a:endParaRPr lang="en-GB" sz="1200" dirty="0">
              <a:latin typeface="Segoe Print" panose="02000600000000000000" pitchFamily="2" charset="0"/>
            </a:endParaRPr>
          </a:p>
        </p:txBody>
      </p:sp>
      <p:sp>
        <p:nvSpPr>
          <p:cNvPr id="23" name="TextBox 22"/>
          <p:cNvSpPr txBox="1"/>
          <p:nvPr/>
        </p:nvSpPr>
        <p:spPr>
          <a:xfrm>
            <a:off x="4229974" y="5708833"/>
            <a:ext cx="2276474" cy="461665"/>
          </a:xfrm>
          <a:prstGeom prst="rect">
            <a:avLst/>
          </a:prstGeom>
          <a:noFill/>
        </p:spPr>
        <p:txBody>
          <a:bodyPr wrap="square" rtlCol="0">
            <a:spAutoFit/>
          </a:bodyPr>
          <a:lstStyle/>
          <a:p>
            <a:r>
              <a:rPr lang="fr-FR" sz="1200" dirty="0" smtClean="0">
                <a:latin typeface="Segoe Print" panose="02000600000000000000" pitchFamily="2" charset="0"/>
              </a:rPr>
              <a:t>3</a:t>
            </a:r>
            <a:r>
              <a:rPr lang="fr-FR" sz="1200" dirty="0">
                <a:latin typeface="Segoe Print" panose="02000600000000000000" pitchFamily="2" charset="0"/>
              </a:rPr>
              <a:t>. </a:t>
            </a:r>
            <a:r>
              <a:rPr lang="en-GB" sz="1200" dirty="0" smtClean="0">
                <a:latin typeface="Segoe Print" panose="02000600000000000000" pitchFamily="2" charset="0"/>
              </a:rPr>
              <a:t>Spread the mixture over the </a:t>
            </a:r>
            <a:r>
              <a:rPr lang="en-GB" sz="1200" dirty="0" err="1" smtClean="0">
                <a:latin typeface="Segoe Print" panose="02000600000000000000" pitchFamily="2" charset="0"/>
              </a:rPr>
              <a:t>croque</a:t>
            </a:r>
            <a:r>
              <a:rPr lang="en-GB" sz="1200" dirty="0">
                <a:latin typeface="Segoe Print" panose="02000600000000000000" pitchFamily="2" charset="0"/>
              </a:rPr>
              <a:t> </a:t>
            </a:r>
            <a:r>
              <a:rPr lang="en-GB" sz="1200" dirty="0" err="1" smtClean="0">
                <a:latin typeface="Segoe Print" panose="02000600000000000000" pitchFamily="2" charset="0"/>
              </a:rPr>
              <a:t>monsieurs</a:t>
            </a:r>
            <a:r>
              <a:rPr lang="en-GB" sz="1200" dirty="0" smtClean="0">
                <a:latin typeface="Segoe Print" panose="02000600000000000000" pitchFamily="2" charset="0"/>
              </a:rPr>
              <a:t>. </a:t>
            </a:r>
            <a:endParaRPr lang="en-GB" sz="1200" dirty="0">
              <a:latin typeface="Segoe Print" panose="02000600000000000000" pitchFamily="2" charset="0"/>
            </a:endParaRPr>
          </a:p>
        </p:txBody>
      </p:sp>
      <p:pic>
        <p:nvPicPr>
          <p:cNvPr id="4098" name="Picture 2" descr="https://assets.afcdn.com/recipe/20180706/80423_w400h400c1cx540cy540cxt0cyt0cxb1080cyb1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183463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ssets.afcdn.com/recipe/20180706/80424_w400h400c1cx540cy540cxt0cyt0cxb1080cyb10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6476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ssets.afcdn.com/recipe/20180706/80425_w400h400c1cx540cy540cxt0cyt0cxb1080cyb10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1255" y="5272287"/>
            <a:ext cx="1403545" cy="140354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assets.afcdn.com/recipe/20180706/80426_w400h400c1cx540cy540cxt0cyt0cxb1080cyb10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1954" y="6858000"/>
            <a:ext cx="1402846" cy="140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8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292662"/>
          </a:xfrm>
          <a:prstGeom prst="rect">
            <a:avLst/>
          </a:prstGeom>
          <a:noFill/>
        </p:spPr>
        <p:txBody>
          <a:bodyPr wrap="square" rtlCol="0">
            <a:spAutoFit/>
          </a:bodyPr>
          <a:lstStyle/>
          <a:p>
            <a:pPr algn="ctr"/>
            <a:r>
              <a:rPr lang="en-GB" sz="2000" b="1" dirty="0" smtClean="0">
                <a:latin typeface="Segoe Print" panose="02000600000000000000" pitchFamily="2" charset="0"/>
              </a:rPr>
              <a:t>Quiche </a:t>
            </a:r>
            <a:r>
              <a:rPr lang="en-GB" sz="2000" b="1" dirty="0" err="1" smtClean="0">
                <a:latin typeface="Segoe Print" panose="02000600000000000000" pitchFamily="2" charset="0"/>
              </a:rPr>
              <a:t>lorraine</a:t>
            </a:r>
            <a:endParaRPr lang="en-GB" sz="2000" b="1" dirty="0" smtClean="0">
              <a:latin typeface="Segoe Print" panose="02000600000000000000" pitchFamily="2" charset="0"/>
            </a:endParaRPr>
          </a:p>
          <a:p>
            <a:pPr algn="ctr"/>
            <a:r>
              <a:rPr lang="en-GB" sz="1000" b="1" dirty="0" smtClean="0">
                <a:latin typeface="Segoe Print" panose="02000600000000000000" pitchFamily="2" charset="0"/>
              </a:rPr>
              <a:t>Quiche Lorraine</a:t>
            </a:r>
          </a:p>
          <a:p>
            <a:pPr algn="ctr"/>
            <a:endParaRPr lang="en-GB" sz="1000" b="1" dirty="0" smtClean="0">
              <a:latin typeface="Segoe Print" panose="02000600000000000000" pitchFamily="2" charset="0"/>
            </a:endParaRPr>
          </a:p>
          <a:p>
            <a:pPr algn="ctr"/>
            <a:endParaRPr lang="en-GB" sz="800" b="1" dirty="0">
              <a:latin typeface="Segoe Print" panose="02000600000000000000" pitchFamily="2" charset="0"/>
            </a:endParaRPr>
          </a:p>
          <a:p>
            <a:pPr algn="ctr"/>
            <a:r>
              <a:rPr lang="en-GB" sz="1000" b="1" dirty="0" smtClean="0">
                <a:latin typeface="Segoe Print" panose="02000600000000000000" pitchFamily="2" charset="0"/>
              </a:rPr>
              <a:t>A quiche </a:t>
            </a:r>
            <a:r>
              <a:rPr lang="en-GB" sz="1000" b="1" dirty="0" err="1" smtClean="0">
                <a:latin typeface="Segoe Print" panose="02000600000000000000" pitchFamily="2" charset="0"/>
              </a:rPr>
              <a:t>lorraine</a:t>
            </a:r>
            <a:r>
              <a:rPr lang="en-GB" sz="1000" b="1" dirty="0" smtClean="0">
                <a:latin typeface="Segoe Print" panose="02000600000000000000" pitchFamily="2" charset="0"/>
              </a:rPr>
              <a:t> is a savoury French tart.   </a:t>
            </a:r>
          </a:p>
          <a:p>
            <a:pPr algn="ctr"/>
            <a:r>
              <a:rPr lang="en-GB" sz="1000" b="1" dirty="0" smtClean="0">
                <a:latin typeface="Segoe Print" panose="02000600000000000000" pitchFamily="2" charset="0"/>
              </a:rPr>
              <a:t>It is named after the Lorraine region of France and can be served hot or cold.</a:t>
            </a:r>
          </a:p>
          <a:p>
            <a:pPr algn="ctr"/>
            <a:endParaRPr lang="en-GB" sz="1000" b="1" dirty="0">
              <a:latin typeface="Segoe Print" panose="02000600000000000000" pitchFamily="2" charset="0"/>
            </a:endParaRPr>
          </a:p>
        </p:txBody>
      </p:sp>
      <p:sp>
        <p:nvSpPr>
          <p:cNvPr id="3" name="TextBox 2"/>
          <p:cNvSpPr txBox="1"/>
          <p:nvPr/>
        </p:nvSpPr>
        <p:spPr>
          <a:xfrm>
            <a:off x="381000" y="4914161"/>
            <a:ext cx="2868602" cy="3908762"/>
          </a:xfrm>
          <a:prstGeom prst="rect">
            <a:avLst/>
          </a:prstGeom>
          <a:noFill/>
        </p:spPr>
        <p:txBody>
          <a:bodyPr wrap="square" rtlCol="0">
            <a:spAutoFit/>
          </a:bodyPr>
          <a:lstStyle/>
          <a:p>
            <a:pPr algn="ctr"/>
            <a:r>
              <a:rPr lang="fr-FR" sz="1500" dirty="0" smtClean="0">
                <a:latin typeface="Segoe Print" panose="02000600000000000000" pitchFamily="2" charset="0"/>
              </a:rPr>
              <a:t>Ingrédients</a:t>
            </a:r>
          </a:p>
          <a:p>
            <a:pPr algn="ctr"/>
            <a:endParaRPr lang="fr-FR" sz="800" dirty="0">
              <a:latin typeface="Segoe Print" panose="02000600000000000000" pitchFamily="2" charset="0"/>
            </a:endParaRPr>
          </a:p>
          <a:p>
            <a:pPr algn="ctr"/>
            <a:r>
              <a:rPr lang="fr-FR" sz="1500" dirty="0">
                <a:latin typeface="Segoe Print" panose="02000600000000000000" pitchFamily="2" charset="0"/>
              </a:rPr>
              <a:t>200 g de pâte </a:t>
            </a:r>
            <a:r>
              <a:rPr lang="fr-FR" sz="1500" dirty="0" smtClean="0">
                <a:latin typeface="Segoe Print" panose="02000600000000000000" pitchFamily="2" charset="0"/>
              </a:rPr>
              <a:t>brisée</a:t>
            </a:r>
          </a:p>
          <a:p>
            <a:pPr algn="ctr"/>
            <a:endParaRPr lang="fr-FR" sz="1000" dirty="0" smtClean="0">
              <a:latin typeface="Segoe Print" panose="02000600000000000000" pitchFamily="2" charset="0"/>
            </a:endParaRPr>
          </a:p>
          <a:p>
            <a:pPr algn="ctr"/>
            <a:r>
              <a:rPr lang="nl-NL" sz="1500" dirty="0">
                <a:latin typeface="Segoe Print" panose="02000600000000000000" pitchFamily="2" charset="0"/>
              </a:rPr>
              <a:t>200 g de </a:t>
            </a:r>
            <a:r>
              <a:rPr lang="nl-NL" sz="1500" dirty="0" smtClean="0">
                <a:latin typeface="Segoe Print" panose="02000600000000000000" pitchFamily="2" charset="0"/>
              </a:rPr>
              <a:t>lardons</a:t>
            </a:r>
            <a:endParaRPr lang="fr-FR" sz="800" dirty="0">
              <a:latin typeface="Segoe Print" panose="02000600000000000000" pitchFamily="2" charset="0"/>
            </a:endParaRPr>
          </a:p>
          <a:p>
            <a:pPr algn="ctr"/>
            <a:endParaRPr lang="fr-FR" sz="1100" dirty="0" smtClean="0">
              <a:latin typeface="Segoe Print" panose="02000600000000000000" pitchFamily="2" charset="0"/>
            </a:endParaRPr>
          </a:p>
          <a:p>
            <a:pPr algn="ctr"/>
            <a:r>
              <a:rPr lang="fr-FR" sz="1500" dirty="0">
                <a:latin typeface="Segoe Print" panose="02000600000000000000" pitchFamily="2" charset="0"/>
              </a:rPr>
              <a:t>30 g de </a:t>
            </a:r>
            <a:r>
              <a:rPr lang="fr-FR" sz="1500" dirty="0" smtClean="0">
                <a:latin typeface="Segoe Print" panose="02000600000000000000" pitchFamily="2" charset="0"/>
              </a:rPr>
              <a:t>beurre</a:t>
            </a:r>
          </a:p>
          <a:p>
            <a:pPr algn="ctr"/>
            <a:endParaRPr lang="fr-FR" sz="1100" dirty="0" smtClean="0">
              <a:latin typeface="Segoe Print" panose="02000600000000000000" pitchFamily="2" charset="0"/>
            </a:endParaRPr>
          </a:p>
          <a:p>
            <a:pPr algn="ctr"/>
            <a:r>
              <a:rPr lang="fr-FR" sz="1500" dirty="0">
                <a:latin typeface="Segoe Print" panose="02000600000000000000" pitchFamily="2" charset="0"/>
              </a:rPr>
              <a:t>3 </a:t>
            </a:r>
            <a:r>
              <a:rPr lang="fr-FR" sz="1500" dirty="0" smtClean="0">
                <a:latin typeface="Segoe Print" panose="02000600000000000000" pitchFamily="2" charset="0"/>
              </a:rPr>
              <a:t>œufs</a:t>
            </a:r>
          </a:p>
          <a:p>
            <a:pPr algn="ctr"/>
            <a:endParaRPr lang="fr-FR" sz="1400" dirty="0">
              <a:latin typeface="Segoe Print" panose="02000600000000000000" pitchFamily="2" charset="0"/>
            </a:endParaRPr>
          </a:p>
          <a:p>
            <a:pPr algn="ctr"/>
            <a:r>
              <a:rPr lang="fr-FR" sz="1500" dirty="0">
                <a:latin typeface="Segoe Print" panose="02000600000000000000" pitchFamily="2" charset="0"/>
              </a:rPr>
              <a:t> 20 cl de crème </a:t>
            </a:r>
            <a:r>
              <a:rPr lang="fr-FR" sz="1500" dirty="0" smtClean="0">
                <a:latin typeface="Segoe Print" panose="02000600000000000000" pitchFamily="2" charset="0"/>
              </a:rPr>
              <a:t>fraîche </a:t>
            </a:r>
          </a:p>
          <a:p>
            <a:pPr algn="ctr"/>
            <a:endParaRPr lang="fr-FR" sz="1200" dirty="0">
              <a:latin typeface="Segoe Print" panose="02000600000000000000" pitchFamily="2" charset="0"/>
            </a:endParaRPr>
          </a:p>
          <a:p>
            <a:pPr algn="ctr"/>
            <a:r>
              <a:rPr lang="fr-FR" sz="1500" dirty="0">
                <a:latin typeface="Segoe Print" panose="02000600000000000000" pitchFamily="2" charset="0"/>
              </a:rPr>
              <a:t>20 cl de </a:t>
            </a:r>
            <a:r>
              <a:rPr lang="fr-FR" sz="1500" dirty="0" smtClean="0">
                <a:latin typeface="Segoe Print" panose="02000600000000000000" pitchFamily="2" charset="0"/>
              </a:rPr>
              <a:t>lait</a:t>
            </a:r>
          </a:p>
          <a:p>
            <a:pPr algn="ctr"/>
            <a:endParaRPr lang="fr-FR" sz="1000" dirty="0">
              <a:latin typeface="Segoe Print" panose="02000600000000000000" pitchFamily="2" charset="0"/>
            </a:endParaRPr>
          </a:p>
          <a:p>
            <a:pPr algn="ctr"/>
            <a:r>
              <a:rPr lang="fr-FR" sz="1500" dirty="0">
                <a:latin typeface="Segoe Print" panose="02000600000000000000" pitchFamily="2" charset="0"/>
              </a:rPr>
              <a:t>M</a:t>
            </a:r>
            <a:r>
              <a:rPr lang="fr-FR" sz="1500" dirty="0" smtClean="0">
                <a:latin typeface="Segoe Print" panose="02000600000000000000" pitchFamily="2" charset="0"/>
              </a:rPr>
              <a:t>uscade</a:t>
            </a:r>
          </a:p>
          <a:p>
            <a:pPr algn="ctr"/>
            <a:endParaRPr lang="fr-FR" sz="1000" dirty="0" smtClean="0">
              <a:latin typeface="Segoe Print" panose="02000600000000000000" pitchFamily="2" charset="0"/>
            </a:endParaRPr>
          </a:p>
          <a:p>
            <a:pPr algn="ctr"/>
            <a:r>
              <a:rPr lang="fr-FR" sz="1500" dirty="0" smtClean="0">
                <a:latin typeface="Segoe Print" panose="02000600000000000000" pitchFamily="2" charset="0"/>
              </a:rPr>
              <a:t>Sel</a:t>
            </a:r>
          </a:p>
          <a:p>
            <a:pPr algn="ctr"/>
            <a:endParaRPr lang="fr-FR" sz="1200" dirty="0" smtClean="0">
              <a:latin typeface="Segoe Print" panose="02000600000000000000" pitchFamily="2" charset="0"/>
            </a:endParaRPr>
          </a:p>
          <a:p>
            <a:pPr algn="ctr"/>
            <a:r>
              <a:rPr lang="fr-FR" sz="1500" dirty="0" smtClean="0">
                <a:latin typeface="Segoe Print" panose="02000600000000000000" pitchFamily="2" charset="0"/>
              </a:rPr>
              <a:t>Poivre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320" y="4548636"/>
            <a:ext cx="530459" cy="3652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364" y="4521240"/>
            <a:ext cx="554158" cy="392682"/>
          </a:xfrm>
          <a:prstGeom prst="rect">
            <a:avLst/>
          </a:prstGeom>
        </p:spPr>
      </p:pic>
      <p:sp>
        <p:nvSpPr>
          <p:cNvPr id="9" name="TextBox 8"/>
          <p:cNvSpPr txBox="1"/>
          <p:nvPr/>
        </p:nvSpPr>
        <p:spPr>
          <a:xfrm>
            <a:off x="935853" y="4172170"/>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a quiche </a:t>
            </a:r>
            <a:r>
              <a:rPr lang="en-GB" sz="1000" b="1" dirty="0" err="1" smtClean="0">
                <a:solidFill>
                  <a:prstClr val="black"/>
                </a:solidFill>
                <a:latin typeface="Segoe Print" panose="02000600000000000000" pitchFamily="2" charset="0"/>
              </a:rPr>
              <a:t>lorraine</a:t>
            </a:r>
            <a:r>
              <a:rPr lang="en-GB" sz="1000" b="1" dirty="0" smtClean="0">
                <a:solidFill>
                  <a:prstClr val="black"/>
                </a:solidFill>
                <a:latin typeface="Segoe Print" panose="02000600000000000000" pitchFamily="2" charset="0"/>
              </a:rPr>
              <a:t>!</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26960" y="4095970"/>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664396" y="4918232"/>
            <a:ext cx="2868602" cy="3908762"/>
          </a:xfrm>
          <a:prstGeom prst="rect">
            <a:avLst/>
          </a:prstGeom>
          <a:noFill/>
        </p:spPr>
        <p:txBody>
          <a:bodyPr wrap="square" rtlCol="0">
            <a:spAutoFit/>
          </a:bodyPr>
          <a:lstStyle/>
          <a:p>
            <a:pPr algn="ctr"/>
            <a:r>
              <a:rPr lang="en-GB" sz="1500" dirty="0" smtClean="0">
                <a:latin typeface="Segoe Print" panose="02000600000000000000" pitchFamily="2" charset="0"/>
              </a:rPr>
              <a:t>Ingredients</a:t>
            </a:r>
          </a:p>
          <a:p>
            <a:pPr algn="ctr"/>
            <a:endParaRPr lang="en-GB" sz="800" dirty="0" smtClean="0">
              <a:latin typeface="Segoe Print" panose="02000600000000000000" pitchFamily="2" charset="0"/>
            </a:endParaRPr>
          </a:p>
          <a:p>
            <a:pPr algn="ctr"/>
            <a:r>
              <a:rPr lang="en-GB" sz="1500" dirty="0" smtClean="0">
                <a:latin typeface="Segoe Print" panose="02000600000000000000" pitchFamily="2" charset="0"/>
              </a:rPr>
              <a:t>200g shortcrust pastry</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200g diced bacon</a:t>
            </a:r>
            <a:endParaRPr lang="en-GB" sz="800" dirty="0" smtClean="0">
              <a:latin typeface="Segoe Print" panose="02000600000000000000" pitchFamily="2" charset="0"/>
            </a:endParaRP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30g butter</a:t>
            </a: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3 eggs</a:t>
            </a:r>
          </a:p>
          <a:p>
            <a:pPr algn="ctr"/>
            <a:endParaRPr lang="en-GB" sz="1400" dirty="0" smtClean="0">
              <a:latin typeface="Segoe Print" panose="02000600000000000000" pitchFamily="2" charset="0"/>
            </a:endParaRPr>
          </a:p>
          <a:p>
            <a:pPr algn="ctr"/>
            <a:r>
              <a:rPr lang="en-GB" sz="1500" dirty="0" smtClean="0">
                <a:latin typeface="Segoe Print" panose="02000600000000000000" pitchFamily="2" charset="0"/>
              </a:rPr>
              <a:t> 20cl sour cream</a:t>
            </a:r>
            <a:endParaRPr lang="en-GB" sz="1400" dirty="0" smtClean="0">
              <a:latin typeface="Segoe Print" panose="02000600000000000000" pitchFamily="2" charset="0"/>
            </a:endParaRP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20cl of milk</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Nutmeg</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Salt</a:t>
            </a: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Pepper</a:t>
            </a:r>
          </a:p>
        </p:txBody>
      </p:sp>
      <p:pic>
        <p:nvPicPr>
          <p:cNvPr id="1026" name="Picture 2" descr="Quiche Lorraine | Recipe (With images) | Kana resepti, Resepti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9220" y="1600200"/>
            <a:ext cx="2879560" cy="21596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1641" y="5228092"/>
            <a:ext cx="420864" cy="35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690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368144"/>
            <a:ext cx="2362200" cy="830997"/>
          </a:xfrm>
          <a:prstGeom prst="rect">
            <a:avLst/>
          </a:prstGeom>
          <a:noFill/>
        </p:spPr>
        <p:txBody>
          <a:bodyPr wrap="square" rtlCol="0">
            <a:spAutoFit/>
          </a:bodyPr>
          <a:lstStyle/>
          <a:p>
            <a:r>
              <a:rPr lang="fr-FR" sz="1200" dirty="0" smtClean="0">
                <a:latin typeface="Segoe Print" panose="02000600000000000000" pitchFamily="2" charset="0"/>
              </a:rPr>
              <a:t>1</a:t>
            </a:r>
            <a:r>
              <a:rPr lang="fr-FR" sz="1200" dirty="0">
                <a:latin typeface="Segoe Print" panose="02000600000000000000" pitchFamily="2" charset="0"/>
              </a:rPr>
              <a:t>. </a:t>
            </a:r>
            <a:r>
              <a:rPr lang="fr-FR" sz="1200" dirty="0" smtClean="0">
                <a:latin typeface="Segoe Print" panose="02000600000000000000" pitchFamily="2" charset="0"/>
              </a:rPr>
              <a:t>Préchauffez </a:t>
            </a:r>
            <a:r>
              <a:rPr lang="fr-FR" sz="1200" dirty="0">
                <a:latin typeface="Segoe Print" panose="02000600000000000000" pitchFamily="2" charset="0"/>
              </a:rPr>
              <a:t>le four à </a:t>
            </a:r>
            <a:r>
              <a:rPr lang="fr-FR" sz="1200" dirty="0" smtClean="0">
                <a:latin typeface="Segoe Print" panose="02000600000000000000" pitchFamily="2" charset="0"/>
              </a:rPr>
              <a:t>180°C.</a:t>
            </a:r>
            <a:endParaRPr lang="fr-FR" sz="1200" dirty="0">
              <a:latin typeface="Segoe Print" panose="02000600000000000000" pitchFamily="2" charset="0"/>
            </a:endParaRPr>
          </a:p>
          <a:p>
            <a:r>
              <a:rPr lang="fr-FR" sz="1200" dirty="0" smtClean="0">
                <a:latin typeface="Segoe Print" panose="02000600000000000000" pitchFamily="2" charset="0"/>
              </a:rPr>
              <a:t>Étalez </a:t>
            </a:r>
            <a:r>
              <a:rPr lang="fr-FR" sz="1200" dirty="0">
                <a:latin typeface="Segoe Print" panose="02000600000000000000" pitchFamily="2" charset="0"/>
              </a:rPr>
              <a:t>la pâte dans un moule, </a:t>
            </a:r>
            <a:endParaRPr lang="en-GB" sz="1200" dirty="0">
              <a:latin typeface="Segoe Print" panose="02000600000000000000" pitchFamily="2" charset="0"/>
            </a:endParaRPr>
          </a:p>
        </p:txBody>
      </p:sp>
      <p:sp>
        <p:nvSpPr>
          <p:cNvPr id="7" name="TextBox 6"/>
          <p:cNvSpPr txBox="1"/>
          <p:nvPr/>
        </p:nvSpPr>
        <p:spPr>
          <a:xfrm>
            <a:off x="365378" y="2467919"/>
            <a:ext cx="2285999" cy="646331"/>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la piquer à la fourchette. </a:t>
            </a:r>
            <a:r>
              <a:rPr lang="fr-FR" sz="1200" dirty="0" smtClean="0">
                <a:latin typeface="Segoe Print" panose="02000600000000000000" pitchFamily="2" charset="0"/>
              </a:rPr>
              <a:t>Parsemez </a:t>
            </a:r>
            <a:r>
              <a:rPr lang="fr-FR" sz="1200" dirty="0">
                <a:latin typeface="Segoe Print" panose="02000600000000000000" pitchFamily="2" charset="0"/>
              </a:rPr>
              <a:t>de copeaux de beurre. </a:t>
            </a:r>
          </a:p>
        </p:txBody>
      </p:sp>
      <p:sp>
        <p:nvSpPr>
          <p:cNvPr id="8" name="TextBox 7"/>
          <p:cNvSpPr txBox="1"/>
          <p:nvPr/>
        </p:nvSpPr>
        <p:spPr>
          <a:xfrm>
            <a:off x="371475" y="7109784"/>
            <a:ext cx="2276474" cy="646331"/>
          </a:xfrm>
          <a:prstGeom prst="rect">
            <a:avLst/>
          </a:prstGeom>
          <a:noFill/>
        </p:spPr>
        <p:txBody>
          <a:bodyPr wrap="square" rtlCol="0">
            <a:spAutoFit/>
          </a:bodyPr>
          <a:lstStyle/>
          <a:p>
            <a:r>
              <a:rPr lang="fr-FR" sz="1200" dirty="0" smtClean="0">
                <a:latin typeface="Segoe Print" panose="02000600000000000000" pitchFamily="2" charset="0"/>
              </a:rPr>
              <a:t>6. Versez sur la pâte.</a:t>
            </a:r>
            <a:r>
              <a:rPr lang="fr-FR" sz="1200" dirty="0">
                <a:latin typeface="Segoe Print" panose="02000600000000000000" pitchFamily="2" charset="0"/>
              </a:rPr>
              <a:t> </a:t>
            </a:r>
            <a:endParaRPr lang="fr-FR" sz="1200" dirty="0" smtClean="0">
              <a:latin typeface="Segoe Print" panose="02000600000000000000" pitchFamily="2" charset="0"/>
            </a:endParaRPr>
          </a:p>
          <a:p>
            <a:r>
              <a:rPr lang="fr-FR" sz="1200" dirty="0" smtClean="0">
                <a:latin typeface="Segoe Print" panose="02000600000000000000" pitchFamily="2" charset="0"/>
              </a:rPr>
              <a:t>Laissez cuire </a:t>
            </a:r>
            <a:r>
              <a:rPr lang="fr-FR" sz="1200" dirty="0">
                <a:latin typeface="Segoe Print" panose="02000600000000000000" pitchFamily="2" charset="0"/>
              </a:rPr>
              <a:t>45 à 50 min. </a:t>
            </a:r>
            <a:endParaRPr lang="en-GB" sz="1200" dirty="0">
              <a:latin typeface="Segoe Print" panose="02000600000000000000" pitchFamily="2" charset="0"/>
            </a:endParaRPr>
          </a:p>
          <a:p>
            <a:r>
              <a:rPr lang="fr-FR" sz="1200" dirty="0" smtClean="0">
                <a:latin typeface="Segoe Print" panose="02000600000000000000" pitchFamily="2" charset="0"/>
              </a:rPr>
              <a:t>  </a:t>
            </a:r>
            <a:endParaRPr lang="en-GB" sz="1200" dirty="0">
              <a:latin typeface="Segoe Print" panose="02000600000000000000" pitchFamily="2" charset="0"/>
            </a:endParaRPr>
          </a:p>
        </p:txBody>
      </p:sp>
      <p:sp>
        <p:nvSpPr>
          <p:cNvPr id="10" name="TextBox 9"/>
          <p:cNvSpPr txBox="1"/>
          <p:nvPr/>
        </p:nvSpPr>
        <p:spPr>
          <a:xfrm>
            <a:off x="381000" y="424145"/>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  </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76009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266" y="734199"/>
            <a:ext cx="688516" cy="487889"/>
          </a:xfrm>
          <a:prstGeom prst="rect">
            <a:avLst/>
          </a:prstGeom>
        </p:spPr>
      </p:pic>
      <p:sp>
        <p:nvSpPr>
          <p:cNvPr id="24" name="TextBox 23"/>
          <p:cNvSpPr txBox="1"/>
          <p:nvPr/>
        </p:nvSpPr>
        <p:spPr>
          <a:xfrm>
            <a:off x="346328" y="3651223"/>
            <a:ext cx="2285999" cy="461665"/>
          </a:xfrm>
          <a:prstGeom prst="rect">
            <a:avLst/>
          </a:prstGeom>
          <a:noFill/>
        </p:spPr>
        <p:txBody>
          <a:bodyPr wrap="square" rtlCol="0">
            <a:spAutoFit/>
          </a:bodyPr>
          <a:lstStyle/>
          <a:p>
            <a:r>
              <a:rPr lang="fr-FR" sz="1200" dirty="0">
                <a:latin typeface="Segoe Print" panose="02000600000000000000" pitchFamily="2" charset="0"/>
              </a:rPr>
              <a:t>3</a:t>
            </a:r>
            <a:r>
              <a:rPr lang="fr-FR" sz="1200" dirty="0" smtClean="0">
                <a:latin typeface="Segoe Print" panose="02000600000000000000" pitchFamily="2" charset="0"/>
              </a:rPr>
              <a:t>. Faites </a:t>
            </a:r>
            <a:r>
              <a:rPr lang="fr-FR" sz="1200" dirty="0">
                <a:latin typeface="Segoe Print" panose="02000600000000000000" pitchFamily="2" charset="0"/>
              </a:rPr>
              <a:t>rissoler les lardons à la poêle. </a:t>
            </a:r>
          </a:p>
        </p:txBody>
      </p:sp>
      <p:sp>
        <p:nvSpPr>
          <p:cNvPr id="25" name="TextBox 24"/>
          <p:cNvSpPr txBox="1"/>
          <p:nvPr/>
        </p:nvSpPr>
        <p:spPr>
          <a:xfrm>
            <a:off x="393953" y="4890043"/>
            <a:ext cx="2285999" cy="461665"/>
          </a:xfrm>
          <a:prstGeom prst="rect">
            <a:avLst/>
          </a:prstGeom>
          <a:noFill/>
        </p:spPr>
        <p:txBody>
          <a:bodyPr wrap="square" rtlCol="0">
            <a:spAutoFit/>
          </a:bodyPr>
          <a:lstStyle/>
          <a:p>
            <a:r>
              <a:rPr lang="fr-FR" sz="1200" dirty="0" smtClean="0">
                <a:latin typeface="Segoe Print" panose="02000600000000000000" pitchFamily="2" charset="0"/>
              </a:rPr>
              <a:t>4. Battez </a:t>
            </a:r>
            <a:r>
              <a:rPr lang="fr-FR" sz="1200" dirty="0">
                <a:latin typeface="Segoe Print" panose="02000600000000000000" pitchFamily="2" charset="0"/>
              </a:rPr>
              <a:t>les </a:t>
            </a:r>
            <a:r>
              <a:rPr lang="fr-FR" sz="1200" dirty="0" smtClean="0">
                <a:latin typeface="Segoe Print" panose="02000600000000000000" pitchFamily="2" charset="0"/>
              </a:rPr>
              <a:t>œufs, </a:t>
            </a:r>
            <a:r>
              <a:rPr lang="fr-FR" sz="1200" dirty="0">
                <a:latin typeface="Segoe Print" panose="02000600000000000000" pitchFamily="2" charset="0"/>
              </a:rPr>
              <a:t>la crème fraîche et le lait. </a:t>
            </a:r>
          </a:p>
        </p:txBody>
      </p:sp>
      <p:sp>
        <p:nvSpPr>
          <p:cNvPr id="26" name="TextBox 25"/>
          <p:cNvSpPr txBox="1"/>
          <p:nvPr/>
        </p:nvSpPr>
        <p:spPr>
          <a:xfrm>
            <a:off x="371475" y="5899574"/>
            <a:ext cx="2285999" cy="830997"/>
          </a:xfrm>
          <a:prstGeom prst="rect">
            <a:avLst/>
          </a:prstGeom>
          <a:noFill/>
        </p:spPr>
        <p:txBody>
          <a:bodyPr wrap="square" rtlCol="0">
            <a:spAutoFit/>
          </a:bodyPr>
          <a:lstStyle/>
          <a:p>
            <a:r>
              <a:rPr lang="fr-FR" sz="1200" dirty="0">
                <a:latin typeface="Segoe Print" panose="02000600000000000000" pitchFamily="2" charset="0"/>
              </a:rPr>
              <a:t>5</a:t>
            </a:r>
            <a:r>
              <a:rPr lang="fr-FR" sz="1200" dirty="0" smtClean="0">
                <a:latin typeface="Segoe Print" panose="02000600000000000000" pitchFamily="2" charset="0"/>
              </a:rPr>
              <a:t>. Ajoutez </a:t>
            </a:r>
            <a:r>
              <a:rPr lang="fr-FR" sz="1200" dirty="0">
                <a:latin typeface="Segoe Print" panose="02000600000000000000" pitchFamily="2" charset="0"/>
              </a:rPr>
              <a:t>les lardons. </a:t>
            </a:r>
            <a:r>
              <a:rPr lang="fr-FR" sz="1200" dirty="0" smtClean="0">
                <a:latin typeface="Segoe Print" panose="02000600000000000000" pitchFamily="2" charset="0"/>
              </a:rPr>
              <a:t>Assaisonnez </a:t>
            </a:r>
            <a:r>
              <a:rPr lang="fr-FR" sz="1200" dirty="0">
                <a:latin typeface="Segoe Print" panose="02000600000000000000" pitchFamily="2" charset="0"/>
              </a:rPr>
              <a:t>de sel, de poivre et de muscade. </a:t>
            </a:r>
          </a:p>
          <a:p>
            <a:endParaRPr lang="fr-FR" sz="1200" dirty="0">
              <a:latin typeface="Segoe Print" panose="02000600000000000000" pitchFamily="2" charset="0"/>
            </a:endParaRPr>
          </a:p>
        </p:txBody>
      </p:sp>
      <p:sp>
        <p:nvSpPr>
          <p:cNvPr id="28" name="TextBox 27"/>
          <p:cNvSpPr txBox="1"/>
          <p:nvPr/>
        </p:nvSpPr>
        <p:spPr>
          <a:xfrm>
            <a:off x="4114800" y="1368142"/>
            <a:ext cx="2362200" cy="830997"/>
          </a:xfrm>
          <a:prstGeom prst="rect">
            <a:avLst/>
          </a:prstGeom>
          <a:noFill/>
        </p:spPr>
        <p:txBody>
          <a:bodyPr wrap="square" rtlCol="0">
            <a:spAutoFit/>
          </a:bodyPr>
          <a:lstStyle/>
          <a:p>
            <a:r>
              <a:rPr lang="fr-FR" sz="1200" dirty="0" smtClean="0">
                <a:latin typeface="Segoe Print" panose="02000600000000000000" pitchFamily="2" charset="0"/>
              </a:rPr>
              <a:t>1</a:t>
            </a:r>
            <a:r>
              <a:rPr lang="fr-FR" sz="1200" dirty="0">
                <a:latin typeface="Segoe Print" panose="02000600000000000000" pitchFamily="2" charset="0"/>
              </a:rPr>
              <a:t>. </a:t>
            </a:r>
            <a:r>
              <a:rPr lang="en-GB" sz="1200" dirty="0" smtClean="0">
                <a:latin typeface="Segoe Print" panose="02000600000000000000" pitchFamily="2" charset="0"/>
              </a:rPr>
              <a:t>Preheat the oven at 180°C.</a:t>
            </a:r>
          </a:p>
          <a:p>
            <a:r>
              <a:rPr lang="en-GB" sz="1200" dirty="0" smtClean="0">
                <a:latin typeface="Segoe Print" panose="02000600000000000000" pitchFamily="2" charset="0"/>
              </a:rPr>
              <a:t>Roll out the pastry into the baking tin,</a:t>
            </a:r>
            <a:endParaRPr lang="en-GB" sz="1200" dirty="0">
              <a:latin typeface="Segoe Print" panose="02000600000000000000" pitchFamily="2" charset="0"/>
            </a:endParaRPr>
          </a:p>
        </p:txBody>
      </p:sp>
      <p:sp>
        <p:nvSpPr>
          <p:cNvPr id="29" name="TextBox 28"/>
          <p:cNvSpPr txBox="1"/>
          <p:nvPr/>
        </p:nvSpPr>
        <p:spPr>
          <a:xfrm>
            <a:off x="4163299" y="2459078"/>
            <a:ext cx="2285999" cy="646331"/>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a:t>
            </a:r>
            <a:r>
              <a:rPr lang="en-GB" sz="1200" dirty="0" smtClean="0">
                <a:latin typeface="Segoe Print" panose="02000600000000000000" pitchFamily="2" charset="0"/>
              </a:rPr>
              <a:t>prick it with a fork. Sprinkle with shavings of butter</a:t>
            </a:r>
            <a:endParaRPr lang="en-GB" sz="1200" dirty="0">
              <a:latin typeface="Segoe Print" panose="02000600000000000000" pitchFamily="2" charset="0"/>
            </a:endParaRPr>
          </a:p>
        </p:txBody>
      </p:sp>
      <p:sp>
        <p:nvSpPr>
          <p:cNvPr id="30" name="TextBox 29"/>
          <p:cNvSpPr txBox="1"/>
          <p:nvPr/>
        </p:nvSpPr>
        <p:spPr>
          <a:xfrm>
            <a:off x="4200525" y="3651222"/>
            <a:ext cx="2285999" cy="461665"/>
          </a:xfrm>
          <a:prstGeom prst="rect">
            <a:avLst/>
          </a:prstGeom>
          <a:noFill/>
        </p:spPr>
        <p:txBody>
          <a:bodyPr wrap="square" rtlCol="0">
            <a:spAutoFit/>
          </a:bodyPr>
          <a:lstStyle/>
          <a:p>
            <a:r>
              <a:rPr lang="fr-FR" sz="1200" dirty="0">
                <a:latin typeface="Segoe Print" panose="02000600000000000000" pitchFamily="2" charset="0"/>
              </a:rPr>
              <a:t>3</a:t>
            </a:r>
            <a:r>
              <a:rPr lang="fr-FR" sz="1200" dirty="0" smtClean="0">
                <a:latin typeface="Segoe Print" panose="02000600000000000000" pitchFamily="2" charset="0"/>
              </a:rPr>
              <a:t>. </a:t>
            </a:r>
            <a:r>
              <a:rPr lang="en-GB" sz="1200" dirty="0" smtClean="0">
                <a:latin typeface="Segoe Print" panose="02000600000000000000" pitchFamily="2" charset="0"/>
              </a:rPr>
              <a:t>Brown the diced bacon in a frying pan.</a:t>
            </a:r>
            <a:endParaRPr lang="en-GB" sz="1200" dirty="0">
              <a:latin typeface="Segoe Print" panose="02000600000000000000" pitchFamily="2" charset="0"/>
            </a:endParaRPr>
          </a:p>
        </p:txBody>
      </p:sp>
      <p:sp>
        <p:nvSpPr>
          <p:cNvPr id="31" name="TextBox 30"/>
          <p:cNvSpPr txBox="1"/>
          <p:nvPr/>
        </p:nvSpPr>
        <p:spPr>
          <a:xfrm>
            <a:off x="4173308" y="4890042"/>
            <a:ext cx="2285999" cy="461665"/>
          </a:xfrm>
          <a:prstGeom prst="rect">
            <a:avLst/>
          </a:prstGeom>
          <a:noFill/>
        </p:spPr>
        <p:txBody>
          <a:bodyPr wrap="square" rtlCol="0">
            <a:spAutoFit/>
          </a:bodyPr>
          <a:lstStyle/>
          <a:p>
            <a:r>
              <a:rPr lang="fr-FR" sz="1200" dirty="0" smtClean="0">
                <a:latin typeface="Segoe Print" panose="02000600000000000000" pitchFamily="2" charset="0"/>
              </a:rPr>
              <a:t>4. </a:t>
            </a:r>
            <a:r>
              <a:rPr lang="en-GB" sz="1200" dirty="0">
                <a:latin typeface="Segoe Print" panose="02000600000000000000" pitchFamily="2" charset="0"/>
              </a:rPr>
              <a:t>Beat the eggs, </a:t>
            </a:r>
            <a:r>
              <a:rPr lang="en-GB" sz="1200" dirty="0" smtClean="0">
                <a:latin typeface="Segoe Print" panose="02000600000000000000" pitchFamily="2" charset="0"/>
              </a:rPr>
              <a:t>sour cream </a:t>
            </a:r>
            <a:r>
              <a:rPr lang="en-GB" sz="1200" dirty="0">
                <a:latin typeface="Segoe Print" panose="02000600000000000000" pitchFamily="2" charset="0"/>
              </a:rPr>
              <a:t>and milk.</a:t>
            </a:r>
            <a:endParaRPr lang="fr-FR" sz="1200" dirty="0">
              <a:latin typeface="Segoe Print" panose="02000600000000000000" pitchFamily="2" charset="0"/>
            </a:endParaRPr>
          </a:p>
        </p:txBody>
      </p:sp>
      <p:sp>
        <p:nvSpPr>
          <p:cNvPr id="32" name="TextBox 31"/>
          <p:cNvSpPr txBox="1"/>
          <p:nvPr/>
        </p:nvSpPr>
        <p:spPr>
          <a:xfrm>
            <a:off x="4152900" y="5899573"/>
            <a:ext cx="2285999" cy="830997"/>
          </a:xfrm>
          <a:prstGeom prst="rect">
            <a:avLst/>
          </a:prstGeom>
          <a:noFill/>
        </p:spPr>
        <p:txBody>
          <a:bodyPr wrap="square" rtlCol="0">
            <a:spAutoFit/>
          </a:bodyPr>
          <a:lstStyle/>
          <a:p>
            <a:r>
              <a:rPr lang="fr-FR" sz="1200" dirty="0" smtClean="0">
                <a:latin typeface="Segoe Print" panose="02000600000000000000" pitchFamily="2" charset="0"/>
              </a:rPr>
              <a:t>5. </a:t>
            </a:r>
            <a:r>
              <a:rPr lang="en-GB" sz="1200" dirty="0" smtClean="0">
                <a:latin typeface="Segoe Print" panose="02000600000000000000" pitchFamily="2" charset="0"/>
              </a:rPr>
              <a:t>Add the diced bacon. </a:t>
            </a:r>
            <a:r>
              <a:rPr lang="en-GB" sz="1200" dirty="0">
                <a:latin typeface="Segoe Print" panose="02000600000000000000" pitchFamily="2" charset="0"/>
              </a:rPr>
              <a:t>Season with salt, pepper and nutmeg. </a:t>
            </a:r>
          </a:p>
          <a:p>
            <a:endParaRPr lang="en-GB" sz="1200" dirty="0">
              <a:latin typeface="Segoe Print" panose="02000600000000000000" pitchFamily="2" charset="0"/>
            </a:endParaRPr>
          </a:p>
        </p:txBody>
      </p:sp>
      <p:sp>
        <p:nvSpPr>
          <p:cNvPr id="34" name="TextBox 33"/>
          <p:cNvSpPr txBox="1"/>
          <p:nvPr/>
        </p:nvSpPr>
        <p:spPr>
          <a:xfrm>
            <a:off x="4182833" y="7100259"/>
            <a:ext cx="2276474" cy="646331"/>
          </a:xfrm>
          <a:prstGeom prst="rect">
            <a:avLst/>
          </a:prstGeom>
          <a:noFill/>
        </p:spPr>
        <p:txBody>
          <a:bodyPr wrap="square" rtlCol="0">
            <a:spAutoFit/>
          </a:bodyPr>
          <a:lstStyle/>
          <a:p>
            <a:r>
              <a:rPr lang="fr-FR" sz="1200" dirty="0" smtClean="0">
                <a:latin typeface="Segoe Print" panose="02000600000000000000" pitchFamily="2" charset="0"/>
              </a:rPr>
              <a:t>6. </a:t>
            </a:r>
            <a:r>
              <a:rPr lang="en-GB" sz="1200" dirty="0" smtClean="0">
                <a:latin typeface="Segoe Print" panose="02000600000000000000" pitchFamily="2" charset="0"/>
              </a:rPr>
              <a:t>Pour over the pastry.</a:t>
            </a:r>
          </a:p>
          <a:p>
            <a:r>
              <a:rPr lang="en-GB" sz="1200" dirty="0" smtClean="0">
                <a:latin typeface="Segoe Print" panose="02000600000000000000" pitchFamily="2" charset="0"/>
              </a:rPr>
              <a:t> </a:t>
            </a:r>
            <a:r>
              <a:rPr lang="en-GB" sz="1200" dirty="0">
                <a:latin typeface="Segoe Print" panose="02000600000000000000" pitchFamily="2" charset="0"/>
              </a:rPr>
              <a:t>Cook for 45 – 50 min.</a:t>
            </a:r>
          </a:p>
          <a:p>
            <a:endParaRPr lang="en-GB" sz="1200" dirty="0">
              <a:latin typeface="Segoe Print" panose="02000600000000000000" pitchFamily="2"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675" y="1265938"/>
            <a:ext cx="1121635" cy="93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3675" y="2372903"/>
            <a:ext cx="1121635" cy="83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529" y="3416673"/>
            <a:ext cx="1124306" cy="101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3124" y="4591050"/>
            <a:ext cx="1112110" cy="1059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0856" y="5819773"/>
            <a:ext cx="113584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3124" y="6935865"/>
            <a:ext cx="1126881" cy="99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7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457200"/>
            <a:ext cx="6096000" cy="1298817"/>
          </a:xfrm>
          <a:prstGeom prst="rect">
            <a:avLst/>
          </a:prstGeom>
          <a:noFill/>
        </p:spPr>
        <p:txBody>
          <a:bodyPr wrap="square" rtlCol="0">
            <a:spAutoFit/>
          </a:bodyPr>
          <a:lstStyle/>
          <a:p>
            <a:pPr algn="ctr"/>
            <a:r>
              <a:rPr lang="en-GB" sz="2000" b="1" dirty="0" err="1" smtClean="0">
                <a:latin typeface="Segoe Print" panose="02000600000000000000" pitchFamily="2" charset="0"/>
              </a:rPr>
              <a:t>Soupe</a:t>
            </a:r>
            <a:r>
              <a:rPr lang="en-GB" sz="2000" b="1" dirty="0" smtClean="0">
                <a:latin typeface="Segoe Print" panose="02000600000000000000" pitchFamily="2" charset="0"/>
              </a:rPr>
              <a:t> à </a:t>
            </a:r>
            <a:r>
              <a:rPr lang="en-GB" sz="2000" b="1" dirty="0" err="1" smtClean="0">
                <a:latin typeface="Segoe Print" panose="02000600000000000000" pitchFamily="2" charset="0"/>
              </a:rPr>
              <a:t>l’oignon</a:t>
            </a:r>
            <a:endParaRPr lang="en-GB" sz="2000" b="1" dirty="0" smtClean="0">
              <a:latin typeface="Segoe Print" panose="02000600000000000000" pitchFamily="2" charset="0"/>
            </a:endParaRPr>
          </a:p>
          <a:p>
            <a:pPr algn="ctr"/>
            <a:r>
              <a:rPr lang="en-GB" sz="1000" b="1" dirty="0" smtClean="0">
                <a:latin typeface="Segoe Print" panose="02000600000000000000" pitchFamily="2" charset="0"/>
              </a:rPr>
              <a:t>Onion soup</a:t>
            </a:r>
          </a:p>
          <a:p>
            <a:pPr algn="ctr"/>
            <a:endParaRPr lang="en-GB" sz="1200" b="1" dirty="0">
              <a:latin typeface="Segoe Print" panose="02000600000000000000" pitchFamily="2" charset="0"/>
            </a:endParaRPr>
          </a:p>
          <a:p>
            <a:pPr algn="ctr"/>
            <a:r>
              <a:rPr lang="en-GB" sz="880" b="1" dirty="0" smtClean="0">
                <a:latin typeface="Segoe Print" panose="02000600000000000000" pitchFamily="2" charset="0"/>
              </a:rPr>
              <a:t>French onion soup originated in Paris in the 18</a:t>
            </a:r>
            <a:r>
              <a:rPr lang="en-GB" sz="880" b="1" baseline="30000" dirty="0" smtClean="0">
                <a:latin typeface="Segoe Print" panose="02000600000000000000" pitchFamily="2" charset="0"/>
              </a:rPr>
              <a:t>th</a:t>
            </a:r>
            <a:r>
              <a:rPr lang="en-GB" sz="880" b="1" dirty="0" smtClean="0">
                <a:latin typeface="Segoe Print" panose="02000600000000000000" pitchFamily="2" charset="0"/>
              </a:rPr>
              <a:t> century and it has been a national treasure ever since.</a:t>
            </a:r>
          </a:p>
          <a:p>
            <a:pPr algn="ctr"/>
            <a:r>
              <a:rPr lang="en-GB" sz="880" b="1" dirty="0" smtClean="0">
                <a:latin typeface="Segoe Print" panose="02000600000000000000" pitchFamily="2" charset="0"/>
              </a:rPr>
              <a:t>According to Gallic lore, it was invented when King Louis XV was stranded at a hunting lodge late one night with nothing in the pantry except onions, butter and champagne!</a:t>
            </a:r>
          </a:p>
          <a:p>
            <a:pPr algn="ctr"/>
            <a:endParaRPr lang="en-GB" sz="1000" b="1" dirty="0">
              <a:latin typeface="Segoe Print" panose="02000600000000000000" pitchFamily="2" charset="0"/>
            </a:endParaRPr>
          </a:p>
        </p:txBody>
      </p:sp>
      <p:sp>
        <p:nvSpPr>
          <p:cNvPr id="3" name="TextBox 2"/>
          <p:cNvSpPr txBox="1"/>
          <p:nvPr/>
        </p:nvSpPr>
        <p:spPr>
          <a:xfrm>
            <a:off x="381000" y="4914161"/>
            <a:ext cx="2868602" cy="3908762"/>
          </a:xfrm>
          <a:prstGeom prst="rect">
            <a:avLst/>
          </a:prstGeom>
          <a:noFill/>
        </p:spPr>
        <p:txBody>
          <a:bodyPr wrap="square" rtlCol="0">
            <a:spAutoFit/>
          </a:bodyPr>
          <a:lstStyle/>
          <a:p>
            <a:pPr algn="ctr"/>
            <a:r>
              <a:rPr lang="fr-FR" sz="1500" dirty="0" smtClean="0">
                <a:latin typeface="Segoe Print" panose="02000600000000000000" pitchFamily="2" charset="0"/>
              </a:rPr>
              <a:t>Ingrédients</a:t>
            </a:r>
          </a:p>
          <a:p>
            <a:pPr algn="ctr"/>
            <a:endParaRPr lang="fr-FR" sz="800" dirty="0">
              <a:latin typeface="Segoe Print" panose="02000600000000000000" pitchFamily="2" charset="0"/>
            </a:endParaRPr>
          </a:p>
          <a:p>
            <a:pPr algn="ctr"/>
            <a:r>
              <a:rPr lang="fr-FR" sz="1500" dirty="0">
                <a:latin typeface="Segoe Print" panose="02000600000000000000" pitchFamily="2" charset="0"/>
              </a:rPr>
              <a:t>4 </a:t>
            </a:r>
            <a:r>
              <a:rPr lang="fr-FR" sz="1500" dirty="0" smtClean="0">
                <a:latin typeface="Segoe Print" panose="02000600000000000000" pitchFamily="2" charset="0"/>
              </a:rPr>
              <a:t>oignons</a:t>
            </a:r>
          </a:p>
          <a:p>
            <a:pPr algn="ctr"/>
            <a:endParaRPr lang="fr-FR" sz="1000" dirty="0" smtClean="0">
              <a:latin typeface="Segoe Print" panose="02000600000000000000" pitchFamily="2" charset="0"/>
            </a:endParaRPr>
          </a:p>
          <a:p>
            <a:pPr algn="ctr"/>
            <a:r>
              <a:rPr lang="nl-NL" sz="1500" dirty="0">
                <a:latin typeface="Segoe Print" panose="02000600000000000000" pitchFamily="2" charset="0"/>
              </a:rPr>
              <a:t>3 pommes de </a:t>
            </a:r>
            <a:r>
              <a:rPr lang="nl-NL" sz="1500" dirty="0" smtClean="0">
                <a:latin typeface="Segoe Print" panose="02000600000000000000" pitchFamily="2" charset="0"/>
              </a:rPr>
              <a:t>terre</a:t>
            </a:r>
            <a:endParaRPr lang="fr-FR" sz="800" dirty="0" smtClean="0">
              <a:latin typeface="Segoe Print" panose="02000600000000000000" pitchFamily="2" charset="0"/>
            </a:endParaRPr>
          </a:p>
          <a:p>
            <a:pPr algn="ctr"/>
            <a:endParaRPr lang="fr-FR" sz="1100" dirty="0" smtClean="0">
              <a:latin typeface="Segoe Print" panose="02000600000000000000" pitchFamily="2" charset="0"/>
            </a:endParaRPr>
          </a:p>
          <a:p>
            <a:pPr algn="ctr"/>
            <a:r>
              <a:rPr lang="fr-FR" sz="1500" dirty="0" smtClean="0">
                <a:latin typeface="Segoe Print" panose="02000600000000000000" pitchFamily="2" charset="0"/>
              </a:rPr>
              <a:t>1 cube de bouillon</a:t>
            </a:r>
          </a:p>
          <a:p>
            <a:pPr algn="ctr"/>
            <a:endParaRPr lang="fr-FR" sz="1100" dirty="0" smtClean="0">
              <a:latin typeface="Segoe Print" panose="02000600000000000000" pitchFamily="2" charset="0"/>
            </a:endParaRPr>
          </a:p>
          <a:p>
            <a:pPr algn="ctr"/>
            <a:r>
              <a:rPr lang="fr-FR" sz="1500" dirty="0">
                <a:latin typeface="Segoe Print" panose="02000600000000000000" pitchFamily="2" charset="0"/>
              </a:rPr>
              <a:t>1.5 l </a:t>
            </a:r>
            <a:r>
              <a:rPr lang="fr-FR" sz="1500" dirty="0" smtClean="0">
                <a:latin typeface="Segoe Print" panose="02000600000000000000" pitchFamily="2" charset="0"/>
              </a:rPr>
              <a:t>d'eau</a:t>
            </a:r>
          </a:p>
          <a:p>
            <a:pPr algn="ctr"/>
            <a:endParaRPr lang="fr-FR" sz="1400" dirty="0">
              <a:latin typeface="Segoe Print" panose="02000600000000000000" pitchFamily="2" charset="0"/>
            </a:endParaRPr>
          </a:p>
          <a:p>
            <a:pPr algn="ctr"/>
            <a:r>
              <a:rPr lang="fr-FR" sz="1500" dirty="0">
                <a:latin typeface="Segoe Print" panose="02000600000000000000" pitchFamily="2" charset="0"/>
              </a:rPr>
              <a:t> </a:t>
            </a:r>
            <a:r>
              <a:rPr lang="fr-FR" sz="1500" dirty="0" smtClean="0">
                <a:latin typeface="Segoe Print" panose="02000600000000000000" pitchFamily="2" charset="0"/>
              </a:rPr>
              <a:t>Poivre</a:t>
            </a:r>
          </a:p>
          <a:p>
            <a:pPr algn="ctr"/>
            <a:endParaRPr lang="fr-FR" sz="1200" dirty="0">
              <a:latin typeface="Segoe Print" panose="02000600000000000000" pitchFamily="2" charset="0"/>
            </a:endParaRPr>
          </a:p>
          <a:p>
            <a:pPr algn="ctr"/>
            <a:r>
              <a:rPr lang="fr-FR" sz="1500" dirty="0" smtClean="0">
                <a:latin typeface="Segoe Print" panose="02000600000000000000" pitchFamily="2" charset="0"/>
              </a:rPr>
              <a:t>Sel</a:t>
            </a:r>
          </a:p>
          <a:p>
            <a:pPr algn="ctr"/>
            <a:endParaRPr lang="fr-FR" sz="1000" dirty="0">
              <a:latin typeface="Segoe Print" panose="02000600000000000000" pitchFamily="2" charset="0"/>
            </a:endParaRPr>
          </a:p>
          <a:p>
            <a:pPr algn="ctr"/>
            <a:r>
              <a:rPr lang="fr-FR" sz="1500" dirty="0" smtClean="0">
                <a:latin typeface="Segoe Print" panose="02000600000000000000" pitchFamily="2" charset="0"/>
              </a:rPr>
              <a:t>Beurre</a:t>
            </a:r>
          </a:p>
          <a:p>
            <a:pPr algn="ctr"/>
            <a:endParaRPr lang="fr-FR" sz="1000" dirty="0" smtClean="0">
              <a:latin typeface="Segoe Print" panose="02000600000000000000" pitchFamily="2" charset="0"/>
            </a:endParaRPr>
          </a:p>
          <a:p>
            <a:pPr algn="ctr"/>
            <a:r>
              <a:rPr lang="fr-FR" sz="1500" dirty="0">
                <a:latin typeface="Segoe Print" panose="02000600000000000000" pitchFamily="2" charset="0"/>
              </a:rPr>
              <a:t>Gruyère </a:t>
            </a:r>
            <a:r>
              <a:rPr lang="fr-FR" sz="1500" dirty="0" smtClean="0">
                <a:latin typeface="Segoe Print" panose="02000600000000000000" pitchFamily="2" charset="0"/>
              </a:rPr>
              <a:t>râpée</a:t>
            </a:r>
          </a:p>
          <a:p>
            <a:pPr algn="ctr"/>
            <a:endParaRPr lang="fr-FR" sz="1200" dirty="0" smtClean="0">
              <a:latin typeface="Segoe Print" panose="02000600000000000000" pitchFamily="2" charset="0"/>
            </a:endParaRPr>
          </a:p>
          <a:p>
            <a:pPr algn="ctr"/>
            <a:r>
              <a:rPr lang="fr-FR" sz="1500" dirty="0" smtClean="0">
                <a:latin typeface="Segoe Print" panose="02000600000000000000" pitchFamily="2" charset="0"/>
              </a:rPr>
              <a:t>Croûtons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320" y="4548636"/>
            <a:ext cx="530459" cy="3652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364" y="4521240"/>
            <a:ext cx="554158" cy="392682"/>
          </a:xfrm>
          <a:prstGeom prst="rect">
            <a:avLst/>
          </a:prstGeom>
        </p:spPr>
      </p:pic>
      <p:sp>
        <p:nvSpPr>
          <p:cNvPr id="9" name="TextBox 8"/>
          <p:cNvSpPr txBox="1"/>
          <p:nvPr/>
        </p:nvSpPr>
        <p:spPr>
          <a:xfrm>
            <a:off x="935853" y="4172170"/>
            <a:ext cx="4986293" cy="246221"/>
          </a:xfrm>
          <a:prstGeom prst="rect">
            <a:avLst/>
          </a:prstGeom>
          <a:noFill/>
        </p:spPr>
        <p:txBody>
          <a:bodyPr wrap="square" rtlCol="0">
            <a:spAutoFit/>
          </a:bodyPr>
          <a:lstStyle/>
          <a:p>
            <a:pPr lvl="0" algn="ctr"/>
            <a:r>
              <a:rPr lang="en-GB" sz="1000" b="1" dirty="0" smtClean="0">
                <a:solidFill>
                  <a:prstClr val="black"/>
                </a:solidFill>
                <a:latin typeface="Segoe Print" panose="02000600000000000000" pitchFamily="2" charset="0"/>
              </a:rPr>
              <a:t>Click on the image above to watch how to make French onion soup!</a:t>
            </a:r>
            <a:endParaRPr lang="en-GB" sz="1000" b="1" dirty="0">
              <a:solidFill>
                <a:prstClr val="black"/>
              </a:solidFill>
              <a:latin typeface="Segoe Print" panose="02000600000000000000" pitchFamily="2" charset="0"/>
            </a:endParaRPr>
          </a:p>
        </p:txBody>
      </p:sp>
      <p:pic>
        <p:nvPicPr>
          <p:cNvPr id="1034" name="Picture 10"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585" y="2590800"/>
            <a:ext cx="1801415" cy="180141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1126960" y="4095970"/>
            <a:ext cx="4572000" cy="322421"/>
          </a:xfrm>
          <a:prstGeom prst="wedgeRoundRectCallout">
            <a:avLst>
              <a:gd name="adj1" fmla="val 42948"/>
              <a:gd name="adj2" fmla="val -1797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664396" y="4918232"/>
            <a:ext cx="2868602" cy="3908762"/>
          </a:xfrm>
          <a:prstGeom prst="rect">
            <a:avLst/>
          </a:prstGeom>
          <a:noFill/>
        </p:spPr>
        <p:txBody>
          <a:bodyPr wrap="square" rtlCol="0">
            <a:spAutoFit/>
          </a:bodyPr>
          <a:lstStyle/>
          <a:p>
            <a:pPr algn="ctr"/>
            <a:r>
              <a:rPr lang="en-GB" sz="1500" dirty="0" smtClean="0">
                <a:latin typeface="Segoe Print" panose="02000600000000000000" pitchFamily="2" charset="0"/>
              </a:rPr>
              <a:t>Ingredients</a:t>
            </a:r>
          </a:p>
          <a:p>
            <a:pPr algn="ctr"/>
            <a:endParaRPr lang="en-GB" sz="800" dirty="0" smtClean="0">
              <a:latin typeface="Segoe Print" panose="02000600000000000000" pitchFamily="2" charset="0"/>
            </a:endParaRPr>
          </a:p>
          <a:p>
            <a:pPr algn="ctr"/>
            <a:r>
              <a:rPr lang="en-GB" sz="1500" dirty="0" smtClean="0">
                <a:latin typeface="Segoe Print" panose="02000600000000000000" pitchFamily="2" charset="0"/>
              </a:rPr>
              <a:t>4 onions</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3 potatoes</a:t>
            </a:r>
            <a:endParaRPr lang="en-GB" sz="800" dirty="0" smtClean="0">
              <a:latin typeface="Segoe Print" panose="02000600000000000000" pitchFamily="2" charset="0"/>
            </a:endParaRP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1 beef stock cube</a:t>
            </a:r>
          </a:p>
          <a:p>
            <a:pPr algn="ctr"/>
            <a:endParaRPr lang="en-GB" sz="1100" dirty="0" smtClean="0">
              <a:latin typeface="Segoe Print" panose="02000600000000000000" pitchFamily="2" charset="0"/>
            </a:endParaRPr>
          </a:p>
          <a:p>
            <a:pPr algn="ctr"/>
            <a:r>
              <a:rPr lang="en-GB" sz="1500" dirty="0" smtClean="0">
                <a:latin typeface="Segoe Print" panose="02000600000000000000" pitchFamily="2" charset="0"/>
              </a:rPr>
              <a:t>1.5l water</a:t>
            </a:r>
          </a:p>
          <a:p>
            <a:pPr algn="ctr"/>
            <a:endParaRPr lang="en-GB" sz="1400" dirty="0" smtClean="0">
              <a:latin typeface="Segoe Print" panose="02000600000000000000" pitchFamily="2" charset="0"/>
            </a:endParaRPr>
          </a:p>
          <a:p>
            <a:pPr algn="ctr"/>
            <a:r>
              <a:rPr lang="en-GB" sz="1500" dirty="0" smtClean="0">
                <a:latin typeface="Segoe Print" panose="02000600000000000000" pitchFamily="2" charset="0"/>
              </a:rPr>
              <a:t> Pepper</a:t>
            </a:r>
            <a:endParaRPr lang="en-GB" sz="1400" dirty="0" smtClean="0">
              <a:latin typeface="Segoe Print" panose="02000600000000000000" pitchFamily="2" charset="0"/>
            </a:endParaRP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Salt</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Butter</a:t>
            </a:r>
          </a:p>
          <a:p>
            <a:pPr algn="ctr"/>
            <a:endParaRPr lang="en-GB" sz="1000" dirty="0" smtClean="0">
              <a:latin typeface="Segoe Print" panose="02000600000000000000" pitchFamily="2" charset="0"/>
            </a:endParaRPr>
          </a:p>
          <a:p>
            <a:pPr algn="ctr"/>
            <a:r>
              <a:rPr lang="en-GB" sz="1500" dirty="0" smtClean="0">
                <a:latin typeface="Segoe Print" panose="02000600000000000000" pitchFamily="2" charset="0"/>
              </a:rPr>
              <a:t>Grated gruyere cheese</a:t>
            </a:r>
          </a:p>
          <a:p>
            <a:pPr algn="ctr"/>
            <a:endParaRPr lang="en-GB" sz="1200" dirty="0" smtClean="0">
              <a:latin typeface="Segoe Print" panose="02000600000000000000" pitchFamily="2" charset="0"/>
            </a:endParaRPr>
          </a:p>
          <a:p>
            <a:pPr algn="ctr"/>
            <a:r>
              <a:rPr lang="en-GB" sz="1500" dirty="0" smtClean="0">
                <a:latin typeface="Segoe Print" panose="02000600000000000000" pitchFamily="2" charset="0"/>
              </a:rPr>
              <a:t>Croutons</a:t>
            </a:r>
          </a:p>
        </p:txBody>
      </p:sp>
      <p:pic>
        <p:nvPicPr>
          <p:cNvPr id="7" name="Picture 2" descr="Recipes: Soupe à l'oignon gratinée — Every Day Parisia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249" y="1638300"/>
            <a:ext cx="3061499" cy="20420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023" y="5221249"/>
            <a:ext cx="428789" cy="358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61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6553200" cy="8839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04800" y="304800"/>
            <a:ext cx="6248400" cy="8534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81000" y="1368144"/>
            <a:ext cx="2362200" cy="646331"/>
          </a:xfrm>
          <a:prstGeom prst="rect">
            <a:avLst/>
          </a:prstGeom>
          <a:noFill/>
        </p:spPr>
        <p:txBody>
          <a:bodyPr wrap="square" rtlCol="0">
            <a:spAutoFit/>
          </a:bodyPr>
          <a:lstStyle/>
          <a:p>
            <a:r>
              <a:rPr lang="fr-FR" sz="1200" dirty="0" smtClean="0">
                <a:latin typeface="Segoe Print" panose="02000600000000000000" pitchFamily="2" charset="0"/>
              </a:rPr>
              <a:t>1</a:t>
            </a:r>
            <a:r>
              <a:rPr lang="fr-FR" sz="1200" dirty="0">
                <a:latin typeface="Segoe Print" panose="02000600000000000000" pitchFamily="2" charset="0"/>
              </a:rPr>
              <a:t>. </a:t>
            </a:r>
            <a:r>
              <a:rPr lang="fr-FR" sz="1200" dirty="0" smtClean="0">
                <a:latin typeface="Segoe Print" panose="02000600000000000000" pitchFamily="2" charset="0"/>
              </a:rPr>
              <a:t>Coupez </a:t>
            </a:r>
            <a:r>
              <a:rPr lang="fr-FR" sz="1200" dirty="0">
                <a:latin typeface="Segoe Print" panose="02000600000000000000" pitchFamily="2" charset="0"/>
              </a:rPr>
              <a:t>les oignons et les pommes de terre en petits morceaux.</a:t>
            </a:r>
            <a:endParaRPr lang="en-GB" sz="1200" dirty="0">
              <a:latin typeface="Segoe Print" panose="02000600000000000000" pitchFamily="2" charset="0"/>
            </a:endParaRPr>
          </a:p>
        </p:txBody>
      </p:sp>
      <p:sp>
        <p:nvSpPr>
          <p:cNvPr id="7" name="TextBox 6"/>
          <p:cNvSpPr txBox="1"/>
          <p:nvPr/>
        </p:nvSpPr>
        <p:spPr>
          <a:xfrm>
            <a:off x="365378" y="2276040"/>
            <a:ext cx="2285999" cy="830997"/>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a:t>
            </a:r>
            <a:r>
              <a:rPr lang="fr-FR" sz="1200" dirty="0" smtClean="0">
                <a:latin typeface="Segoe Print" panose="02000600000000000000" pitchFamily="2" charset="0"/>
              </a:rPr>
              <a:t>Faites </a:t>
            </a:r>
            <a:r>
              <a:rPr lang="fr-FR" sz="1200" dirty="0">
                <a:latin typeface="Segoe Print" panose="02000600000000000000" pitchFamily="2" charset="0"/>
              </a:rPr>
              <a:t>fondre le beurre dans une casserole et y </a:t>
            </a:r>
            <a:r>
              <a:rPr lang="fr-FR" sz="1200" dirty="0" smtClean="0">
                <a:latin typeface="Segoe Print" panose="02000600000000000000" pitchFamily="2" charset="0"/>
              </a:rPr>
              <a:t>mettez </a:t>
            </a:r>
            <a:r>
              <a:rPr lang="fr-FR" sz="1200" dirty="0">
                <a:latin typeface="Segoe Print" panose="02000600000000000000" pitchFamily="2" charset="0"/>
              </a:rPr>
              <a:t>les oignons et les pommes de terres.</a:t>
            </a:r>
          </a:p>
        </p:txBody>
      </p:sp>
      <p:sp>
        <p:nvSpPr>
          <p:cNvPr id="8" name="TextBox 7"/>
          <p:cNvSpPr txBox="1"/>
          <p:nvPr/>
        </p:nvSpPr>
        <p:spPr>
          <a:xfrm>
            <a:off x="403478" y="6435533"/>
            <a:ext cx="2276474" cy="276999"/>
          </a:xfrm>
          <a:prstGeom prst="rect">
            <a:avLst/>
          </a:prstGeom>
          <a:noFill/>
        </p:spPr>
        <p:txBody>
          <a:bodyPr wrap="square" rtlCol="0">
            <a:spAutoFit/>
          </a:bodyPr>
          <a:lstStyle/>
          <a:p>
            <a:r>
              <a:rPr lang="fr-FR" sz="1200" dirty="0" smtClean="0">
                <a:latin typeface="Segoe Print" panose="02000600000000000000" pitchFamily="2" charset="0"/>
              </a:rPr>
              <a:t>6. Mixez </a:t>
            </a:r>
            <a:r>
              <a:rPr lang="fr-FR" sz="1200" dirty="0">
                <a:latin typeface="Segoe Print" panose="02000600000000000000" pitchFamily="2" charset="0"/>
              </a:rPr>
              <a:t>le tout.  </a:t>
            </a:r>
            <a:endParaRPr lang="en-GB" sz="1200" dirty="0">
              <a:latin typeface="Segoe Print" panose="02000600000000000000" pitchFamily="2" charset="0"/>
            </a:endParaRPr>
          </a:p>
        </p:txBody>
      </p:sp>
      <p:sp>
        <p:nvSpPr>
          <p:cNvPr id="10" name="TextBox 9"/>
          <p:cNvSpPr txBox="1"/>
          <p:nvPr/>
        </p:nvSpPr>
        <p:spPr>
          <a:xfrm>
            <a:off x="381000" y="424145"/>
            <a:ext cx="6096000" cy="553998"/>
          </a:xfrm>
          <a:prstGeom prst="rect">
            <a:avLst/>
          </a:prstGeom>
          <a:noFill/>
        </p:spPr>
        <p:txBody>
          <a:bodyPr wrap="square" rtlCol="0">
            <a:spAutoFit/>
          </a:bodyPr>
          <a:lstStyle/>
          <a:p>
            <a:pPr algn="ctr"/>
            <a:r>
              <a:rPr lang="fr-FR" sz="2000" b="1" dirty="0" smtClean="0">
                <a:latin typeface="Segoe Print" panose="02000600000000000000" pitchFamily="2" charset="0"/>
              </a:rPr>
              <a:t>Guide de Préparation  </a:t>
            </a:r>
          </a:p>
          <a:p>
            <a:pPr algn="ctr"/>
            <a:r>
              <a:rPr lang="en-GB" sz="1000" b="1" dirty="0" smtClean="0">
                <a:latin typeface="Segoe Print" panose="02000600000000000000" pitchFamily="2" charset="0"/>
              </a:rPr>
              <a:t>Preparation Guide</a:t>
            </a:r>
            <a:endParaRPr lang="en-GB" sz="1000" b="1" dirty="0">
              <a:latin typeface="Segoe Print" panose="02000600000000000000" pitchFamily="2" charset="0"/>
            </a:endParaRPr>
          </a:p>
        </p:txBody>
      </p:sp>
      <p:pic>
        <p:nvPicPr>
          <p:cNvPr id="2050" name="Picture 2" descr="Bitmoji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75" y="743295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1083">
            <a:off x="5512742" y="8135759"/>
            <a:ext cx="235962" cy="400110"/>
          </a:xfrm>
          <a:prstGeom prst="rect">
            <a:avLst/>
          </a:prstGeom>
          <a:noFill/>
        </p:spPr>
        <p:txBody>
          <a:bodyPr wrap="non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49" y="760098"/>
            <a:ext cx="633279" cy="4360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266" y="734199"/>
            <a:ext cx="688516" cy="487889"/>
          </a:xfrm>
          <a:prstGeom prst="rect">
            <a:avLst/>
          </a:prstGeom>
        </p:spPr>
      </p:pic>
      <p:sp>
        <p:nvSpPr>
          <p:cNvPr id="24" name="TextBox 23"/>
          <p:cNvSpPr txBox="1"/>
          <p:nvPr/>
        </p:nvSpPr>
        <p:spPr>
          <a:xfrm>
            <a:off x="374903" y="3539531"/>
            <a:ext cx="2285999" cy="646331"/>
          </a:xfrm>
          <a:prstGeom prst="rect">
            <a:avLst/>
          </a:prstGeom>
          <a:noFill/>
        </p:spPr>
        <p:txBody>
          <a:bodyPr wrap="square" rtlCol="0">
            <a:spAutoFit/>
          </a:bodyPr>
          <a:lstStyle/>
          <a:p>
            <a:r>
              <a:rPr lang="fr-FR" sz="1200" dirty="0">
                <a:latin typeface="Segoe Print" panose="02000600000000000000" pitchFamily="2" charset="0"/>
              </a:rPr>
              <a:t>3</a:t>
            </a:r>
            <a:r>
              <a:rPr lang="fr-FR" sz="1200" dirty="0" smtClean="0">
                <a:latin typeface="Segoe Print" panose="02000600000000000000" pitchFamily="2" charset="0"/>
              </a:rPr>
              <a:t>. Ajoutez </a:t>
            </a:r>
            <a:r>
              <a:rPr lang="fr-FR" sz="1200" dirty="0">
                <a:latin typeface="Segoe Print" panose="02000600000000000000" pitchFamily="2" charset="0"/>
              </a:rPr>
              <a:t>après 5 minutes de cuisson le cube ainsi que l'eau.</a:t>
            </a:r>
          </a:p>
        </p:txBody>
      </p:sp>
      <p:sp>
        <p:nvSpPr>
          <p:cNvPr id="25" name="TextBox 24"/>
          <p:cNvSpPr txBox="1"/>
          <p:nvPr/>
        </p:nvSpPr>
        <p:spPr>
          <a:xfrm>
            <a:off x="393953" y="4591050"/>
            <a:ext cx="2285999" cy="830997"/>
          </a:xfrm>
          <a:prstGeom prst="rect">
            <a:avLst/>
          </a:prstGeom>
          <a:noFill/>
        </p:spPr>
        <p:txBody>
          <a:bodyPr wrap="square" rtlCol="0">
            <a:spAutoFit/>
          </a:bodyPr>
          <a:lstStyle/>
          <a:p>
            <a:r>
              <a:rPr lang="fr-FR" sz="1200" dirty="0" smtClean="0">
                <a:latin typeface="Segoe Print" panose="02000600000000000000" pitchFamily="2" charset="0"/>
              </a:rPr>
              <a:t>4. </a:t>
            </a:r>
            <a:r>
              <a:rPr lang="fr-FR" sz="1200" dirty="0">
                <a:latin typeface="Segoe Print" panose="02000600000000000000" pitchFamily="2" charset="0"/>
              </a:rPr>
              <a:t>Après une heure de cuisson, </a:t>
            </a:r>
            <a:r>
              <a:rPr lang="fr-FR" sz="1200" dirty="0" smtClean="0">
                <a:latin typeface="Segoe Print" panose="02000600000000000000" pitchFamily="2" charset="0"/>
              </a:rPr>
              <a:t>assaisonnez </a:t>
            </a:r>
            <a:r>
              <a:rPr lang="fr-FR" sz="1200" dirty="0">
                <a:latin typeface="Segoe Print" panose="02000600000000000000" pitchFamily="2" charset="0"/>
              </a:rPr>
              <a:t>le tout mais attention au sel...le cube étant déjà fort salé</a:t>
            </a:r>
            <a:r>
              <a:rPr lang="fr-FR" sz="1200" dirty="0" smtClean="0">
                <a:latin typeface="Segoe Print" panose="02000600000000000000" pitchFamily="2" charset="0"/>
              </a:rPr>
              <a:t>!</a:t>
            </a:r>
            <a:endParaRPr lang="fr-FR" sz="1200" dirty="0">
              <a:latin typeface="Segoe Print" panose="02000600000000000000" pitchFamily="2" charset="0"/>
            </a:endParaRPr>
          </a:p>
        </p:txBody>
      </p:sp>
      <p:sp>
        <p:nvSpPr>
          <p:cNvPr id="26" name="TextBox 25"/>
          <p:cNvSpPr txBox="1"/>
          <p:nvPr/>
        </p:nvSpPr>
        <p:spPr>
          <a:xfrm>
            <a:off x="371475" y="5675729"/>
            <a:ext cx="2285999" cy="646331"/>
          </a:xfrm>
          <a:prstGeom prst="rect">
            <a:avLst/>
          </a:prstGeom>
          <a:noFill/>
        </p:spPr>
        <p:txBody>
          <a:bodyPr wrap="square" rtlCol="0">
            <a:spAutoFit/>
          </a:bodyPr>
          <a:lstStyle/>
          <a:p>
            <a:r>
              <a:rPr lang="fr-FR" sz="1200" dirty="0">
                <a:latin typeface="Segoe Print" panose="02000600000000000000" pitchFamily="2" charset="0"/>
              </a:rPr>
              <a:t>5</a:t>
            </a:r>
            <a:r>
              <a:rPr lang="fr-FR" sz="1200" dirty="0" smtClean="0">
                <a:latin typeface="Segoe Print" panose="02000600000000000000" pitchFamily="2" charset="0"/>
              </a:rPr>
              <a:t>. Laissez </a:t>
            </a:r>
            <a:r>
              <a:rPr lang="fr-FR" sz="1200" dirty="0">
                <a:latin typeface="Segoe Print" panose="02000600000000000000" pitchFamily="2" charset="0"/>
              </a:rPr>
              <a:t>cuire encore une petite demi-heure.</a:t>
            </a:r>
          </a:p>
          <a:p>
            <a:endParaRPr lang="fr-FR" sz="1200" dirty="0">
              <a:latin typeface="Segoe Print" panose="02000600000000000000" pitchFamily="2" charset="0"/>
            </a:endParaRPr>
          </a:p>
        </p:txBody>
      </p:sp>
      <p:sp>
        <p:nvSpPr>
          <p:cNvPr id="28" name="TextBox 27"/>
          <p:cNvSpPr txBox="1"/>
          <p:nvPr/>
        </p:nvSpPr>
        <p:spPr>
          <a:xfrm>
            <a:off x="4114800" y="1368142"/>
            <a:ext cx="2362200" cy="461665"/>
          </a:xfrm>
          <a:prstGeom prst="rect">
            <a:avLst/>
          </a:prstGeom>
          <a:noFill/>
        </p:spPr>
        <p:txBody>
          <a:bodyPr wrap="square" rtlCol="0">
            <a:spAutoFit/>
          </a:bodyPr>
          <a:lstStyle/>
          <a:p>
            <a:r>
              <a:rPr lang="fr-FR" sz="1200" dirty="0" smtClean="0">
                <a:latin typeface="Segoe Print" panose="02000600000000000000" pitchFamily="2" charset="0"/>
              </a:rPr>
              <a:t>1</a:t>
            </a:r>
            <a:r>
              <a:rPr lang="fr-FR" sz="1200" dirty="0">
                <a:latin typeface="Segoe Print" panose="02000600000000000000" pitchFamily="2" charset="0"/>
              </a:rPr>
              <a:t>. </a:t>
            </a:r>
            <a:r>
              <a:rPr lang="en-GB" sz="1200" dirty="0" smtClean="0">
                <a:latin typeface="Segoe Print" panose="02000600000000000000" pitchFamily="2" charset="0"/>
              </a:rPr>
              <a:t>Slice the onions and the potatoes into small pieces.</a:t>
            </a:r>
            <a:endParaRPr lang="en-GB" sz="1200" dirty="0">
              <a:latin typeface="Segoe Print" panose="02000600000000000000" pitchFamily="2" charset="0"/>
            </a:endParaRPr>
          </a:p>
        </p:txBody>
      </p:sp>
      <p:sp>
        <p:nvSpPr>
          <p:cNvPr id="29" name="TextBox 28"/>
          <p:cNvSpPr txBox="1"/>
          <p:nvPr/>
        </p:nvSpPr>
        <p:spPr>
          <a:xfrm>
            <a:off x="4152900" y="2276040"/>
            <a:ext cx="2285999" cy="646331"/>
          </a:xfrm>
          <a:prstGeom prst="rect">
            <a:avLst/>
          </a:prstGeom>
          <a:noFill/>
        </p:spPr>
        <p:txBody>
          <a:bodyPr wrap="square" rtlCol="0">
            <a:spAutoFit/>
          </a:bodyPr>
          <a:lstStyle/>
          <a:p>
            <a:r>
              <a:rPr lang="fr-FR" sz="1200" dirty="0" smtClean="0">
                <a:latin typeface="Segoe Print" panose="02000600000000000000" pitchFamily="2" charset="0"/>
              </a:rPr>
              <a:t>2</a:t>
            </a:r>
            <a:r>
              <a:rPr lang="fr-FR" sz="1200" dirty="0">
                <a:latin typeface="Segoe Print" panose="02000600000000000000" pitchFamily="2" charset="0"/>
              </a:rPr>
              <a:t>. </a:t>
            </a:r>
            <a:r>
              <a:rPr lang="en-GB" sz="1200" dirty="0" smtClean="0">
                <a:latin typeface="Segoe Print" panose="02000600000000000000" pitchFamily="2" charset="0"/>
              </a:rPr>
              <a:t>Melt the butter in a saucepan and add the onions and potatoes.</a:t>
            </a:r>
            <a:endParaRPr lang="en-GB" sz="1200" dirty="0">
              <a:latin typeface="Segoe Print" panose="02000600000000000000" pitchFamily="2" charset="0"/>
            </a:endParaRPr>
          </a:p>
        </p:txBody>
      </p:sp>
      <p:sp>
        <p:nvSpPr>
          <p:cNvPr id="30" name="TextBox 29"/>
          <p:cNvSpPr txBox="1"/>
          <p:nvPr/>
        </p:nvSpPr>
        <p:spPr>
          <a:xfrm>
            <a:off x="4173308" y="3552203"/>
            <a:ext cx="2285999" cy="646331"/>
          </a:xfrm>
          <a:prstGeom prst="rect">
            <a:avLst/>
          </a:prstGeom>
          <a:noFill/>
        </p:spPr>
        <p:txBody>
          <a:bodyPr wrap="square" rtlCol="0">
            <a:spAutoFit/>
          </a:bodyPr>
          <a:lstStyle/>
          <a:p>
            <a:r>
              <a:rPr lang="fr-FR" sz="1200" dirty="0">
                <a:latin typeface="Segoe Print" panose="02000600000000000000" pitchFamily="2" charset="0"/>
              </a:rPr>
              <a:t>3</a:t>
            </a:r>
            <a:r>
              <a:rPr lang="fr-FR" sz="1200" dirty="0" smtClean="0">
                <a:latin typeface="Segoe Print" panose="02000600000000000000" pitchFamily="2" charset="0"/>
              </a:rPr>
              <a:t>. </a:t>
            </a:r>
            <a:r>
              <a:rPr lang="en-GB" sz="1200" dirty="0" smtClean="0">
                <a:latin typeface="Segoe Print" panose="02000600000000000000" pitchFamily="2" charset="0"/>
              </a:rPr>
              <a:t>After cooking for 5 minutes add the stock cube and the water.</a:t>
            </a:r>
            <a:endParaRPr lang="en-GB" sz="1200" dirty="0">
              <a:latin typeface="Segoe Print" panose="02000600000000000000" pitchFamily="2" charset="0"/>
            </a:endParaRPr>
          </a:p>
        </p:txBody>
      </p:sp>
      <p:sp>
        <p:nvSpPr>
          <p:cNvPr id="31" name="TextBox 30"/>
          <p:cNvSpPr txBox="1"/>
          <p:nvPr/>
        </p:nvSpPr>
        <p:spPr>
          <a:xfrm>
            <a:off x="4152900" y="4591050"/>
            <a:ext cx="2285999" cy="1015663"/>
          </a:xfrm>
          <a:prstGeom prst="rect">
            <a:avLst/>
          </a:prstGeom>
          <a:noFill/>
        </p:spPr>
        <p:txBody>
          <a:bodyPr wrap="square" rtlCol="0">
            <a:spAutoFit/>
          </a:bodyPr>
          <a:lstStyle/>
          <a:p>
            <a:r>
              <a:rPr lang="fr-FR" sz="1200" dirty="0" smtClean="0">
                <a:latin typeface="Segoe Print" panose="02000600000000000000" pitchFamily="2" charset="0"/>
              </a:rPr>
              <a:t>4. </a:t>
            </a:r>
            <a:r>
              <a:rPr lang="en-GB" sz="1200" dirty="0" smtClean="0">
                <a:latin typeface="Segoe Print" panose="02000600000000000000" pitchFamily="2" charset="0"/>
              </a:rPr>
              <a:t>After cooking for an hour, season well but be careful not to add too much salt…the stock cube is already very salty!</a:t>
            </a:r>
            <a:endParaRPr lang="fr-FR" sz="1200" dirty="0">
              <a:latin typeface="Segoe Print" panose="02000600000000000000" pitchFamily="2" charset="0"/>
            </a:endParaRPr>
          </a:p>
        </p:txBody>
      </p:sp>
      <p:sp>
        <p:nvSpPr>
          <p:cNvPr id="32" name="TextBox 31"/>
          <p:cNvSpPr txBox="1"/>
          <p:nvPr/>
        </p:nvSpPr>
        <p:spPr>
          <a:xfrm>
            <a:off x="4143375" y="5681705"/>
            <a:ext cx="2285999" cy="646331"/>
          </a:xfrm>
          <a:prstGeom prst="rect">
            <a:avLst/>
          </a:prstGeom>
          <a:noFill/>
        </p:spPr>
        <p:txBody>
          <a:bodyPr wrap="square" rtlCol="0">
            <a:spAutoFit/>
          </a:bodyPr>
          <a:lstStyle/>
          <a:p>
            <a:r>
              <a:rPr lang="fr-FR" sz="1200" dirty="0" smtClean="0">
                <a:latin typeface="Segoe Print" panose="02000600000000000000" pitchFamily="2" charset="0"/>
              </a:rPr>
              <a:t>5. </a:t>
            </a:r>
            <a:r>
              <a:rPr lang="en-GB" sz="1200" dirty="0" smtClean="0">
                <a:latin typeface="Segoe Print" panose="02000600000000000000" pitchFamily="2" charset="0"/>
              </a:rPr>
              <a:t>Let it cook for another good half an hour.</a:t>
            </a:r>
            <a:endParaRPr lang="en-GB" sz="1200" dirty="0">
              <a:latin typeface="Segoe Print" panose="02000600000000000000" pitchFamily="2" charset="0"/>
            </a:endParaRPr>
          </a:p>
          <a:p>
            <a:endParaRPr lang="en-GB" sz="1200" dirty="0">
              <a:latin typeface="Segoe Print" panose="02000600000000000000" pitchFamily="2" charset="0"/>
            </a:endParaRPr>
          </a:p>
        </p:txBody>
      </p:sp>
      <p:sp>
        <p:nvSpPr>
          <p:cNvPr id="34" name="TextBox 33"/>
          <p:cNvSpPr txBox="1"/>
          <p:nvPr/>
        </p:nvSpPr>
        <p:spPr>
          <a:xfrm>
            <a:off x="4182833" y="7017451"/>
            <a:ext cx="2276474" cy="830997"/>
          </a:xfrm>
          <a:prstGeom prst="rect">
            <a:avLst/>
          </a:prstGeom>
          <a:noFill/>
        </p:spPr>
        <p:txBody>
          <a:bodyPr wrap="square" rtlCol="0">
            <a:spAutoFit/>
          </a:bodyPr>
          <a:lstStyle/>
          <a:p>
            <a:r>
              <a:rPr lang="fr-FR" sz="1200" dirty="0">
                <a:latin typeface="Segoe Print" panose="02000600000000000000" pitchFamily="2" charset="0"/>
              </a:rPr>
              <a:t>7</a:t>
            </a:r>
            <a:r>
              <a:rPr lang="fr-FR" sz="1200" dirty="0" smtClean="0">
                <a:latin typeface="Segoe Print" panose="02000600000000000000" pitchFamily="2" charset="0"/>
              </a:rPr>
              <a:t>. </a:t>
            </a:r>
            <a:r>
              <a:rPr lang="en-GB" sz="1200" dirty="0" smtClean="0">
                <a:latin typeface="Segoe Print" panose="02000600000000000000" pitchFamily="2" charset="0"/>
              </a:rPr>
              <a:t>Serve whilst hot with gruyere cheese sprinkled on top and some croutons.</a:t>
            </a:r>
            <a:endParaRPr lang="en-GB" sz="1200" dirty="0">
              <a:latin typeface="Segoe Print" panose="02000600000000000000" pitchFamily="2" charset="0"/>
            </a:endParaRPr>
          </a:p>
          <a:p>
            <a:endParaRPr lang="en-GB" sz="1200" dirty="0">
              <a:latin typeface="Segoe Print" panose="02000600000000000000" pitchFamily="2" charset="0"/>
            </a:endParaRPr>
          </a:p>
        </p:txBody>
      </p:sp>
      <p:sp>
        <p:nvSpPr>
          <p:cNvPr id="27" name="TextBox 26"/>
          <p:cNvSpPr txBox="1"/>
          <p:nvPr/>
        </p:nvSpPr>
        <p:spPr>
          <a:xfrm>
            <a:off x="400050" y="7029302"/>
            <a:ext cx="2276474" cy="646331"/>
          </a:xfrm>
          <a:prstGeom prst="rect">
            <a:avLst/>
          </a:prstGeom>
          <a:noFill/>
        </p:spPr>
        <p:txBody>
          <a:bodyPr wrap="square" rtlCol="0">
            <a:spAutoFit/>
          </a:bodyPr>
          <a:lstStyle/>
          <a:p>
            <a:r>
              <a:rPr lang="fr-FR" sz="1200" dirty="0">
                <a:latin typeface="Segoe Print" panose="02000600000000000000" pitchFamily="2" charset="0"/>
              </a:rPr>
              <a:t>7</a:t>
            </a:r>
            <a:r>
              <a:rPr lang="fr-FR" sz="1200" dirty="0" smtClean="0">
                <a:latin typeface="Segoe Print" panose="02000600000000000000" pitchFamily="2" charset="0"/>
              </a:rPr>
              <a:t>. Servez </a:t>
            </a:r>
            <a:r>
              <a:rPr lang="fr-FR" sz="1200" dirty="0">
                <a:latin typeface="Segoe Print" panose="02000600000000000000" pitchFamily="2" charset="0"/>
              </a:rPr>
              <a:t>bien chaud avec du gruyère parsemé sur la soupe et quelques croûtons. </a:t>
            </a:r>
            <a:endParaRPr lang="en-GB" sz="1200" dirty="0">
              <a:latin typeface="Segoe Print" panose="02000600000000000000" pitchFamily="2" charset="0"/>
            </a:endParaRPr>
          </a:p>
        </p:txBody>
      </p:sp>
      <p:sp>
        <p:nvSpPr>
          <p:cNvPr id="33" name="TextBox 32"/>
          <p:cNvSpPr txBox="1"/>
          <p:nvPr/>
        </p:nvSpPr>
        <p:spPr>
          <a:xfrm>
            <a:off x="4210050" y="6407812"/>
            <a:ext cx="2285999" cy="276999"/>
          </a:xfrm>
          <a:prstGeom prst="rect">
            <a:avLst/>
          </a:prstGeom>
          <a:noFill/>
        </p:spPr>
        <p:txBody>
          <a:bodyPr wrap="square" rtlCol="0">
            <a:spAutoFit/>
          </a:bodyPr>
          <a:lstStyle/>
          <a:p>
            <a:r>
              <a:rPr lang="fr-FR" sz="1200" dirty="0">
                <a:latin typeface="Segoe Print" panose="02000600000000000000" pitchFamily="2" charset="0"/>
              </a:rPr>
              <a:t>6</a:t>
            </a:r>
            <a:r>
              <a:rPr lang="fr-FR" sz="1200" dirty="0" smtClean="0">
                <a:latin typeface="Segoe Print" panose="02000600000000000000" pitchFamily="2" charset="0"/>
              </a:rPr>
              <a:t>. Stir </a:t>
            </a:r>
            <a:r>
              <a:rPr lang="fr-FR" sz="1200" dirty="0" err="1" smtClean="0">
                <a:latin typeface="Segoe Print" panose="02000600000000000000" pitchFamily="2" charset="0"/>
              </a:rPr>
              <a:t>well</a:t>
            </a:r>
            <a:r>
              <a:rPr lang="fr-FR" sz="1200" dirty="0" smtClean="0">
                <a:latin typeface="Segoe Print" panose="02000600000000000000" pitchFamily="2" charset="0"/>
              </a:rPr>
              <a:t>.</a:t>
            </a:r>
            <a:endParaRPr lang="en-GB" sz="1200" dirty="0">
              <a:latin typeface="Segoe Print" panose="02000600000000000000" pitchFamily="2"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642" y="1290774"/>
            <a:ext cx="1149565" cy="76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137" y="2211002"/>
            <a:ext cx="8477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1330" y="3298917"/>
            <a:ext cx="738187" cy="112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6495" y="4506622"/>
            <a:ext cx="747856" cy="99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087432" y="5440948"/>
            <a:ext cx="625984" cy="91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3242" y="6278215"/>
            <a:ext cx="652463" cy="82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Recipes: Soupe à l'oignon gratinée — Every Day Parisia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28191" y="7145419"/>
            <a:ext cx="1201618" cy="8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5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enchBorder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2933</Words>
  <Application>Microsoft Office PowerPoint</Application>
  <PresentationFormat>On-screen Show (4:3)</PresentationFormat>
  <Paragraphs>535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FrenchBorder2020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Birtwistle</dc:creator>
  <cp:lastModifiedBy>Rachel Ritchie</cp:lastModifiedBy>
  <cp:revision>87</cp:revision>
  <dcterms:created xsi:type="dcterms:W3CDTF">2020-05-30T09:43:38Z</dcterms:created>
  <dcterms:modified xsi:type="dcterms:W3CDTF">2020-06-02T08:56:46Z</dcterms:modified>
</cp:coreProperties>
</file>