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72" r:id="rId7"/>
    <p:sldId id="273" r:id="rId8"/>
    <p:sldId id="274" r:id="rId9"/>
    <p:sldId id="275" r:id="rId10"/>
    <p:sldId id="276" r:id="rId11"/>
    <p:sldId id="277" r:id="rId12"/>
    <p:sldId id="267" r:id="rId13"/>
  </p:sldIdLst>
  <p:sldSz cx="9144000" cy="6858000" type="screen4x3"/>
  <p:notesSz cx="6858000" cy="9144000"/>
  <p:embeddedFontLst>
    <p:embeddedFont>
      <p:font typeface="Sassoon Infant Rg" panose="02000503030000020003" pitchFamily="50" charset="0"/>
      <p:regular r:id="rId16"/>
      <p:bold r:id="rId17"/>
    </p:embeddedFont>
    <p:embeddedFont>
      <p:font typeface="Calibri" panose="020F0502020204030204" pitchFamily="34" charset="0"/>
      <p:regular r:id="rId18"/>
      <p:bold r:id="rId19"/>
      <p:italic r:id="rId20"/>
      <p:boldItalic r:id="rId21"/>
    </p:embeddedFont>
    <p:embeddedFont>
      <p:font typeface="Twinkl SemiBold" pitchFamily="2" charset="0"/>
      <p:bold r:id="rId22"/>
    </p:embeddedFont>
    <p:embeddedFont>
      <p:font typeface="Twinkl" panose="020B0604020202020204" pitchFamily="2" charset="0"/>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3" d="100"/>
          <a:sy n="73" d="100"/>
        </p:scale>
        <p:origin x="111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E5E38BA-DBB7-4901-8FC7-DD093CFF831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66F33DC-C5B6-4330-B07F-CCDA672730DB}" type="datetimeFigureOut">
              <a:rPr lang="en-GB"/>
              <a:pPr>
                <a:defRPr/>
              </a:pPr>
              <a:t>03/04/2020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990B81B-CD1F-473B-928E-F3B70090C29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87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89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731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51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527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rkwood.sch.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23863" y="425450"/>
            <a:ext cx="6762750" cy="820738"/>
          </a:xfrm>
        </p:spPr>
        <p:txBody>
          <a:bodyPr/>
          <a:lstStyle/>
          <a:p>
            <a:pPr eaLnBrk="1" hangingPunct="1"/>
            <a:r>
              <a:rPr lang="en-GB" altLang="en-US" sz="3600" b="0" smtClean="0"/>
              <a:t>Example</a:t>
            </a:r>
          </a:p>
        </p:txBody>
      </p:sp>
      <p:sp>
        <p:nvSpPr>
          <p:cNvPr id="18435" name="TextBox 12"/>
          <p:cNvSpPr txBox="1">
            <a:spLocks noChangeArrowheads="1"/>
          </p:cNvSpPr>
          <p:nvPr/>
        </p:nvSpPr>
        <p:spPr bwMode="auto">
          <a:xfrm>
            <a:off x="933450" y="1574800"/>
            <a:ext cx="5786438"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US" altLang="en-US" sz="1500" dirty="0">
                <a:latin typeface="+mn-lt"/>
              </a:rPr>
              <a:t>A small group of Year 5 students from </a:t>
            </a:r>
            <a:r>
              <a:rPr lang="en-US" altLang="en-US" sz="1500" dirty="0" err="1">
                <a:latin typeface="+mn-lt"/>
              </a:rPr>
              <a:t>Arkwood</a:t>
            </a:r>
            <a:r>
              <a:rPr lang="en-US" altLang="en-US" sz="1500" dirty="0">
                <a:latin typeface="+mn-lt"/>
              </a:rPr>
              <a:t> Primary School have created a brilliant plan to raise money for a local charity that assists people in the community. Following a visit to the school from a charity representative, the students set out to create a way of raising much needed funds. </a:t>
            </a:r>
          </a:p>
          <a:p>
            <a:pPr>
              <a:defRPr/>
            </a:pPr>
            <a:endParaRPr lang="en-US" altLang="en-US" sz="1500" dirty="0">
              <a:latin typeface="+mn-lt"/>
            </a:endParaRPr>
          </a:p>
          <a:p>
            <a:pPr>
              <a:defRPr/>
            </a:pPr>
            <a:r>
              <a:rPr lang="en-US" altLang="en-US" sz="1500" dirty="0">
                <a:latin typeface="+mn-lt"/>
              </a:rPr>
              <a:t>The students presented the fundraising idea to school principal </a:t>
            </a:r>
            <a:r>
              <a:rPr lang="en-US" altLang="en-US" sz="1500" dirty="0" err="1">
                <a:latin typeface="+mn-lt"/>
              </a:rPr>
              <a:t>Mrs</a:t>
            </a:r>
            <a:r>
              <a:rPr lang="en-US" altLang="en-US" sz="1500" dirty="0">
                <a:latin typeface="+mn-lt"/>
              </a:rPr>
              <a:t> Justine Knight, who saw great potential in the plan to sell produce from the school’s vegetable garden to local restaurants and, in turn, raise money for the local charity. She stated that ‘the children have displayed a true sense of community in their fundraising plan.’ Following a meeting with teachers, it is hoped that the students can begin to implement the four phase plan. ‘The school would support students wholly in the fund raising venture,’ </a:t>
            </a:r>
            <a:r>
              <a:rPr lang="en-US" altLang="en-US" sz="1500" dirty="0" err="1">
                <a:latin typeface="+mn-lt"/>
              </a:rPr>
              <a:t>Mrs</a:t>
            </a:r>
            <a:r>
              <a:rPr lang="en-US" altLang="en-US" sz="1500" dirty="0">
                <a:latin typeface="+mn-lt"/>
              </a:rPr>
              <a:t> Knight added.</a:t>
            </a:r>
          </a:p>
          <a:p>
            <a:pPr>
              <a:defRPr/>
            </a:pPr>
            <a:endParaRPr lang="en-US" altLang="en-US" sz="1500" dirty="0">
              <a:latin typeface="+mn-lt"/>
            </a:endParaRPr>
          </a:p>
          <a:p>
            <a:pPr>
              <a:defRPr/>
            </a:pPr>
            <a:r>
              <a:rPr lang="en-US" altLang="en-US" sz="1500" dirty="0">
                <a:latin typeface="+mn-lt"/>
              </a:rPr>
              <a:t>The school plans to sell the garden produce to two local restaurants, beginning in early September. For more information on this fundraising plan, visit the </a:t>
            </a:r>
            <a:r>
              <a:rPr lang="en-US" altLang="en-US" sz="1500" dirty="0" err="1">
                <a:latin typeface="+mn-lt"/>
              </a:rPr>
              <a:t>Arkwood</a:t>
            </a:r>
            <a:r>
              <a:rPr lang="en-US" altLang="en-US" sz="1500" dirty="0">
                <a:latin typeface="+mn-lt"/>
              </a:rPr>
              <a:t> Primary School website (</a:t>
            </a:r>
            <a:r>
              <a:rPr lang="en-US" altLang="en-US" sz="1500" i="1" dirty="0">
                <a:latin typeface="+mn-lt"/>
                <a:hlinkClick r:id="rId2"/>
              </a:rPr>
              <a:t>www.arkwood.sch.com</a:t>
            </a:r>
            <a:r>
              <a:rPr lang="en-US" altLang="en-US" sz="1500" dirty="0">
                <a:latin typeface="+mn-lt"/>
              </a:rPr>
              <a:t>).</a:t>
            </a:r>
          </a:p>
          <a:p>
            <a:pPr>
              <a:defRPr/>
            </a:pPr>
            <a:endParaRPr lang="en-GB" altLang="en-US" sz="1600" dirty="0">
              <a:latin typeface="Stick&amp;BallRegular" pitchFamily="2" charset="0"/>
            </a:endParaRPr>
          </a:p>
        </p:txBody>
      </p:sp>
      <p:sp>
        <p:nvSpPr>
          <p:cNvPr id="18436" name="TextBox 14"/>
          <p:cNvSpPr txBox="1">
            <a:spLocks noChangeArrowheads="1"/>
          </p:cNvSpPr>
          <p:nvPr/>
        </p:nvSpPr>
        <p:spPr bwMode="auto">
          <a:xfrm>
            <a:off x="646113" y="1077913"/>
            <a:ext cx="59959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dirty="0">
                <a:latin typeface="+mn-lt"/>
              </a:rPr>
              <a:t>School Children Raise Funds for Local Charity</a:t>
            </a:r>
          </a:p>
          <a:p>
            <a:pPr>
              <a:defRPr/>
            </a:pPr>
            <a:r>
              <a:rPr lang="en-GB" altLang="en-US" sz="1200" dirty="0">
                <a:latin typeface="+mn-lt"/>
              </a:rPr>
              <a:t>Frances </a:t>
            </a:r>
            <a:r>
              <a:rPr lang="en-GB" altLang="en-US" sz="1200" dirty="0" err="1">
                <a:latin typeface="+mn-lt"/>
              </a:rPr>
              <a:t>Trackall</a:t>
            </a:r>
            <a:r>
              <a:rPr lang="en-GB" altLang="en-US" sz="1200" dirty="0">
                <a:latin typeface="+mn-lt"/>
              </a:rPr>
              <a:t>, Education reporter</a:t>
            </a:r>
          </a:p>
          <a:p>
            <a:pPr>
              <a:defRPr/>
            </a:pPr>
            <a:endParaRPr lang="en-GB" altLang="en-US" sz="1600" dirty="0">
              <a:latin typeface="Stick&amp;BallRegular" pitchFamily="2" charset="0"/>
            </a:endParaRPr>
          </a:p>
        </p:txBody>
      </p:sp>
      <p:sp>
        <p:nvSpPr>
          <p:cNvPr id="16" name="Rectangle: Rounded Corners 15"/>
          <p:cNvSpPr/>
          <p:nvPr/>
        </p:nvSpPr>
        <p:spPr>
          <a:xfrm>
            <a:off x="7332663" y="849313"/>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accent5">
                    <a:lumMod val="50000"/>
                  </a:schemeClr>
                </a:solidFill>
              </a:rPr>
              <a:t>headline</a:t>
            </a:r>
            <a:endParaRPr lang="en-US" dirty="0">
              <a:solidFill>
                <a:schemeClr val="accent5">
                  <a:lumMod val="50000"/>
                </a:schemeClr>
              </a:solidFill>
            </a:endParaRPr>
          </a:p>
        </p:txBody>
      </p:sp>
      <p:sp>
        <p:nvSpPr>
          <p:cNvPr id="17" name="Rectangle: Rounded Corners 16"/>
          <p:cNvSpPr/>
          <p:nvPr/>
        </p:nvSpPr>
        <p:spPr>
          <a:xfrm>
            <a:off x="7332663" y="1428750"/>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err="1">
                <a:solidFill>
                  <a:schemeClr val="accent5">
                    <a:lumMod val="50000"/>
                  </a:schemeClr>
                </a:solidFill>
              </a:rPr>
              <a:t>byline</a:t>
            </a:r>
            <a:endParaRPr lang="en-US" dirty="0">
              <a:solidFill>
                <a:schemeClr val="accent5">
                  <a:lumMod val="50000"/>
                </a:schemeClr>
              </a:solidFill>
            </a:endParaRPr>
          </a:p>
        </p:txBody>
      </p:sp>
      <p:sp>
        <p:nvSpPr>
          <p:cNvPr id="19" name="Rectangle: Rounded Corners 18"/>
          <p:cNvSpPr/>
          <p:nvPr/>
        </p:nvSpPr>
        <p:spPr>
          <a:xfrm>
            <a:off x="7332663" y="2100263"/>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accent5">
                    <a:lumMod val="50000"/>
                  </a:schemeClr>
                </a:solidFill>
              </a:rPr>
              <a:t>lead</a:t>
            </a:r>
            <a:endParaRPr lang="en-US" dirty="0">
              <a:solidFill>
                <a:schemeClr val="accent5">
                  <a:lumMod val="50000"/>
                </a:schemeClr>
              </a:solidFill>
            </a:endParaRPr>
          </a:p>
        </p:txBody>
      </p:sp>
      <p:sp>
        <p:nvSpPr>
          <p:cNvPr id="23" name="Rectangle: Rounded Corners 22"/>
          <p:cNvSpPr/>
          <p:nvPr/>
        </p:nvSpPr>
        <p:spPr>
          <a:xfrm>
            <a:off x="7332663" y="3651250"/>
            <a:ext cx="1249362" cy="414338"/>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accent5">
                    <a:lumMod val="50000"/>
                  </a:schemeClr>
                </a:solidFill>
              </a:rPr>
              <a:t>body</a:t>
            </a:r>
            <a:endParaRPr lang="en-US" dirty="0">
              <a:solidFill>
                <a:schemeClr val="accent5">
                  <a:lumMod val="50000"/>
                </a:schemeClr>
              </a:solidFill>
            </a:endParaRPr>
          </a:p>
        </p:txBody>
      </p:sp>
      <p:sp>
        <p:nvSpPr>
          <p:cNvPr id="24" name="Rectangle: Rounded Corners 23"/>
          <p:cNvSpPr/>
          <p:nvPr/>
        </p:nvSpPr>
        <p:spPr>
          <a:xfrm>
            <a:off x="7332663" y="5354638"/>
            <a:ext cx="1249362" cy="414337"/>
          </a:xfrm>
          <a:prstGeom prst="roundRect">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dirty="0">
                <a:solidFill>
                  <a:schemeClr val="accent5">
                    <a:lumMod val="50000"/>
                  </a:schemeClr>
                </a:solidFill>
              </a:rPr>
              <a:t>tail</a:t>
            </a:r>
            <a:endParaRPr lang="en-US" dirty="0">
              <a:solidFill>
                <a:schemeClr val="accent5">
                  <a:lumMod val="50000"/>
                </a:schemeClr>
              </a:solidFill>
            </a:endParaRPr>
          </a:p>
        </p:txBody>
      </p:sp>
      <p:cxnSp>
        <p:nvCxnSpPr>
          <p:cNvPr id="7" name="Straight Connector 6"/>
          <p:cNvCxnSpPr/>
          <p:nvPr/>
        </p:nvCxnSpPr>
        <p:spPr>
          <a:xfrm>
            <a:off x="6669088" y="116522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69088" y="1428750"/>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86575" y="1165225"/>
            <a:ext cx="58738" cy="4824413"/>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69088" y="1577975"/>
            <a:ext cx="2270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77025" y="2760663"/>
            <a:ext cx="22701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19888" y="5360988"/>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32588" y="5981700"/>
            <a:ext cx="22542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958013" y="11652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945313" y="1508125"/>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958013" y="2179638"/>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6958013" y="3865563"/>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958013" y="5568950"/>
            <a:ext cx="374650"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p:cNvSpPr>
            <a:spLocks noGrp="1"/>
          </p:cNvSpPr>
          <p:nvPr>
            <p:ph type="title"/>
          </p:nvPr>
        </p:nvSpPr>
        <p:spPr>
          <a:xfrm>
            <a:off x="457200" y="479425"/>
            <a:ext cx="8220075" cy="993775"/>
          </a:xfrm>
        </p:spPr>
        <p:txBody>
          <a:bodyPr/>
          <a:lstStyle/>
          <a:p>
            <a:pPr eaLnBrk="1" hangingPunct="1"/>
            <a:r>
              <a:rPr lang="en-GB" altLang="en-US" sz="3600" b="0" smtClean="0"/>
              <a:t>Get It Right!</a:t>
            </a:r>
          </a:p>
        </p:txBody>
      </p:sp>
      <p:sp>
        <p:nvSpPr>
          <p:cNvPr id="10" name="Rectangle: Rounded Corners 9"/>
          <p:cNvSpPr/>
          <p:nvPr/>
        </p:nvSpPr>
        <p:spPr>
          <a:xfrm>
            <a:off x="755650" y="1960563"/>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most important information near the top of the report;</a:t>
            </a:r>
          </a:p>
        </p:txBody>
      </p:sp>
      <p:sp>
        <p:nvSpPr>
          <p:cNvPr id="19460" name="Rectangle 7"/>
          <p:cNvSpPr>
            <a:spLocks noChangeArrowheads="1"/>
          </p:cNvSpPr>
          <p:nvPr/>
        </p:nvSpPr>
        <p:spPr bwMode="auto">
          <a:xfrm>
            <a:off x="755650" y="1363663"/>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defRPr/>
            </a:pPr>
            <a:r>
              <a:rPr lang="en-GB" altLang="en-US" dirty="0">
                <a:latin typeface="+mn-lt"/>
              </a:rPr>
              <a:t>For a GREAT newspaper report you need to:</a:t>
            </a:r>
          </a:p>
        </p:txBody>
      </p:sp>
      <p:sp>
        <p:nvSpPr>
          <p:cNvPr id="9" name="Rectangle: Rounded Corners 8"/>
          <p:cNvSpPr/>
          <p:nvPr/>
        </p:nvSpPr>
        <p:spPr>
          <a:xfrm>
            <a:off x="5522913" y="1960563"/>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Cut out the less important sections from the bottom of the report if it ends up being too long;</a:t>
            </a:r>
          </a:p>
        </p:txBody>
      </p:sp>
      <p:sp>
        <p:nvSpPr>
          <p:cNvPr id="11" name="Rectangle: Rounded Corners 10"/>
          <p:cNvSpPr/>
          <p:nvPr/>
        </p:nvSpPr>
        <p:spPr>
          <a:xfrm>
            <a:off x="755650" y="4452938"/>
            <a:ext cx="2865438"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Keep your sentences short and punchy, so that the report is interesting to your reader;</a:t>
            </a:r>
          </a:p>
        </p:txBody>
      </p:sp>
      <p:sp>
        <p:nvSpPr>
          <p:cNvPr id="12" name="Rectangle: Rounded Corners 11"/>
          <p:cNvSpPr/>
          <p:nvPr/>
        </p:nvSpPr>
        <p:spPr>
          <a:xfrm>
            <a:off x="5551488" y="4452938"/>
            <a:ext cx="2865437" cy="150495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Check your spelling and your facts…and check them again!</a:t>
            </a:r>
          </a:p>
        </p:txBody>
      </p:sp>
      <p:pic>
        <p:nvPicPr>
          <p:cNvPr id="184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2562225"/>
            <a:ext cx="2782888"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3" y="3221038"/>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838" y="3209925"/>
            <a:ext cx="16922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b="0" smtClean="0"/>
              <a:t>A newspaper report needs to…</a:t>
            </a:r>
          </a:p>
        </p:txBody>
      </p:sp>
      <p:sp>
        <p:nvSpPr>
          <p:cNvPr id="2" name="Rectangle: Rounded Corners 1"/>
          <p:cNvSpPr/>
          <p:nvPr/>
        </p:nvSpPr>
        <p:spPr>
          <a:xfrm>
            <a:off x="655638" y="2081213"/>
            <a:ext cx="3513137" cy="493712"/>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Be about an interesting event;</a:t>
            </a:r>
          </a:p>
        </p:txBody>
      </p:sp>
      <p:sp>
        <p:nvSpPr>
          <p:cNvPr id="11" name="Rectangle: Rounded Corners 10"/>
          <p:cNvSpPr/>
          <p:nvPr/>
        </p:nvSpPr>
        <p:spPr>
          <a:xfrm>
            <a:off x="5175250" y="2574925"/>
            <a:ext cx="3440113"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Capture the reader’s attention;</a:t>
            </a:r>
          </a:p>
        </p:txBody>
      </p:sp>
      <p:sp>
        <p:nvSpPr>
          <p:cNvPr id="12" name="Rectangle: Rounded Corners 11"/>
          <p:cNvSpPr/>
          <p:nvPr/>
        </p:nvSpPr>
        <p:spPr>
          <a:xfrm>
            <a:off x="614363" y="4329113"/>
            <a:ext cx="3252787"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Present factual information;</a:t>
            </a:r>
          </a:p>
        </p:txBody>
      </p:sp>
      <p:sp>
        <p:nvSpPr>
          <p:cNvPr id="13" name="Rectangle: Rounded Corners 12"/>
          <p:cNvSpPr/>
          <p:nvPr/>
        </p:nvSpPr>
        <p:spPr>
          <a:xfrm>
            <a:off x="4899025" y="4368800"/>
            <a:ext cx="3532188" cy="495300"/>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Be succinct and to the point;</a:t>
            </a:r>
          </a:p>
        </p:txBody>
      </p:sp>
      <p:pic>
        <p:nvPicPr>
          <p:cNvPr id="92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2328863"/>
            <a:ext cx="2519363"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b="0" smtClean="0"/>
              <a:t>The Essentials First</a:t>
            </a:r>
          </a:p>
        </p:txBody>
      </p:sp>
      <p:sp>
        <p:nvSpPr>
          <p:cNvPr id="10" name="Rectangle: Rounded Corners 9"/>
          <p:cNvSpPr/>
          <p:nvPr/>
        </p:nvSpPr>
        <p:spPr>
          <a:xfrm>
            <a:off x="546100" y="2589213"/>
            <a:ext cx="2865438" cy="230663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It is important that newspaper reports have </a:t>
            </a:r>
            <a:r>
              <a:rPr lang="en-GB" dirty="0">
                <a:solidFill>
                  <a:schemeClr val="tx1"/>
                </a:solidFill>
                <a:latin typeface="Twinkl SemiBold" pitchFamily="2" charset="0"/>
              </a:rPr>
              <a:t>the most important information coming first</a:t>
            </a:r>
            <a:r>
              <a:rPr lang="en-GB" dirty="0">
                <a:solidFill>
                  <a:schemeClr val="tx1"/>
                </a:solidFill>
              </a:rPr>
              <a:t>. This is called front-loading.</a:t>
            </a:r>
          </a:p>
        </p:txBody>
      </p:sp>
      <p:sp>
        <p:nvSpPr>
          <p:cNvPr id="14" name="Rectangle: Rounded Corners 13"/>
          <p:cNvSpPr/>
          <p:nvPr/>
        </p:nvSpPr>
        <p:spPr>
          <a:xfrm>
            <a:off x="5772150" y="2316163"/>
            <a:ext cx="2811463" cy="25796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dirty="0">
                <a:solidFill>
                  <a:schemeClr val="tx1"/>
                </a:solidFill>
              </a:rPr>
              <a:t>When the reader reads a newspaper report, they should be given the essential information first, so that they can decide if they wish to read more.</a:t>
            </a:r>
          </a:p>
        </p:txBody>
      </p:sp>
      <p:pic>
        <p:nvPicPr>
          <p:cNvPr id="1024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2316163"/>
            <a:ext cx="28352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4660900"/>
            <a:ext cx="18192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444625"/>
            <a:ext cx="14684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b="0" smtClean="0"/>
              <a:t>Structure of a newspaper report</a:t>
            </a:r>
          </a:p>
        </p:txBody>
      </p:sp>
      <p:sp>
        <p:nvSpPr>
          <p:cNvPr id="2" name="Isosceles Triangle 1"/>
          <p:cNvSpPr/>
          <p:nvPr/>
        </p:nvSpPr>
        <p:spPr>
          <a:xfrm rot="10800000">
            <a:off x="2027238"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2508250"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95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757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95" name="TextBox 17"/>
          <p:cNvSpPr txBox="1">
            <a:spLocks noChangeArrowheads="1"/>
          </p:cNvSpPr>
          <p:nvPr/>
        </p:nvSpPr>
        <p:spPr bwMode="auto">
          <a:xfrm>
            <a:off x="2919413" y="1836738"/>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12296" name="TextBox 19"/>
          <p:cNvSpPr txBox="1">
            <a:spLocks noChangeArrowheads="1"/>
          </p:cNvSpPr>
          <p:nvPr/>
        </p:nvSpPr>
        <p:spPr bwMode="auto">
          <a:xfrm>
            <a:off x="2898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2297" name="TextBox 20"/>
          <p:cNvSpPr txBox="1">
            <a:spLocks noChangeArrowheads="1"/>
          </p:cNvSpPr>
          <p:nvPr/>
        </p:nvSpPr>
        <p:spPr bwMode="auto">
          <a:xfrm>
            <a:off x="2898775" y="3808413"/>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2298" name="TextBox 21"/>
          <p:cNvSpPr txBox="1">
            <a:spLocks noChangeArrowheads="1"/>
          </p:cNvSpPr>
          <p:nvPr/>
        </p:nvSpPr>
        <p:spPr bwMode="auto">
          <a:xfrm>
            <a:off x="2906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b="0" smtClean="0"/>
              <a:t>Headline</a:t>
            </a:r>
          </a:p>
        </p:txBody>
      </p:sp>
      <p:sp>
        <p:nvSpPr>
          <p:cNvPr id="2" name="Isosceles Triangle 1"/>
          <p:cNvSpPr/>
          <p:nvPr/>
        </p:nvSpPr>
        <p:spPr>
          <a:xfrm rot="10800000">
            <a:off x="466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955675"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3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06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70063" y="1770063"/>
            <a:ext cx="2312987" cy="495300"/>
          </a:xfrm>
          <a:prstGeom prst="rect">
            <a:avLst/>
          </a:prstGeom>
          <a:noFill/>
          <a:ln w="28575">
            <a:solidFill>
              <a:schemeClr val="accent5">
                <a:lumMod val="50000"/>
              </a:schemeClr>
            </a:solidFill>
          </a:ln>
        </p:spPr>
        <p:txBody>
          <a:bodyPr lIns="108000" tIns="108000" rIns="108000" bIns="108000">
            <a:spAutoFit/>
          </a:bodyPr>
          <a:lstStyle/>
          <a:p>
            <a:pPr algn="ctr">
              <a:defRPr/>
            </a:pPr>
            <a:r>
              <a:rPr lang="en-GB" dirty="0">
                <a:solidFill>
                  <a:schemeClr val="bg1"/>
                </a:solidFill>
                <a:latin typeface="+mn-lt"/>
              </a:rPr>
              <a:t>Headline and </a:t>
            </a:r>
            <a:r>
              <a:rPr lang="en-GB" dirty="0" err="1">
                <a:solidFill>
                  <a:schemeClr val="bg1"/>
                </a:solidFill>
                <a:latin typeface="+mn-lt"/>
              </a:rPr>
              <a:t>byline</a:t>
            </a:r>
            <a:endParaRPr lang="en-GB" dirty="0">
              <a:solidFill>
                <a:schemeClr val="bg1"/>
              </a:solidFill>
              <a:latin typeface="+mn-lt"/>
            </a:endParaRPr>
          </a:p>
        </p:txBody>
      </p:sp>
      <p:sp>
        <p:nvSpPr>
          <p:cNvPr id="13320" name="TextBox 19"/>
          <p:cNvSpPr txBox="1">
            <a:spLocks noChangeArrowheads="1"/>
          </p:cNvSpPr>
          <p:nvPr/>
        </p:nvSpPr>
        <p:spPr bwMode="auto">
          <a:xfrm>
            <a:off x="1320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3321" name="TextBox 20"/>
          <p:cNvSpPr txBox="1">
            <a:spLocks noChangeArrowheads="1"/>
          </p:cNvSpPr>
          <p:nvPr/>
        </p:nvSpPr>
        <p:spPr bwMode="auto">
          <a:xfrm>
            <a:off x="1320800" y="3808413"/>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3322" name="TextBox 21"/>
          <p:cNvSpPr txBox="1">
            <a:spLocks noChangeArrowheads="1"/>
          </p:cNvSpPr>
          <p:nvPr/>
        </p:nvSpPr>
        <p:spPr bwMode="auto">
          <a:xfrm>
            <a:off x="1328738"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p:cNvCxnSpPr/>
          <p:nvPr/>
        </p:nvCxnSpPr>
        <p:spPr>
          <a:xfrm>
            <a:off x="3990975" y="1770063"/>
            <a:ext cx="25019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86388" y="1982788"/>
            <a:ext cx="3203575" cy="4373562"/>
          </a:xfrm>
          <a:prstGeom prst="rect">
            <a:avLst/>
          </a:prstGeom>
          <a:noFill/>
          <a:ln w="28575">
            <a:solidFill>
              <a:schemeClr val="accent5">
                <a:lumMod val="50000"/>
              </a:schemeClr>
            </a:solidFill>
          </a:ln>
        </p:spPr>
        <p:txBody>
          <a:bodyPr lIns="108000" tIns="108000" rIns="108000" bIns="108000">
            <a:spAutoFit/>
          </a:bodyPr>
          <a:lstStyle/>
          <a:p>
            <a:pPr>
              <a:defRPr/>
            </a:pPr>
            <a:r>
              <a:rPr lang="en-GB" dirty="0">
                <a:latin typeface="+mn-lt"/>
              </a:rPr>
              <a:t>For a good headline, you need to:</a:t>
            </a:r>
          </a:p>
          <a:p>
            <a:pPr marL="285750" indent="-285750">
              <a:buFont typeface="Arial" panose="020B0604020202020204" pitchFamily="34" charset="0"/>
              <a:buChar char="•"/>
              <a:defRPr/>
            </a:pPr>
            <a:r>
              <a:rPr lang="en-GB" dirty="0">
                <a:latin typeface="+mn-lt"/>
              </a:rPr>
              <a:t>Catch the reader’s attention so they want to read the rest of the report;</a:t>
            </a:r>
          </a:p>
          <a:p>
            <a:pPr marL="285750" indent="-285750">
              <a:buFont typeface="Arial" panose="020B0604020202020204" pitchFamily="34" charset="0"/>
              <a:buChar char="•"/>
              <a:defRPr/>
            </a:pPr>
            <a:r>
              <a:rPr lang="en-GB" dirty="0">
                <a:latin typeface="+mn-lt"/>
              </a:rPr>
              <a:t>Sum up the story in a few words;</a:t>
            </a:r>
          </a:p>
          <a:p>
            <a:pPr marL="285750" indent="-285750">
              <a:buFont typeface="Arial" panose="020B0604020202020204" pitchFamily="34" charset="0"/>
              <a:buChar char="•"/>
              <a:defRPr/>
            </a:pPr>
            <a:r>
              <a:rPr lang="en-GB" dirty="0">
                <a:latin typeface="+mn-lt"/>
              </a:rPr>
              <a:t>Use powerful and interesting language;</a:t>
            </a:r>
          </a:p>
          <a:p>
            <a:pPr marL="285750" indent="-285750">
              <a:buFont typeface="Arial" panose="020B0604020202020204" pitchFamily="34" charset="0"/>
              <a:buChar char="•"/>
              <a:defRPr/>
            </a:pPr>
            <a:r>
              <a:rPr lang="en-GB" dirty="0">
                <a:latin typeface="+mn-lt"/>
              </a:rPr>
              <a:t>Write in the present tense – even if the report is about an event that has already happened;</a:t>
            </a:r>
          </a:p>
          <a:p>
            <a:pPr marL="285750" indent="-285750">
              <a:buFont typeface="Arial" panose="020B0604020202020204" pitchFamily="34" charset="0"/>
              <a:buChar char="•"/>
              <a:defRPr/>
            </a:pPr>
            <a:r>
              <a:rPr lang="en-GB" dirty="0">
                <a:latin typeface="+mn-lt"/>
              </a:rPr>
              <a:t>Include alliteration or wit at times.</a:t>
            </a:r>
          </a:p>
        </p:txBody>
      </p:sp>
      <p:cxnSp>
        <p:nvCxnSpPr>
          <p:cNvPr id="7" name="Straight Connector 6"/>
          <p:cNvCxnSpPr/>
          <p:nvPr/>
        </p:nvCxnSpPr>
        <p:spPr>
          <a:xfrm>
            <a:off x="6492875" y="1770063"/>
            <a:ext cx="0" cy="2127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b="0" smtClean="0"/>
              <a:t>Byline</a:t>
            </a:r>
          </a:p>
        </p:txBody>
      </p:sp>
      <p:sp>
        <p:nvSpPr>
          <p:cNvPr id="2" name="Isosceles Triangle 1"/>
          <p:cNvSpPr/>
          <p:nvPr/>
        </p:nvSpPr>
        <p:spPr>
          <a:xfrm rot="10800000">
            <a:off x="466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a:off x="955675"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3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06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87525" y="1778000"/>
            <a:ext cx="2262188" cy="495300"/>
          </a:xfrm>
          <a:prstGeom prst="rect">
            <a:avLst/>
          </a:prstGeom>
          <a:noFill/>
          <a:ln w="28575">
            <a:solidFill>
              <a:schemeClr val="accent5">
                <a:lumMod val="50000"/>
              </a:schemeClr>
            </a:solidFill>
          </a:ln>
        </p:spPr>
        <p:txBody>
          <a:bodyPr lIns="108000" tIns="108000" rIns="108000" bIns="108000">
            <a:spAutoFit/>
          </a:bodyPr>
          <a:lstStyle/>
          <a:p>
            <a:pPr algn="ctr">
              <a:defRPr/>
            </a:pPr>
            <a:r>
              <a:rPr lang="en-GB" dirty="0">
                <a:solidFill>
                  <a:schemeClr val="bg1"/>
                </a:solidFill>
                <a:latin typeface="+mn-lt"/>
              </a:rPr>
              <a:t>Headline and </a:t>
            </a:r>
            <a:r>
              <a:rPr lang="en-GB" dirty="0" err="1">
                <a:solidFill>
                  <a:schemeClr val="bg1"/>
                </a:solidFill>
                <a:latin typeface="+mn-lt"/>
              </a:rPr>
              <a:t>byline</a:t>
            </a:r>
            <a:endParaRPr lang="en-GB" dirty="0">
              <a:solidFill>
                <a:schemeClr val="bg1"/>
              </a:solidFill>
              <a:latin typeface="+mn-lt"/>
            </a:endParaRPr>
          </a:p>
        </p:txBody>
      </p:sp>
      <p:sp>
        <p:nvSpPr>
          <p:cNvPr id="14344" name="TextBox 19"/>
          <p:cNvSpPr txBox="1">
            <a:spLocks noChangeArrowheads="1"/>
          </p:cNvSpPr>
          <p:nvPr/>
        </p:nvSpPr>
        <p:spPr bwMode="auto">
          <a:xfrm>
            <a:off x="1320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4345" name="TextBox 20"/>
          <p:cNvSpPr txBox="1">
            <a:spLocks noChangeArrowheads="1"/>
          </p:cNvSpPr>
          <p:nvPr/>
        </p:nvSpPr>
        <p:spPr bwMode="auto">
          <a:xfrm>
            <a:off x="1320800" y="3808413"/>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4346" name="TextBox 21"/>
          <p:cNvSpPr txBox="1">
            <a:spLocks noChangeArrowheads="1"/>
          </p:cNvSpPr>
          <p:nvPr/>
        </p:nvSpPr>
        <p:spPr bwMode="auto">
          <a:xfrm>
            <a:off x="1328738"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p:cNvCxnSpPr/>
          <p:nvPr/>
        </p:nvCxnSpPr>
        <p:spPr>
          <a:xfrm>
            <a:off x="4049713" y="1778000"/>
            <a:ext cx="244316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40288" y="3105150"/>
            <a:ext cx="3649662" cy="2987675"/>
          </a:xfrm>
          <a:prstGeom prst="rect">
            <a:avLst/>
          </a:prstGeom>
          <a:noFill/>
          <a:ln w="28575">
            <a:solidFill>
              <a:schemeClr val="accent5">
                <a:lumMod val="50000"/>
              </a:schemeClr>
            </a:solidFill>
          </a:ln>
        </p:spPr>
        <p:txBody>
          <a:bodyPr lIns="108000" tIns="108000" rIns="108000" bIns="108000">
            <a:spAutoFit/>
          </a:bodyPr>
          <a:lstStyle/>
          <a:p>
            <a:pPr>
              <a:defRPr/>
            </a:pPr>
            <a:r>
              <a:rPr lang="en-GB" dirty="0">
                <a:latin typeface="+mn-lt"/>
              </a:rPr>
              <a:t>For a good </a:t>
            </a:r>
            <a:r>
              <a:rPr lang="en-GB" dirty="0" err="1">
                <a:latin typeface="+mn-lt"/>
              </a:rPr>
              <a:t>byline</a:t>
            </a:r>
            <a:r>
              <a:rPr lang="en-GB" dirty="0">
                <a:latin typeface="+mn-lt"/>
              </a:rPr>
              <a:t>, you need:</a:t>
            </a:r>
          </a:p>
          <a:p>
            <a:pPr marL="285750" indent="-285750">
              <a:buFont typeface="Arial" panose="020B0604020202020204" pitchFamily="34" charset="0"/>
              <a:buChar char="•"/>
              <a:defRPr/>
            </a:pPr>
            <a:r>
              <a:rPr lang="en-GB" dirty="0">
                <a:latin typeface="+mn-lt"/>
              </a:rPr>
              <a:t>The writer’s name;</a:t>
            </a:r>
          </a:p>
          <a:p>
            <a:pPr marL="285750" indent="-285750">
              <a:buFont typeface="Arial" panose="020B0604020202020204" pitchFamily="34" charset="0"/>
              <a:buChar char="•"/>
              <a:defRPr/>
            </a:pPr>
            <a:r>
              <a:rPr lang="en-GB" dirty="0">
                <a:latin typeface="+mn-lt"/>
              </a:rPr>
              <a:t>The writer’s speciality (for example, Sports reporter, Food correspondent, Crime editor, Deputy politic editor, Senior fashion reporter);</a:t>
            </a:r>
          </a:p>
          <a:p>
            <a:pPr marL="285750" indent="-285750">
              <a:buFont typeface="Arial" panose="020B0604020202020204" pitchFamily="34" charset="0"/>
              <a:buChar char="•"/>
              <a:defRPr/>
            </a:pPr>
            <a:r>
              <a:rPr lang="en-GB" dirty="0">
                <a:latin typeface="+mn-lt"/>
              </a:rPr>
              <a:t>A link to the writer’s Twitter account (for example, @</a:t>
            </a:r>
            <a:r>
              <a:rPr lang="en-GB" dirty="0" err="1">
                <a:latin typeface="+mn-lt"/>
              </a:rPr>
              <a:t>dgoodman</a:t>
            </a:r>
            <a:r>
              <a:rPr lang="en-GB" dirty="0">
                <a:latin typeface="+mn-lt"/>
              </a:rPr>
              <a:t>).</a:t>
            </a:r>
          </a:p>
        </p:txBody>
      </p:sp>
      <p:cxnSp>
        <p:nvCxnSpPr>
          <p:cNvPr id="7" name="Straight Connector 6"/>
          <p:cNvCxnSpPr/>
          <p:nvPr/>
        </p:nvCxnSpPr>
        <p:spPr>
          <a:xfrm>
            <a:off x="6492875" y="1778000"/>
            <a:ext cx="0" cy="132715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79425"/>
            <a:ext cx="8220075" cy="993775"/>
          </a:xfrm>
        </p:spPr>
        <p:txBody>
          <a:bodyPr/>
          <a:lstStyle/>
          <a:p>
            <a:pPr eaLnBrk="1" hangingPunct="1"/>
            <a:r>
              <a:rPr lang="en-GB" altLang="en-US" sz="3600" b="0" smtClean="0"/>
              <a:t>Lead</a:t>
            </a:r>
          </a:p>
        </p:txBody>
      </p:sp>
      <p:sp>
        <p:nvSpPr>
          <p:cNvPr id="2" name="Isosceles Triangle 1"/>
          <p:cNvSpPr/>
          <p:nvPr/>
        </p:nvSpPr>
        <p:spPr>
          <a:xfrm rot="10800000">
            <a:off x="466725" y="1627188"/>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flipV="1">
            <a:off x="1006475"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TextBox 17"/>
          <p:cNvSpPr txBox="1">
            <a:spLocks noChangeArrowheads="1"/>
          </p:cNvSpPr>
          <p:nvPr/>
        </p:nvSpPr>
        <p:spPr bwMode="auto">
          <a:xfrm>
            <a:off x="1649413" y="1803400"/>
            <a:ext cx="2301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20" name="TextBox 19"/>
          <p:cNvSpPr txBox="1"/>
          <p:nvPr/>
        </p:nvSpPr>
        <p:spPr>
          <a:xfrm>
            <a:off x="2452688" y="2832100"/>
            <a:ext cx="666750" cy="368300"/>
          </a:xfrm>
          <a:prstGeom prst="rect">
            <a:avLst/>
          </a:prstGeom>
          <a:noFill/>
          <a:ln w="28575">
            <a:solidFill>
              <a:schemeClr val="accent5">
                <a:lumMod val="50000"/>
              </a:schemeClr>
            </a:solidFill>
          </a:ln>
        </p:spPr>
        <p:txBody>
          <a:bodyPr>
            <a:spAutoFit/>
          </a:bodyPr>
          <a:lstStyle/>
          <a:p>
            <a:pPr algn="ctr">
              <a:defRPr/>
            </a:pPr>
            <a:r>
              <a:rPr lang="en-GB" dirty="0">
                <a:solidFill>
                  <a:schemeClr val="bg1"/>
                </a:solidFill>
                <a:latin typeface="+mn-lt"/>
              </a:rPr>
              <a:t>Lead</a:t>
            </a:r>
          </a:p>
        </p:txBody>
      </p:sp>
      <p:sp>
        <p:nvSpPr>
          <p:cNvPr id="15368" name="TextBox 20"/>
          <p:cNvSpPr txBox="1">
            <a:spLocks noChangeArrowheads="1"/>
          </p:cNvSpPr>
          <p:nvPr/>
        </p:nvSpPr>
        <p:spPr bwMode="auto">
          <a:xfrm>
            <a:off x="1268413" y="3744913"/>
            <a:ext cx="3079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15369" name="TextBox 21"/>
          <p:cNvSpPr txBox="1">
            <a:spLocks noChangeArrowheads="1"/>
          </p:cNvSpPr>
          <p:nvPr/>
        </p:nvSpPr>
        <p:spPr bwMode="auto">
          <a:xfrm>
            <a:off x="1244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p:cNvCxnSpPr/>
          <p:nvPr/>
        </p:nvCxnSpPr>
        <p:spPr>
          <a:xfrm flipV="1">
            <a:off x="3119438" y="2830513"/>
            <a:ext cx="2136775" cy="95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48275" y="1973263"/>
            <a:ext cx="3190875" cy="4219575"/>
          </a:xfrm>
          <a:prstGeom prst="rect">
            <a:avLst/>
          </a:prstGeom>
          <a:noFill/>
          <a:ln w="28575">
            <a:solidFill>
              <a:schemeClr val="accent5">
                <a:lumMod val="50000"/>
              </a:schemeClr>
            </a:solidFill>
          </a:ln>
        </p:spPr>
        <p:txBody>
          <a:bodyPr lIns="108000" tIns="108000" rIns="108000" bIns="108000">
            <a:spAutoFit/>
          </a:bodyPr>
          <a:lstStyle/>
          <a:p>
            <a:pPr>
              <a:defRPr/>
            </a:pPr>
            <a:r>
              <a:rPr lang="en-GB" sz="1600" dirty="0">
                <a:latin typeface="+mn-lt"/>
              </a:rPr>
              <a:t>For a good lead paragraph, you need to;</a:t>
            </a:r>
          </a:p>
          <a:p>
            <a:pPr marL="285750" indent="-285750">
              <a:buFont typeface="Arial" panose="020B0604020202020204" pitchFamily="34" charset="0"/>
              <a:buChar char="•"/>
              <a:defRPr/>
            </a:pPr>
            <a:r>
              <a:rPr lang="en-GB" sz="1600" dirty="0">
                <a:latin typeface="+mn-lt"/>
              </a:rPr>
              <a:t>Make the paragraph short and snappy so that it briefly explains what has happened;</a:t>
            </a:r>
          </a:p>
          <a:p>
            <a:pPr marL="285750" indent="-285750">
              <a:buFont typeface="Arial" panose="020B0604020202020204" pitchFamily="34" charset="0"/>
              <a:buChar char="•"/>
              <a:defRPr/>
            </a:pPr>
            <a:r>
              <a:rPr lang="en-GB" sz="1600" dirty="0">
                <a:latin typeface="+mn-lt"/>
              </a:rPr>
              <a:t>Ensure that, even if the reader stopped reading at this point, they would still know roughly what happened;</a:t>
            </a:r>
          </a:p>
          <a:p>
            <a:pPr marL="285750" indent="-285750">
              <a:buFont typeface="Arial" panose="020B0604020202020204" pitchFamily="34" charset="0"/>
              <a:buChar char="•"/>
              <a:defRPr/>
            </a:pPr>
            <a:r>
              <a:rPr lang="en-GB" sz="1600" dirty="0">
                <a:latin typeface="+mn-lt"/>
              </a:rPr>
              <a:t>Use past tense in most cases;</a:t>
            </a:r>
          </a:p>
          <a:p>
            <a:pPr marL="285750" indent="-285750">
              <a:buFont typeface="Arial" panose="020B0604020202020204" pitchFamily="34" charset="0"/>
              <a:buChar char="•"/>
              <a:defRPr/>
            </a:pPr>
            <a:r>
              <a:rPr lang="en-GB" sz="1600" dirty="0">
                <a:latin typeface="+mn-lt"/>
              </a:rPr>
              <a:t>Make sure the first paragraph answers as many of these six questions as you can – </a:t>
            </a:r>
          </a:p>
          <a:p>
            <a:pPr algn="ctr">
              <a:defRPr/>
            </a:pPr>
            <a:r>
              <a:rPr lang="en-GB" dirty="0">
                <a:latin typeface="Twinkl SemiBold" pitchFamily="2" charset="0"/>
              </a:rPr>
              <a:t>Who? What? Where? Why? When? How</a:t>
            </a:r>
            <a:r>
              <a:rPr lang="en-GB" dirty="0">
                <a:latin typeface="+mn-lt"/>
              </a:rPr>
              <a:t>?</a:t>
            </a:r>
          </a:p>
        </p:txBody>
      </p:sp>
      <p:cxnSp>
        <p:nvCxnSpPr>
          <p:cNvPr id="25" name="Straight Connector 24"/>
          <p:cNvCxnSpPr/>
          <p:nvPr/>
        </p:nvCxnSpPr>
        <p:spPr>
          <a:xfrm>
            <a:off x="2068513" y="4395788"/>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3060700" y="4946650"/>
            <a:ext cx="1666875" cy="1252538"/>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1600" dirty="0">
                <a:solidFill>
                  <a:schemeClr val="accent5">
                    <a:lumMod val="50000"/>
                  </a:schemeClr>
                </a:solidFill>
              </a:rPr>
              <a:t>Be sure to use correct punctuation for quotes!</a:t>
            </a:r>
            <a:endParaRPr lang="en-US" sz="1600" dirty="0">
              <a:solidFill>
                <a:schemeClr val="accent5">
                  <a:lumMod val="50000"/>
                </a:schemeClr>
              </a:solidFill>
            </a:endParaRPr>
          </a:p>
        </p:txBody>
      </p:sp>
      <p:sp>
        <p:nvSpPr>
          <p:cNvPr id="14" name="Rectangle: Rounded Corners 13"/>
          <p:cNvSpPr/>
          <p:nvPr/>
        </p:nvSpPr>
        <p:spPr>
          <a:xfrm>
            <a:off x="465138" y="4311650"/>
            <a:ext cx="2017712" cy="1978025"/>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lgn="ctr">
              <a:defRPr/>
            </a:pPr>
            <a:r>
              <a:rPr lang="en-GB" sz="1600" dirty="0">
                <a:solidFill>
                  <a:schemeClr val="accent5">
                    <a:lumMod val="50000"/>
                  </a:schemeClr>
                </a:solidFill>
              </a:rPr>
              <a:t>Having quotes from witnesses or experts</a:t>
            </a:r>
          </a:p>
          <a:p>
            <a:pPr algn="ctr">
              <a:defRPr/>
            </a:pPr>
            <a:r>
              <a:rPr lang="en-GB" sz="1600" dirty="0">
                <a:solidFill>
                  <a:schemeClr val="accent5">
                    <a:lumMod val="50000"/>
                  </a:schemeClr>
                </a:solidFill>
              </a:rPr>
              <a:t>will make your report more credible and interesting. </a:t>
            </a:r>
            <a:endParaRPr lang="en-US" sz="1600" dirty="0">
              <a:solidFill>
                <a:schemeClr val="accent5">
                  <a:lumMod val="50000"/>
                </a:schemeClr>
              </a:solidFill>
            </a:endParaRPr>
          </a:p>
        </p:txBody>
      </p:sp>
      <p:sp>
        <p:nvSpPr>
          <p:cNvPr id="15364" name="Title 20"/>
          <p:cNvSpPr>
            <a:spLocks noGrp="1"/>
          </p:cNvSpPr>
          <p:nvPr>
            <p:ph type="title"/>
          </p:nvPr>
        </p:nvSpPr>
        <p:spPr>
          <a:xfrm>
            <a:off x="457200" y="479425"/>
            <a:ext cx="8220075" cy="993775"/>
          </a:xfrm>
        </p:spPr>
        <p:txBody>
          <a:bodyPr/>
          <a:lstStyle/>
          <a:p>
            <a:pPr eaLnBrk="1" hangingPunct="1"/>
            <a:r>
              <a:rPr lang="en-GB" altLang="en-US" sz="3600" b="0" smtClean="0"/>
              <a:t>Body</a:t>
            </a:r>
          </a:p>
        </p:txBody>
      </p:sp>
      <p:sp>
        <p:nvSpPr>
          <p:cNvPr id="2" name="Isosceles Triangle 1"/>
          <p:cNvSpPr/>
          <p:nvPr/>
        </p:nvSpPr>
        <p:spPr>
          <a:xfrm rot="10800000">
            <a:off x="466725" y="1627188"/>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flipV="1">
            <a:off x="1006475"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17"/>
          <p:cNvSpPr txBox="1">
            <a:spLocks noChangeArrowheads="1"/>
          </p:cNvSpPr>
          <p:nvPr/>
        </p:nvSpPr>
        <p:spPr bwMode="auto">
          <a:xfrm>
            <a:off x="1616075" y="1820863"/>
            <a:ext cx="2360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16393" name="TextBox 19"/>
          <p:cNvSpPr txBox="1">
            <a:spLocks noChangeArrowheads="1"/>
          </p:cNvSpPr>
          <p:nvPr/>
        </p:nvSpPr>
        <p:spPr bwMode="auto">
          <a:xfrm>
            <a:off x="2452688" y="28400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21" name="TextBox 20"/>
          <p:cNvSpPr txBox="1"/>
          <p:nvPr/>
        </p:nvSpPr>
        <p:spPr>
          <a:xfrm>
            <a:off x="2398713" y="3756025"/>
            <a:ext cx="773112" cy="369888"/>
          </a:xfrm>
          <a:prstGeom prst="rect">
            <a:avLst/>
          </a:prstGeom>
          <a:noFill/>
          <a:ln w="25400">
            <a:solidFill>
              <a:schemeClr val="accent5">
                <a:lumMod val="50000"/>
              </a:schemeClr>
            </a:solidFill>
          </a:ln>
        </p:spPr>
        <p:txBody>
          <a:bodyPr>
            <a:spAutoFit/>
          </a:bodyPr>
          <a:lstStyle/>
          <a:p>
            <a:pPr algn="ctr">
              <a:defRPr/>
            </a:pPr>
            <a:r>
              <a:rPr lang="en-GB" dirty="0">
                <a:solidFill>
                  <a:schemeClr val="bg1"/>
                </a:solidFill>
                <a:latin typeface="+mn-lt"/>
              </a:rPr>
              <a:t>Body</a:t>
            </a:r>
          </a:p>
        </p:txBody>
      </p:sp>
      <p:sp>
        <p:nvSpPr>
          <p:cNvPr id="16395" name="TextBox 21"/>
          <p:cNvSpPr txBox="1">
            <a:spLocks noChangeArrowheads="1"/>
          </p:cNvSpPr>
          <p:nvPr/>
        </p:nvSpPr>
        <p:spPr bwMode="auto">
          <a:xfrm>
            <a:off x="1244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Tail</a:t>
            </a:r>
          </a:p>
        </p:txBody>
      </p:sp>
      <p:cxnSp>
        <p:nvCxnSpPr>
          <p:cNvPr id="5" name="Straight Connector 4"/>
          <p:cNvCxnSpPr>
            <a:endCxn id="13" idx="1"/>
          </p:cNvCxnSpPr>
          <p:nvPr/>
        </p:nvCxnSpPr>
        <p:spPr>
          <a:xfrm>
            <a:off x="3133725" y="3752850"/>
            <a:ext cx="2109788" cy="317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43513" y="1292225"/>
            <a:ext cx="3273425" cy="4927600"/>
          </a:xfrm>
          <a:prstGeom prst="rect">
            <a:avLst/>
          </a:prstGeom>
          <a:noFill/>
          <a:ln w="28575">
            <a:solidFill>
              <a:schemeClr val="accent5">
                <a:lumMod val="50000"/>
              </a:schemeClr>
            </a:solidFill>
          </a:ln>
        </p:spPr>
        <p:txBody>
          <a:bodyPr lIns="108000" tIns="108000" rIns="108000" bIns="108000">
            <a:spAutoFit/>
          </a:bodyPr>
          <a:lstStyle/>
          <a:p>
            <a:pPr>
              <a:defRPr/>
            </a:pPr>
            <a:r>
              <a:rPr lang="en-GB" dirty="0">
                <a:latin typeface="+mn-lt"/>
              </a:rPr>
              <a:t>For a good body section, you need to:</a:t>
            </a:r>
          </a:p>
          <a:p>
            <a:pPr marL="342900" indent="-342900">
              <a:buFont typeface="Arial" panose="020B0604020202020204" pitchFamily="34" charset="0"/>
              <a:buChar char="•"/>
              <a:defRPr/>
            </a:pPr>
            <a:r>
              <a:rPr lang="en-GB" dirty="0">
                <a:latin typeface="+mn-lt"/>
              </a:rPr>
              <a:t>Add more information and detail to your lead paragraph;</a:t>
            </a:r>
          </a:p>
          <a:p>
            <a:pPr marL="342900" indent="-342900">
              <a:buFont typeface="Arial" panose="020B0604020202020204" pitchFamily="34" charset="0"/>
              <a:buChar char="•"/>
              <a:defRPr/>
            </a:pPr>
            <a:r>
              <a:rPr lang="en-GB" dirty="0">
                <a:latin typeface="+mn-lt"/>
              </a:rPr>
              <a:t>Include background information, evidence, facts and quotes from people involved in or connected to the event/story;</a:t>
            </a:r>
          </a:p>
          <a:p>
            <a:pPr marL="342900" indent="-342900">
              <a:buFont typeface="Arial" panose="020B0604020202020204" pitchFamily="34" charset="0"/>
              <a:buChar char="•"/>
              <a:defRPr/>
            </a:pPr>
            <a:r>
              <a:rPr lang="en-GB" dirty="0">
                <a:latin typeface="+mn-lt"/>
              </a:rPr>
              <a:t>Continue to write in order of importance, putting the most important information in the first few paragraphs of the body section.</a:t>
            </a:r>
          </a:p>
        </p:txBody>
      </p:sp>
      <p:cxnSp>
        <p:nvCxnSpPr>
          <p:cNvPr id="25" name="Straight Connector 24"/>
          <p:cNvCxnSpPr/>
          <p:nvPr/>
        </p:nvCxnSpPr>
        <p:spPr>
          <a:xfrm>
            <a:off x="2068513" y="4395788"/>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p:cNvSpPr/>
          <p:nvPr/>
        </p:nvSpPr>
        <p:spPr>
          <a:xfrm>
            <a:off x="515938" y="3697288"/>
            <a:ext cx="1835150" cy="25923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a:defRPr/>
            </a:pPr>
            <a:r>
              <a:rPr lang="en-GB" sz="1600" dirty="0">
                <a:solidFill>
                  <a:schemeClr val="accent5">
                    <a:lumMod val="50000"/>
                  </a:schemeClr>
                </a:solidFill>
              </a:rPr>
              <a:t>This ‘Tail’ information can be useful but is not always needed. It tends to be the least important information in the report.</a:t>
            </a:r>
            <a:endParaRPr lang="en-US" sz="1600" dirty="0">
              <a:solidFill>
                <a:schemeClr val="accent5">
                  <a:lumMod val="50000"/>
                </a:schemeClr>
              </a:solidFill>
            </a:endParaRPr>
          </a:p>
        </p:txBody>
      </p:sp>
      <p:sp>
        <p:nvSpPr>
          <p:cNvPr id="16387" name="Title 20"/>
          <p:cNvSpPr>
            <a:spLocks noGrp="1"/>
          </p:cNvSpPr>
          <p:nvPr>
            <p:ph type="title"/>
          </p:nvPr>
        </p:nvSpPr>
        <p:spPr>
          <a:xfrm>
            <a:off x="423863" y="504825"/>
            <a:ext cx="8220075" cy="993775"/>
          </a:xfrm>
        </p:spPr>
        <p:txBody>
          <a:bodyPr/>
          <a:lstStyle/>
          <a:p>
            <a:pPr eaLnBrk="1" hangingPunct="1"/>
            <a:r>
              <a:rPr lang="en-GB" altLang="en-US" sz="3600" b="0" smtClean="0"/>
              <a:t>Tail</a:t>
            </a:r>
          </a:p>
        </p:txBody>
      </p:sp>
      <p:sp>
        <p:nvSpPr>
          <p:cNvPr id="2" name="Isosceles Triangle 1"/>
          <p:cNvSpPr/>
          <p:nvPr/>
        </p:nvSpPr>
        <p:spPr>
          <a:xfrm rot="10800000">
            <a:off x="627063" y="1627188"/>
            <a:ext cx="4708525"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 name="Straight Connector 3"/>
          <p:cNvCxnSpPr/>
          <p:nvPr/>
        </p:nvCxnSpPr>
        <p:spPr>
          <a:xfrm flipV="1">
            <a:off x="1166813" y="2508250"/>
            <a:ext cx="3648075"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2750"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TextBox 17"/>
          <p:cNvSpPr txBox="1">
            <a:spLocks noChangeArrowheads="1"/>
          </p:cNvSpPr>
          <p:nvPr/>
        </p:nvSpPr>
        <p:spPr bwMode="auto">
          <a:xfrm>
            <a:off x="1774825" y="1812925"/>
            <a:ext cx="2293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Headline and </a:t>
            </a:r>
            <a:r>
              <a:rPr lang="en-GB" altLang="en-US" dirty="0" err="1">
                <a:latin typeface="+mn-lt"/>
              </a:rPr>
              <a:t>byline</a:t>
            </a:r>
            <a:endParaRPr lang="en-GB" altLang="en-US" dirty="0">
              <a:latin typeface="+mn-lt"/>
            </a:endParaRPr>
          </a:p>
        </p:txBody>
      </p:sp>
      <p:sp>
        <p:nvSpPr>
          <p:cNvPr id="17416" name="TextBox 19"/>
          <p:cNvSpPr txBox="1">
            <a:spLocks noChangeArrowheads="1"/>
          </p:cNvSpPr>
          <p:nvPr/>
        </p:nvSpPr>
        <p:spPr bwMode="auto">
          <a:xfrm>
            <a:off x="2611438" y="2840038"/>
            <a:ext cx="66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Lead</a:t>
            </a:r>
          </a:p>
        </p:txBody>
      </p:sp>
      <p:sp>
        <p:nvSpPr>
          <p:cNvPr id="17417" name="TextBox 20"/>
          <p:cNvSpPr txBox="1">
            <a:spLocks noChangeArrowheads="1"/>
          </p:cNvSpPr>
          <p:nvPr/>
        </p:nvSpPr>
        <p:spPr bwMode="auto">
          <a:xfrm>
            <a:off x="2597150" y="3697288"/>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defRPr/>
            </a:pPr>
            <a:r>
              <a:rPr lang="en-GB" altLang="en-US" dirty="0">
                <a:latin typeface="+mn-lt"/>
              </a:rPr>
              <a:t>Body</a:t>
            </a:r>
          </a:p>
        </p:txBody>
      </p:sp>
      <p:sp>
        <p:nvSpPr>
          <p:cNvPr id="22" name="TextBox 21"/>
          <p:cNvSpPr txBox="1"/>
          <p:nvPr/>
        </p:nvSpPr>
        <p:spPr>
          <a:xfrm>
            <a:off x="2630488" y="4591050"/>
            <a:ext cx="684212" cy="369888"/>
          </a:xfrm>
          <a:prstGeom prst="rect">
            <a:avLst/>
          </a:prstGeom>
          <a:noFill/>
          <a:ln w="28575">
            <a:solidFill>
              <a:schemeClr val="accent5">
                <a:lumMod val="50000"/>
              </a:schemeClr>
            </a:solidFill>
          </a:ln>
        </p:spPr>
        <p:txBody>
          <a:bodyPr>
            <a:spAutoFit/>
          </a:bodyPr>
          <a:lstStyle/>
          <a:p>
            <a:pPr algn="ctr">
              <a:defRPr/>
            </a:pPr>
            <a:r>
              <a:rPr lang="en-GB" dirty="0">
                <a:solidFill>
                  <a:schemeClr val="bg1"/>
                </a:solidFill>
                <a:latin typeface="+mn-lt"/>
              </a:rPr>
              <a:t>Tail</a:t>
            </a:r>
          </a:p>
        </p:txBody>
      </p:sp>
      <p:cxnSp>
        <p:nvCxnSpPr>
          <p:cNvPr id="5" name="Straight Connector 4"/>
          <p:cNvCxnSpPr/>
          <p:nvPr/>
        </p:nvCxnSpPr>
        <p:spPr>
          <a:xfrm>
            <a:off x="3294063" y="4591050"/>
            <a:ext cx="21066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0675" y="1619250"/>
            <a:ext cx="3057525" cy="4621213"/>
          </a:xfrm>
          <a:prstGeom prst="rect">
            <a:avLst/>
          </a:prstGeom>
          <a:noFill/>
          <a:ln w="28575">
            <a:solidFill>
              <a:schemeClr val="accent5">
                <a:lumMod val="50000"/>
              </a:schemeClr>
            </a:solidFill>
          </a:ln>
        </p:spPr>
        <p:txBody>
          <a:bodyPr lIns="108000" tIns="108000" rIns="108000" bIns="108000">
            <a:spAutoFit/>
          </a:bodyPr>
          <a:lstStyle/>
          <a:p>
            <a:pPr>
              <a:defRPr/>
            </a:pPr>
            <a:r>
              <a:rPr lang="en-GB" dirty="0">
                <a:latin typeface="+mn-lt"/>
              </a:rPr>
              <a:t>For a good tail section:</a:t>
            </a:r>
          </a:p>
          <a:p>
            <a:pPr marL="342900" indent="-342900">
              <a:buFont typeface="Arial" panose="020B0604020202020204" pitchFamily="34" charset="0"/>
              <a:buChar char="•"/>
              <a:defRPr/>
            </a:pPr>
            <a:r>
              <a:rPr lang="en-GB" dirty="0">
                <a:latin typeface="+mn-lt"/>
              </a:rPr>
              <a:t>Give the reader the opportunity to gain additional information if they are particularly interested in the topic of the news report;</a:t>
            </a:r>
          </a:p>
          <a:p>
            <a:pPr marL="342900" indent="-342900">
              <a:buFont typeface="Arial" panose="020B0604020202020204" pitchFamily="34" charset="0"/>
              <a:buChar char="•"/>
              <a:defRPr/>
            </a:pPr>
            <a:r>
              <a:rPr lang="en-GB" dirty="0">
                <a:latin typeface="+mn-lt"/>
              </a:rPr>
              <a:t>Include links to previous news reports or useful websites;</a:t>
            </a:r>
          </a:p>
          <a:p>
            <a:pPr marL="342900" indent="-342900">
              <a:buFont typeface="Arial" panose="020B0604020202020204" pitchFamily="34" charset="0"/>
              <a:buChar char="•"/>
              <a:defRPr/>
            </a:pPr>
            <a:r>
              <a:rPr lang="en-GB" dirty="0">
                <a:latin typeface="+mn-lt"/>
              </a:rPr>
              <a:t>Include a final quote from a witness or expert that helps to sum up the story or that could hint at what might happen next.</a:t>
            </a:r>
          </a:p>
        </p:txBody>
      </p:sp>
      <p:cxnSp>
        <p:nvCxnSpPr>
          <p:cNvPr id="25" name="Straight Connector 24"/>
          <p:cNvCxnSpPr/>
          <p:nvPr/>
        </p:nvCxnSpPr>
        <p:spPr>
          <a:xfrm>
            <a:off x="2227263" y="4395788"/>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105</TotalTime>
  <Words>776</Words>
  <Application>Microsoft Office PowerPoint</Application>
  <PresentationFormat>On-screen Show (4:3)</PresentationFormat>
  <Paragraphs>85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Sassoon Infant Rg</vt:lpstr>
      <vt:lpstr>Calibri</vt:lpstr>
      <vt:lpstr>Twinkl SemiBold</vt:lpstr>
      <vt:lpstr>Stick&amp;BallRegular</vt:lpstr>
      <vt:lpstr>Twinkl</vt:lpstr>
      <vt:lpstr>Office Theme</vt:lpstr>
      <vt:lpstr>PowerPoint Presentation</vt:lpstr>
      <vt:lpstr>A newspaper report needs to…</vt:lpstr>
      <vt:lpstr>The Essentials First</vt:lpstr>
      <vt:lpstr>Structure of a newspaper report</vt:lpstr>
      <vt:lpstr>Headline</vt:lpstr>
      <vt:lpstr>Byline</vt:lpstr>
      <vt:lpstr>Lead</vt:lpstr>
      <vt:lpstr>Body</vt:lpstr>
      <vt:lpstr>Tail</vt:lpstr>
      <vt:lpstr>Example</vt:lpstr>
      <vt:lpstr>Get It Right!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Michaela Cooke</cp:lastModifiedBy>
  <cp:revision>41</cp:revision>
  <dcterms:created xsi:type="dcterms:W3CDTF">2017-02-14T09:08:12Z</dcterms:created>
  <dcterms:modified xsi:type="dcterms:W3CDTF">2020-04-03T10:44:09Z</dcterms:modified>
</cp:coreProperties>
</file>