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9"/>
  </p:notesMasterIdLst>
  <p:handoutMasterIdLst>
    <p:handoutMasterId r:id="rId20"/>
  </p:handoutMasterIdLst>
  <p:sldIdLst>
    <p:sldId id="258" r:id="rId2"/>
    <p:sldId id="263" r:id="rId3"/>
    <p:sldId id="264" r:id="rId4"/>
    <p:sldId id="268" r:id="rId5"/>
    <p:sldId id="269" r:id="rId6"/>
    <p:sldId id="270" r:id="rId7"/>
    <p:sldId id="271" r:id="rId8"/>
    <p:sldId id="272" r:id="rId9"/>
    <p:sldId id="273" r:id="rId10"/>
    <p:sldId id="274" r:id="rId11"/>
    <p:sldId id="275" r:id="rId12"/>
    <p:sldId id="276" r:id="rId13"/>
    <p:sldId id="277" r:id="rId14"/>
    <p:sldId id="278" r:id="rId15"/>
    <p:sldId id="280" r:id="rId16"/>
    <p:sldId id="279" r:id="rId17"/>
    <p:sldId id="267" r:id="rId18"/>
  </p:sldIdLst>
  <p:sldSz cx="9144000" cy="6858000" type="screen4x3"/>
  <p:notesSz cx="6858000" cy="9144000"/>
  <p:embeddedFontLst>
    <p:embeddedFont>
      <p:font typeface="Sassoon Infant Rg" panose="02000503030000020003" pitchFamily="50" charset="0"/>
      <p:regular r:id="rId21"/>
      <p:bold r:id="rId22"/>
    </p:embeddedFont>
    <p:embeddedFont>
      <p:font typeface="Calibri" panose="020F0502020204030204" pitchFamily="34" charset="0"/>
      <p:regular r:id="rId23"/>
      <p:bold r:id="rId24"/>
      <p:italic r:id="rId25"/>
      <p:boldItalic r:id="rId26"/>
    </p:embeddedFont>
    <p:embeddedFont>
      <p:font typeface="Twinkl SemiBold" pitchFamily="2" charset="0"/>
      <p:bold r:id="rId27"/>
    </p:embeddedFont>
    <p:embeddedFont>
      <p:font typeface="Tuffy" panose="020B0603060100000000" pitchFamily="34" charset="0"/>
      <p:regular r:id="rId28"/>
      <p:bold r:id="rId29"/>
      <p:italic r:id="rId30"/>
      <p:boldItalic r:id="rId31"/>
    </p:embeddedFont>
    <p:embeddedFont>
      <p:font typeface="Twinkl" panose="020B0604020202020204" pitchFamily="2" charset="0"/>
      <p:regular r:id="rId32"/>
      <p:bold r:id="rId33"/>
    </p:embeddedFont>
  </p:embeddedFontLst>
  <p:defaultTextStyle>
    <a:defPPr>
      <a:defRPr lang="en-US"/>
    </a:defPPr>
    <a:lvl1pPr algn="l" rtl="0" eaLnBrk="0" fontAlgn="base" hangingPunct="0">
      <a:spcBef>
        <a:spcPct val="0"/>
      </a:spcBef>
      <a:spcAft>
        <a:spcPct val="0"/>
      </a:spcAft>
      <a:defRPr kern="1200">
        <a:solidFill>
          <a:schemeClr val="tx1"/>
        </a:solidFill>
        <a:latin typeface="Twinkl" pitchFamily="2" charset="0"/>
        <a:ea typeface="+mn-ea"/>
        <a:cs typeface="+mn-cs"/>
      </a:defRPr>
    </a:lvl1pPr>
    <a:lvl2pPr marL="457200" algn="l" rtl="0" eaLnBrk="0" fontAlgn="base" hangingPunct="0">
      <a:spcBef>
        <a:spcPct val="0"/>
      </a:spcBef>
      <a:spcAft>
        <a:spcPct val="0"/>
      </a:spcAft>
      <a:defRPr kern="1200">
        <a:solidFill>
          <a:schemeClr val="tx1"/>
        </a:solidFill>
        <a:latin typeface="Twinkl" pitchFamily="2" charset="0"/>
        <a:ea typeface="+mn-ea"/>
        <a:cs typeface="+mn-cs"/>
      </a:defRPr>
    </a:lvl2pPr>
    <a:lvl3pPr marL="914400" algn="l" rtl="0" eaLnBrk="0" fontAlgn="base" hangingPunct="0">
      <a:spcBef>
        <a:spcPct val="0"/>
      </a:spcBef>
      <a:spcAft>
        <a:spcPct val="0"/>
      </a:spcAft>
      <a:defRPr kern="1200">
        <a:solidFill>
          <a:schemeClr val="tx1"/>
        </a:solidFill>
        <a:latin typeface="Twinkl" pitchFamily="2" charset="0"/>
        <a:ea typeface="+mn-ea"/>
        <a:cs typeface="+mn-cs"/>
      </a:defRPr>
    </a:lvl3pPr>
    <a:lvl4pPr marL="1371600" algn="l" rtl="0" eaLnBrk="0" fontAlgn="base" hangingPunct="0">
      <a:spcBef>
        <a:spcPct val="0"/>
      </a:spcBef>
      <a:spcAft>
        <a:spcPct val="0"/>
      </a:spcAft>
      <a:defRPr kern="1200">
        <a:solidFill>
          <a:schemeClr val="tx1"/>
        </a:solidFill>
        <a:latin typeface="Twinkl" pitchFamily="2" charset="0"/>
        <a:ea typeface="+mn-ea"/>
        <a:cs typeface="+mn-cs"/>
      </a:defRPr>
    </a:lvl4pPr>
    <a:lvl5pPr marL="1828800" algn="l" rtl="0" eaLnBrk="0" fontAlgn="base" hangingPunct="0">
      <a:spcBef>
        <a:spcPct val="0"/>
      </a:spcBef>
      <a:spcAft>
        <a:spcPct val="0"/>
      </a:spcAft>
      <a:defRPr kern="1200">
        <a:solidFill>
          <a:schemeClr val="tx1"/>
        </a:solidFill>
        <a:latin typeface="Twinkl" pitchFamily="2" charset="0"/>
        <a:ea typeface="+mn-ea"/>
        <a:cs typeface="+mn-cs"/>
      </a:defRPr>
    </a:lvl5pPr>
    <a:lvl6pPr marL="2286000" algn="l" defTabSz="914400" rtl="0" eaLnBrk="1" latinLnBrk="0" hangingPunct="1">
      <a:defRPr kern="1200">
        <a:solidFill>
          <a:schemeClr val="tx1"/>
        </a:solidFill>
        <a:latin typeface="Twinkl" pitchFamily="2" charset="0"/>
        <a:ea typeface="+mn-ea"/>
        <a:cs typeface="+mn-cs"/>
      </a:defRPr>
    </a:lvl6pPr>
    <a:lvl7pPr marL="2743200" algn="l" defTabSz="914400" rtl="0" eaLnBrk="1" latinLnBrk="0" hangingPunct="1">
      <a:defRPr kern="1200">
        <a:solidFill>
          <a:schemeClr val="tx1"/>
        </a:solidFill>
        <a:latin typeface="Twinkl" pitchFamily="2" charset="0"/>
        <a:ea typeface="+mn-ea"/>
        <a:cs typeface="+mn-cs"/>
      </a:defRPr>
    </a:lvl7pPr>
    <a:lvl8pPr marL="3200400" algn="l" defTabSz="914400" rtl="0" eaLnBrk="1" latinLnBrk="0" hangingPunct="1">
      <a:defRPr kern="1200">
        <a:solidFill>
          <a:schemeClr val="tx1"/>
        </a:solidFill>
        <a:latin typeface="Twinkl" pitchFamily="2" charset="0"/>
        <a:ea typeface="+mn-ea"/>
        <a:cs typeface="+mn-cs"/>
      </a:defRPr>
    </a:lvl8pPr>
    <a:lvl9pPr marL="3657600" algn="l" defTabSz="914400" rtl="0" eaLnBrk="1" latinLnBrk="0" hangingPunct="1">
      <a:defRPr kern="1200">
        <a:solidFill>
          <a:schemeClr val="tx1"/>
        </a:solidFill>
        <a:latin typeface="Twinkl" pitchFamily="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40">
          <p15:clr>
            <a:srgbClr val="A4A3A4"/>
          </p15:clr>
        </p15:guide>
        <p15:guide id="4" orient="horz" pos="3974">
          <p15:clr>
            <a:srgbClr val="A4A3A4"/>
          </p15:clr>
        </p15:guide>
        <p15:guide id="5" pos="5420">
          <p15:clr>
            <a:srgbClr val="A4A3A4"/>
          </p15:clr>
        </p15:guide>
        <p15:guide id="6" orient="horz" pos="346">
          <p15:clr>
            <a:srgbClr val="A4A3A4"/>
          </p15:clr>
        </p15:guide>
        <p15:guide id="7" pos="476">
          <p15:clr>
            <a:srgbClr val="A4A3A4"/>
          </p15:clr>
        </p15:guide>
        <p15:guide id="8" orient="horz" pos="482">
          <p15:clr>
            <a:srgbClr val="A4A3A4"/>
          </p15:clr>
        </p15:guide>
        <p15:guide id="9" orient="horz" pos="3838">
          <p15:clr>
            <a:srgbClr val="A4A3A4"/>
          </p15:clr>
        </p15:guide>
        <p15:guide id="10" pos="526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709B"/>
    <a:srgbClr val="18A0DB"/>
    <a:srgbClr val="E6E6E6"/>
    <a:srgbClr val="ACDDFC"/>
    <a:srgbClr val="80C1EB"/>
    <a:srgbClr val="FFFFFF"/>
    <a:srgbClr val="4AA1D9"/>
    <a:srgbClr val="21A6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09" autoAdjust="0"/>
    <p:restoredTop sz="94660"/>
  </p:normalViewPr>
  <p:slideViewPr>
    <p:cSldViewPr snapToGrid="0">
      <p:cViewPr varScale="1">
        <p:scale>
          <a:sx n="73" d="100"/>
          <a:sy n="73" d="100"/>
        </p:scale>
        <p:origin x="1194" y="60"/>
      </p:cViewPr>
      <p:guideLst>
        <p:guide orient="horz" pos="2160"/>
        <p:guide pos="2880"/>
        <p:guide pos="340"/>
        <p:guide orient="horz" pos="3974"/>
        <p:guide pos="5420"/>
        <p:guide orient="horz" pos="346"/>
        <p:guide pos="476"/>
        <p:guide orient="horz" pos="482"/>
        <p:guide orient="horz" pos="3838"/>
        <p:guide pos="5261"/>
      </p:guideLst>
    </p:cSldViewPr>
  </p:slideViewPr>
  <p:notesTextViewPr>
    <p:cViewPr>
      <p:scale>
        <a:sx n="3" d="2"/>
        <a:sy n="3" d="2"/>
      </p:scale>
      <p:origin x="0" y="0"/>
    </p:cViewPr>
  </p:notesTextViewPr>
  <p:notesViewPr>
    <p:cSldViewPr snapToGrid="0">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A8A6485-8E1B-47A4-8998-ABEE28635AF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B1258B13-3C00-45B2-B103-A1DFF3AFED4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AAEDA571-40FE-4934-A458-3313CDCEED74}" type="datetimeFigureOut">
              <a:rPr lang="en-GB"/>
              <a:pPr>
                <a:defRPr/>
              </a:pPr>
              <a:t>03/04/2020</a:t>
            </a:fld>
            <a:endParaRPr lang="en-GB"/>
          </a:p>
        </p:txBody>
      </p:sp>
      <p:sp>
        <p:nvSpPr>
          <p:cNvPr id="4" name="Footer Placeholder 3">
            <a:extLst>
              <a:ext uri="{FF2B5EF4-FFF2-40B4-BE49-F238E27FC236}">
                <a16:creationId xmlns:a16="http://schemas.microsoft.com/office/drawing/2014/main" id="{05C34288-24D1-416D-9C49-83C94923732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a:extLst>
              <a:ext uri="{FF2B5EF4-FFF2-40B4-BE49-F238E27FC236}">
                <a16:creationId xmlns:a16="http://schemas.microsoft.com/office/drawing/2014/main" id="{B1324AB4-D1A5-4FC0-8B26-6CDA1C54839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2F53A845-65FD-48B9-9DC1-14365E455B41}"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1B3327F-DFE7-45D4-8662-1FC3CDEF9E0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1F7BE596-82F7-47FB-9E54-7FC9E004011E}"/>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7C796C79-EB69-4F0E-8A5B-39225D5D72C2}" type="datetimeFigureOut">
              <a:rPr lang="en-GB"/>
              <a:pPr>
                <a:defRPr/>
              </a:pPr>
              <a:t>03/04/2020</a:t>
            </a:fld>
            <a:endParaRPr lang="en-GB"/>
          </a:p>
        </p:txBody>
      </p:sp>
      <p:sp>
        <p:nvSpPr>
          <p:cNvPr id="4" name="Slide Image Placeholder 3">
            <a:extLst>
              <a:ext uri="{FF2B5EF4-FFF2-40B4-BE49-F238E27FC236}">
                <a16:creationId xmlns:a16="http://schemas.microsoft.com/office/drawing/2014/main" id="{2A3AA5F7-B214-43FD-934D-D0B599A66D87}"/>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6213BC77-61F0-4C59-96CE-9855EE830293}"/>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5EF78674-0C55-4B66-8153-5C952C57BDE6}"/>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a:extLst>
              <a:ext uri="{FF2B5EF4-FFF2-40B4-BE49-F238E27FC236}">
                <a16:creationId xmlns:a16="http://schemas.microsoft.com/office/drawing/2014/main" id="{FF4017AD-AE51-4DB1-9520-646CFC792360}"/>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5E2201B2-3A9D-437A-8A59-417F7278EC4C}"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8832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7E37F279-97D1-450A-95C9-8DF6163FC064}"/>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3" name="Picture 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72438" y="5734050"/>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1472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ounded Rectangle 4">
            <a:extLst>
              <a:ext uri="{FF2B5EF4-FFF2-40B4-BE49-F238E27FC236}">
                <a16:creationId xmlns:a16="http://schemas.microsoft.com/office/drawing/2014/main" id="{A0F79E7B-1BF6-4C3C-96FA-6A8F08330C92}"/>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endParaRPr lang="en-GB" dirty="0"/>
          </a:p>
        </p:txBody>
      </p:sp>
      <p:sp>
        <p:nvSpPr>
          <p:cNvPr id="7" name="Content Placeholder 11"/>
          <p:cNvSpPr>
            <a:spLocks noGrp="1"/>
          </p:cNvSpPr>
          <p:nvPr>
            <p:ph idx="1"/>
          </p:nvPr>
        </p:nvSpPr>
        <p:spPr>
          <a:xfrm>
            <a:off x="755651" y="1513946"/>
            <a:ext cx="7632700" cy="4578880"/>
          </a:xfrm>
        </p:spPr>
        <p:txBody>
          <a:bodyPr lIns="0" tIns="0" rIns="0" bIns="0"/>
          <a:lstStyle>
            <a:lvl1pPr marL="0" indent="0">
              <a:buNone/>
              <a:defRPr baseline="0"/>
            </a:lvl1pPr>
          </a:lstStyle>
          <a:p>
            <a:pPr lvl="0"/>
            <a:r>
              <a:rPr lang="en-US"/>
              <a:t>Edit Master text styles</a:t>
            </a:r>
          </a:p>
        </p:txBody>
      </p:sp>
    </p:spTree>
    <p:extLst>
      <p:ext uri="{BB962C8B-B14F-4D97-AF65-F5344CB8AC3E}">
        <p14:creationId xmlns:p14="http://schemas.microsoft.com/office/powerpoint/2010/main" val="1215717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ounded Rectangle 7">
            <a:extLst>
              <a:ext uri="{FF2B5EF4-FFF2-40B4-BE49-F238E27FC236}">
                <a16:creationId xmlns:a16="http://schemas.microsoft.com/office/drawing/2014/main" id="{BED895B0-A4CC-4011-A89F-A74F16C91183}"/>
              </a:ext>
            </a:extLst>
          </p:cNvPr>
          <p:cNvSpPr/>
          <p:nvPr userDrawn="1"/>
        </p:nvSpPr>
        <p:spPr bwMode="auto">
          <a:xfrm>
            <a:off x="503238" y="512763"/>
            <a:ext cx="8137525" cy="1841500"/>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4" name="Title 1">
            <a:extLst>
              <a:ext uri="{FF2B5EF4-FFF2-40B4-BE49-F238E27FC236}">
                <a16:creationId xmlns:a16="http://schemas.microsoft.com/office/drawing/2014/main" id="{1AE0E6E3-74A7-4EF8-A077-2C0C969D544A}"/>
              </a:ext>
            </a:extLst>
          </p:cNvPr>
          <p:cNvSpPr txBox="1">
            <a:spLocks/>
          </p:cNvSpPr>
          <p:nvPr userDrawn="1"/>
        </p:nvSpPr>
        <p:spPr>
          <a:xfrm>
            <a:off x="628650" y="7350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Aim</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r>
              <a:rPr lang="en-GB" dirty="0"/>
              <a:t>Statement 1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r>
              <a:rPr lang="en-GB" dirty="0"/>
              <a:t>Statement 2</a:t>
            </a:r>
          </a:p>
          <a:p>
            <a:pPr lvl="1"/>
            <a:r>
              <a:rPr lang="en-GB" dirty="0"/>
              <a:t>Sub statement</a:t>
            </a:r>
          </a:p>
        </p:txBody>
      </p:sp>
    </p:spTree>
    <p:extLst>
      <p:ext uri="{BB962C8B-B14F-4D97-AF65-F5344CB8AC3E}">
        <p14:creationId xmlns:p14="http://schemas.microsoft.com/office/powerpoint/2010/main" val="3834051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14076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Lst>
  <p:txStyles>
    <p:titleStyle>
      <a:lvl1pPr algn="l" rtl="0" eaLnBrk="0" fontAlgn="base" hangingPunct="0">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1"/>
          <p:cNvSpPr>
            <a:spLocks/>
          </p:cNvSpPr>
          <p:nvPr/>
        </p:nvSpPr>
        <p:spPr bwMode="auto">
          <a:xfrm>
            <a:off x="755650" y="736600"/>
            <a:ext cx="7632700" cy="1228725"/>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108000" tIns="108000" rIns="108000" bIns="108000"/>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buFont typeface="Arial" panose="020B0604020202020204" pitchFamily="34" charset="0"/>
              <a:buNone/>
            </a:pPr>
            <a:r>
              <a:rPr lang="en-GB" altLang="en-US" sz="3600">
                <a:latin typeface="Twinkl SemiBold" pitchFamily="2" charset="0"/>
              </a:rPr>
              <a:t>Activity</a:t>
            </a:r>
          </a:p>
        </p:txBody>
      </p:sp>
      <p:sp>
        <p:nvSpPr>
          <p:cNvPr id="17411" name="Content Placeholder 1"/>
          <p:cNvSpPr>
            <a:spLocks noGrp="1"/>
          </p:cNvSpPr>
          <p:nvPr>
            <p:ph idx="1"/>
          </p:nvPr>
        </p:nvSpPr>
        <p:spPr>
          <a:xfrm>
            <a:off x="755650" y="4297363"/>
            <a:ext cx="7632700" cy="2011362"/>
          </a:xfrm>
        </p:spPr>
        <p:txBody>
          <a:bodyPr/>
          <a:lstStyle/>
          <a:p>
            <a:pPr marL="342900" indent="-342900" eaLnBrk="1" hangingPunct="1">
              <a:buFont typeface="Arial" panose="020B0604020202020204" pitchFamily="34" charset="0"/>
              <a:buAutoNum type="arabicParenR"/>
            </a:pPr>
            <a:r>
              <a:rPr lang="en-GB" altLang="en-US" smtClean="0">
                <a:latin typeface="Twinkl" pitchFamily="2" charset="0"/>
              </a:rPr>
              <a:t>Can you make a pulley to carry an object between 2 tables?</a:t>
            </a:r>
          </a:p>
          <a:p>
            <a:pPr marL="342900" indent="-342900" eaLnBrk="1" hangingPunct="1">
              <a:buFont typeface="Arial" panose="020B0604020202020204" pitchFamily="34" charset="0"/>
              <a:buAutoNum type="arabicParenR"/>
            </a:pPr>
            <a:r>
              <a:rPr lang="en-GB" altLang="en-US" smtClean="0">
                <a:latin typeface="Twinkl" pitchFamily="2" charset="0"/>
              </a:rPr>
              <a:t>Can you make an object that uses 1 gear wheel to spin 5 other gear wheels even faster?</a:t>
            </a:r>
          </a:p>
          <a:p>
            <a:pPr marL="342900" indent="-342900" eaLnBrk="1" hangingPunct="1">
              <a:buFont typeface="Arial" panose="020B0604020202020204" pitchFamily="34" charset="0"/>
              <a:buAutoNum type="arabicParenR"/>
            </a:pPr>
            <a:r>
              <a:rPr lang="en-GB" altLang="en-US" smtClean="0">
                <a:latin typeface="Twinkl" pitchFamily="2" charset="0"/>
              </a:rPr>
              <a:t>Can you make a lever to pick something up without using your hands?</a:t>
            </a:r>
          </a:p>
        </p:txBody>
      </p:sp>
      <p:pic>
        <p:nvPicPr>
          <p:cNvPr id="17412"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8388" y="1855788"/>
            <a:ext cx="3898900"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1"/>
          <p:cNvSpPr>
            <a:spLocks/>
          </p:cNvSpPr>
          <p:nvPr/>
        </p:nvSpPr>
        <p:spPr bwMode="auto">
          <a:xfrm>
            <a:off x="755650" y="736600"/>
            <a:ext cx="7632700" cy="1228725"/>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108000" tIns="108000" rIns="108000" bIns="108000"/>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buFont typeface="Arial" panose="020B0604020202020204" pitchFamily="34" charset="0"/>
              <a:buNone/>
            </a:pPr>
            <a:r>
              <a:rPr lang="en-GB" altLang="en-US" sz="3600">
                <a:latin typeface="Twinkl SemiBold" pitchFamily="2" charset="0"/>
              </a:rPr>
              <a:t>Plenary</a:t>
            </a:r>
          </a:p>
        </p:txBody>
      </p:sp>
      <p:sp>
        <p:nvSpPr>
          <p:cNvPr id="18435" name="Content Placeholder 1"/>
          <p:cNvSpPr>
            <a:spLocks noGrp="1"/>
          </p:cNvSpPr>
          <p:nvPr>
            <p:ph idx="1"/>
          </p:nvPr>
        </p:nvSpPr>
        <p:spPr>
          <a:xfrm>
            <a:off x="755650" y="1641475"/>
            <a:ext cx="7632700" cy="2009775"/>
          </a:xfrm>
        </p:spPr>
        <p:txBody>
          <a:bodyPr/>
          <a:lstStyle/>
          <a:p>
            <a:pPr eaLnBrk="1" hangingPunct="1"/>
            <a:r>
              <a:rPr lang="en-GB" altLang="en-US" smtClean="0">
                <a:latin typeface="Twinkl" pitchFamily="2" charset="0"/>
              </a:rPr>
              <a:t>Which mechanism would be most suited to these jobs? </a:t>
            </a:r>
          </a:p>
        </p:txBody>
      </p:sp>
      <p:sp>
        <p:nvSpPr>
          <p:cNvPr id="6" name="Content Placeholder 1">
            <a:extLst>
              <a:ext uri="{FF2B5EF4-FFF2-40B4-BE49-F238E27FC236}">
                <a16:creationId xmlns:a16="http://schemas.microsoft.com/office/drawing/2014/main" id="{EB45BA25-E912-432F-9594-F93B55F41927}"/>
              </a:ext>
            </a:extLst>
          </p:cNvPr>
          <p:cNvSpPr txBox="1">
            <a:spLocks/>
          </p:cNvSpPr>
          <p:nvPr/>
        </p:nvSpPr>
        <p:spPr>
          <a:xfrm>
            <a:off x="3544888" y="1965325"/>
            <a:ext cx="1841500" cy="2011363"/>
          </a:xfrm>
          <a:prstGeom prst="roundRect">
            <a:avLst>
              <a:gd name="adj" fmla="val 2585"/>
            </a:avLst>
          </a:prstGeom>
          <a:noFill/>
          <a:ln w="25400">
            <a:noFill/>
          </a:ln>
        </p:spPr>
        <p:txBody>
          <a:bodyPr lIns="0" tIns="0" rIns="0" bIns="0"/>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rgbClr val="1C1C1C"/>
                </a:solidFill>
                <a:latin typeface="Twinkl"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GB" sz="23900" dirty="0">
                <a:solidFill>
                  <a:schemeClr val="accent4">
                    <a:lumMod val="75000"/>
                  </a:schemeClr>
                </a:solidFill>
              </a:rPr>
              <a:t>A</a:t>
            </a:r>
          </a:p>
        </p:txBody>
      </p:sp>
      <p:sp>
        <p:nvSpPr>
          <p:cNvPr id="3" name="Rectangle: Rounded Corners 2">
            <a:extLst>
              <a:ext uri="{FF2B5EF4-FFF2-40B4-BE49-F238E27FC236}">
                <a16:creationId xmlns:a16="http://schemas.microsoft.com/office/drawing/2014/main" id="{845284C9-5FDA-41F9-B7BD-833F98F8187D}"/>
              </a:ext>
            </a:extLst>
          </p:cNvPr>
          <p:cNvSpPr/>
          <p:nvPr/>
        </p:nvSpPr>
        <p:spPr>
          <a:xfrm>
            <a:off x="755650" y="4986338"/>
            <a:ext cx="7632700" cy="706437"/>
          </a:xfrm>
          <a:prstGeom prst="round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Hoisting a flag up a flagpole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7EBAA094-D23D-4547-842E-CAE1C8B231A2}"/>
              </a:ext>
            </a:extLst>
          </p:cNvPr>
          <p:cNvSpPr/>
          <p:nvPr/>
        </p:nvSpPr>
        <p:spPr>
          <a:xfrm>
            <a:off x="755650" y="765175"/>
            <a:ext cx="7632700" cy="708025"/>
          </a:xfrm>
          <a:prstGeom prst="round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3200" dirty="0">
                <a:solidFill>
                  <a:schemeClr val="tx1"/>
                </a:solidFill>
              </a:rPr>
              <a:t>A pulley.</a:t>
            </a:r>
          </a:p>
        </p:txBody>
      </p:sp>
      <p:pic>
        <p:nvPicPr>
          <p:cNvPr id="1945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5938" y="1649413"/>
            <a:ext cx="5705475" cy="4279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1">
            <a:extLst>
              <a:ext uri="{FF2B5EF4-FFF2-40B4-BE49-F238E27FC236}">
                <a16:creationId xmlns:a16="http://schemas.microsoft.com/office/drawing/2014/main" id="{0B18DCC5-8898-4ACF-88AD-5E639A182DB6}"/>
              </a:ext>
            </a:extLst>
          </p:cNvPr>
          <p:cNvSpPr txBox="1">
            <a:spLocks/>
          </p:cNvSpPr>
          <p:nvPr/>
        </p:nvSpPr>
        <p:spPr>
          <a:xfrm>
            <a:off x="1258888" y="6110288"/>
            <a:ext cx="6553200" cy="322262"/>
          </a:xfrm>
          <a:prstGeom prst="rect">
            <a:avLst/>
          </a:prstGeom>
          <a:noFill/>
          <a:ln>
            <a:noFill/>
          </a:ln>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sz="600" dirty="0">
                <a:latin typeface="Tuffy" panose="020B0603060100000000" pitchFamily="34" charset="0"/>
                <a:ea typeface="Tuffy" panose="020B0603060100000000" pitchFamily="34" charset="0"/>
                <a:cs typeface="Arial" pitchFamily="34" charset="0"/>
              </a:rPr>
              <a:t>Photo courtesy of ell brown (@flickr.com) - granted under creative commons licence - attribution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1"/>
          <p:cNvSpPr>
            <a:spLocks/>
          </p:cNvSpPr>
          <p:nvPr/>
        </p:nvSpPr>
        <p:spPr bwMode="auto">
          <a:xfrm>
            <a:off x="755650" y="736600"/>
            <a:ext cx="7632700" cy="1228725"/>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108000" tIns="108000" rIns="108000" bIns="108000"/>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buFont typeface="Arial" panose="020B0604020202020204" pitchFamily="34" charset="0"/>
              <a:buNone/>
            </a:pPr>
            <a:r>
              <a:rPr lang="en-GB" altLang="en-US" sz="3600">
                <a:latin typeface="Twinkl SemiBold" pitchFamily="2" charset="0"/>
              </a:rPr>
              <a:t>Plenary</a:t>
            </a:r>
          </a:p>
        </p:txBody>
      </p:sp>
      <p:sp>
        <p:nvSpPr>
          <p:cNvPr id="20483" name="Content Placeholder 1"/>
          <p:cNvSpPr>
            <a:spLocks noGrp="1"/>
          </p:cNvSpPr>
          <p:nvPr>
            <p:ph idx="1"/>
          </p:nvPr>
        </p:nvSpPr>
        <p:spPr>
          <a:xfrm>
            <a:off x="755650" y="1641475"/>
            <a:ext cx="7632700" cy="2009775"/>
          </a:xfrm>
        </p:spPr>
        <p:txBody>
          <a:bodyPr/>
          <a:lstStyle/>
          <a:p>
            <a:pPr eaLnBrk="1" hangingPunct="1"/>
            <a:r>
              <a:rPr lang="en-GB" altLang="en-US" smtClean="0">
                <a:latin typeface="Twinkl" pitchFamily="2" charset="0"/>
              </a:rPr>
              <a:t>Which mechanism would be most suited to these jobs? </a:t>
            </a:r>
          </a:p>
        </p:txBody>
      </p:sp>
      <p:sp>
        <p:nvSpPr>
          <p:cNvPr id="6" name="Content Placeholder 1">
            <a:extLst>
              <a:ext uri="{FF2B5EF4-FFF2-40B4-BE49-F238E27FC236}">
                <a16:creationId xmlns:a16="http://schemas.microsoft.com/office/drawing/2014/main" id="{1C12B084-E0FF-42A6-8437-F4C51F3CE8DB}"/>
              </a:ext>
            </a:extLst>
          </p:cNvPr>
          <p:cNvSpPr txBox="1">
            <a:spLocks/>
          </p:cNvSpPr>
          <p:nvPr/>
        </p:nvSpPr>
        <p:spPr>
          <a:xfrm>
            <a:off x="3544888" y="1965325"/>
            <a:ext cx="1841500" cy="2011363"/>
          </a:xfrm>
          <a:prstGeom prst="roundRect">
            <a:avLst>
              <a:gd name="adj" fmla="val 2585"/>
            </a:avLst>
          </a:prstGeom>
          <a:noFill/>
          <a:ln w="25400">
            <a:noFill/>
          </a:ln>
        </p:spPr>
        <p:txBody>
          <a:bodyPr lIns="0" tIns="0" rIns="0" bIns="0"/>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rgbClr val="1C1C1C"/>
                </a:solidFill>
                <a:latin typeface="Twinkl"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GB" sz="23900" dirty="0">
                <a:solidFill>
                  <a:schemeClr val="accent4">
                    <a:lumMod val="75000"/>
                  </a:schemeClr>
                </a:solidFill>
              </a:rPr>
              <a:t>B</a:t>
            </a:r>
          </a:p>
        </p:txBody>
      </p:sp>
      <p:sp>
        <p:nvSpPr>
          <p:cNvPr id="3" name="Rectangle: Rounded Corners 2">
            <a:extLst>
              <a:ext uri="{FF2B5EF4-FFF2-40B4-BE49-F238E27FC236}">
                <a16:creationId xmlns:a16="http://schemas.microsoft.com/office/drawing/2014/main" id="{000506B1-B0D8-4DA1-9645-2286ABFF0C62}"/>
              </a:ext>
            </a:extLst>
          </p:cNvPr>
          <p:cNvSpPr/>
          <p:nvPr/>
        </p:nvSpPr>
        <p:spPr>
          <a:xfrm>
            <a:off x="755650" y="4986338"/>
            <a:ext cx="7632700" cy="706437"/>
          </a:xfrm>
          <a:prstGeom prst="round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Making one wheel turn faster than another.</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482D9302-34B1-4D38-B9C3-1E31F5FBE3D1}"/>
              </a:ext>
            </a:extLst>
          </p:cNvPr>
          <p:cNvSpPr/>
          <p:nvPr/>
        </p:nvSpPr>
        <p:spPr>
          <a:xfrm>
            <a:off x="755650" y="765175"/>
            <a:ext cx="7632700" cy="708025"/>
          </a:xfrm>
          <a:prstGeom prst="round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3200" dirty="0">
                <a:solidFill>
                  <a:schemeClr val="tx1"/>
                </a:solidFill>
              </a:rPr>
              <a:t>A gear.</a:t>
            </a:r>
          </a:p>
        </p:txBody>
      </p:sp>
      <p:sp>
        <p:nvSpPr>
          <p:cNvPr id="9" name="Title 1">
            <a:extLst>
              <a:ext uri="{FF2B5EF4-FFF2-40B4-BE49-F238E27FC236}">
                <a16:creationId xmlns:a16="http://schemas.microsoft.com/office/drawing/2014/main" id="{7F758DB5-467A-49FA-A785-2A20164FF5BC}"/>
              </a:ext>
            </a:extLst>
          </p:cNvPr>
          <p:cNvSpPr txBox="1">
            <a:spLocks/>
          </p:cNvSpPr>
          <p:nvPr/>
        </p:nvSpPr>
        <p:spPr>
          <a:xfrm>
            <a:off x="1258888" y="6110288"/>
            <a:ext cx="6553200" cy="322262"/>
          </a:xfrm>
          <a:prstGeom prst="rect">
            <a:avLst/>
          </a:prstGeom>
          <a:noFill/>
          <a:ln>
            <a:noFill/>
          </a:ln>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sz="600" dirty="0">
                <a:latin typeface="Tuffy" panose="020B0603060100000000" pitchFamily="34" charset="0"/>
                <a:ea typeface="Tuffy" panose="020B0603060100000000" pitchFamily="34" charset="0"/>
                <a:cs typeface="Arial" pitchFamily="34" charset="0"/>
              </a:rPr>
              <a:t>Photo courtesy of </a:t>
            </a:r>
            <a:r>
              <a:rPr lang="en-GB" sz="600" dirty="0" err="1">
                <a:latin typeface="Tuffy" panose="020B0603060100000000" pitchFamily="34" charset="0"/>
                <a:ea typeface="Tuffy" panose="020B0603060100000000" pitchFamily="34" charset="0"/>
                <a:cs typeface="Arial" pitchFamily="34" charset="0"/>
              </a:rPr>
              <a:t>BinaryApe</a:t>
            </a:r>
            <a:r>
              <a:rPr lang="en-GB" sz="600" dirty="0">
                <a:latin typeface="Tuffy" panose="020B0603060100000000" pitchFamily="34" charset="0"/>
                <a:ea typeface="Tuffy" panose="020B0603060100000000" pitchFamily="34" charset="0"/>
                <a:cs typeface="Arial" pitchFamily="34" charset="0"/>
              </a:rPr>
              <a:t> (@flickr.com) - granted under creative commons licence - attribution</a:t>
            </a:r>
          </a:p>
        </p:txBody>
      </p:sp>
      <p:pic>
        <p:nvPicPr>
          <p:cNvPr id="2150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06563" y="1646238"/>
            <a:ext cx="5730875" cy="428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1"/>
          <p:cNvSpPr>
            <a:spLocks/>
          </p:cNvSpPr>
          <p:nvPr/>
        </p:nvSpPr>
        <p:spPr bwMode="auto">
          <a:xfrm>
            <a:off x="755650" y="736600"/>
            <a:ext cx="7632700" cy="1228725"/>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108000" tIns="108000" rIns="108000" bIns="108000"/>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buFont typeface="Arial" panose="020B0604020202020204" pitchFamily="34" charset="0"/>
              <a:buNone/>
            </a:pPr>
            <a:r>
              <a:rPr lang="en-GB" altLang="en-US" sz="3600">
                <a:latin typeface="Twinkl SemiBold" pitchFamily="2" charset="0"/>
              </a:rPr>
              <a:t>Plenary</a:t>
            </a:r>
          </a:p>
        </p:txBody>
      </p:sp>
      <p:sp>
        <p:nvSpPr>
          <p:cNvPr id="22531" name="Content Placeholder 1"/>
          <p:cNvSpPr>
            <a:spLocks noGrp="1"/>
          </p:cNvSpPr>
          <p:nvPr>
            <p:ph idx="1"/>
          </p:nvPr>
        </p:nvSpPr>
        <p:spPr>
          <a:xfrm>
            <a:off x="755650" y="1641475"/>
            <a:ext cx="7632700" cy="2009775"/>
          </a:xfrm>
        </p:spPr>
        <p:txBody>
          <a:bodyPr/>
          <a:lstStyle/>
          <a:p>
            <a:pPr eaLnBrk="1" hangingPunct="1"/>
            <a:r>
              <a:rPr lang="en-GB" altLang="en-US" smtClean="0">
                <a:latin typeface="Twinkl" pitchFamily="2" charset="0"/>
              </a:rPr>
              <a:t>Which mechanism would be most suited to these jobs? </a:t>
            </a:r>
          </a:p>
        </p:txBody>
      </p:sp>
      <p:sp>
        <p:nvSpPr>
          <p:cNvPr id="6" name="Content Placeholder 1">
            <a:extLst>
              <a:ext uri="{FF2B5EF4-FFF2-40B4-BE49-F238E27FC236}">
                <a16:creationId xmlns:a16="http://schemas.microsoft.com/office/drawing/2014/main" id="{0C7043D8-141A-45FD-B1FA-C7A6441A0BA7}"/>
              </a:ext>
            </a:extLst>
          </p:cNvPr>
          <p:cNvSpPr txBox="1">
            <a:spLocks/>
          </p:cNvSpPr>
          <p:nvPr/>
        </p:nvSpPr>
        <p:spPr>
          <a:xfrm>
            <a:off x="3544888" y="1965325"/>
            <a:ext cx="1841500" cy="2011363"/>
          </a:xfrm>
          <a:prstGeom prst="roundRect">
            <a:avLst>
              <a:gd name="adj" fmla="val 2585"/>
            </a:avLst>
          </a:prstGeom>
          <a:noFill/>
          <a:ln w="25400">
            <a:noFill/>
          </a:ln>
        </p:spPr>
        <p:txBody>
          <a:bodyPr lIns="0" tIns="0" rIns="0" bIns="0"/>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rgbClr val="1C1C1C"/>
                </a:solidFill>
                <a:latin typeface="Twinkl"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GB" sz="23900" dirty="0">
                <a:solidFill>
                  <a:schemeClr val="accent4">
                    <a:lumMod val="75000"/>
                  </a:schemeClr>
                </a:solidFill>
              </a:rPr>
              <a:t>C</a:t>
            </a:r>
          </a:p>
        </p:txBody>
      </p:sp>
      <p:sp>
        <p:nvSpPr>
          <p:cNvPr id="3" name="Rectangle: Rounded Corners 2">
            <a:extLst>
              <a:ext uri="{FF2B5EF4-FFF2-40B4-BE49-F238E27FC236}">
                <a16:creationId xmlns:a16="http://schemas.microsoft.com/office/drawing/2014/main" id="{1BAE9F3B-69C2-45A2-857B-55EC098C45FF}"/>
              </a:ext>
            </a:extLst>
          </p:cNvPr>
          <p:cNvSpPr/>
          <p:nvPr/>
        </p:nvSpPr>
        <p:spPr>
          <a:xfrm>
            <a:off x="755650" y="4986338"/>
            <a:ext cx="7632700" cy="706437"/>
          </a:xfrm>
          <a:prstGeom prst="round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Making a heavy sack easier to lift.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B6921A0-0C89-4115-961D-678B33A7D961}"/>
              </a:ext>
            </a:extLst>
          </p:cNvPr>
          <p:cNvSpPr/>
          <p:nvPr/>
        </p:nvSpPr>
        <p:spPr>
          <a:xfrm>
            <a:off x="755650" y="765175"/>
            <a:ext cx="7632700" cy="708025"/>
          </a:xfrm>
          <a:prstGeom prst="round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3200" dirty="0">
                <a:solidFill>
                  <a:schemeClr val="tx1"/>
                </a:solidFill>
              </a:rPr>
              <a:t>A lever.</a:t>
            </a:r>
          </a:p>
        </p:txBody>
      </p:sp>
      <p:sp>
        <p:nvSpPr>
          <p:cNvPr id="9" name="Title 1">
            <a:extLst>
              <a:ext uri="{FF2B5EF4-FFF2-40B4-BE49-F238E27FC236}">
                <a16:creationId xmlns:a16="http://schemas.microsoft.com/office/drawing/2014/main" id="{4890B2A7-4743-465F-8859-D6A44A64E971}"/>
              </a:ext>
            </a:extLst>
          </p:cNvPr>
          <p:cNvSpPr txBox="1">
            <a:spLocks/>
          </p:cNvSpPr>
          <p:nvPr/>
        </p:nvSpPr>
        <p:spPr>
          <a:xfrm>
            <a:off x="1258888" y="6110288"/>
            <a:ext cx="6553200" cy="322262"/>
          </a:xfrm>
          <a:prstGeom prst="rect">
            <a:avLst/>
          </a:prstGeom>
          <a:noFill/>
          <a:ln>
            <a:noFill/>
          </a:ln>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sz="600" dirty="0">
                <a:latin typeface="Tuffy" panose="020B0603060100000000" pitchFamily="34" charset="0"/>
                <a:ea typeface="Tuffy" panose="020B0603060100000000" pitchFamily="34" charset="0"/>
                <a:cs typeface="Arial" pitchFamily="34" charset="0"/>
              </a:rPr>
              <a:t>Photo courtesy of Elsie </a:t>
            </a:r>
            <a:r>
              <a:rPr lang="en-GB" sz="600" dirty="0" err="1">
                <a:latin typeface="Tuffy" panose="020B0603060100000000" pitchFamily="34" charset="0"/>
                <a:ea typeface="Tuffy" panose="020B0603060100000000" pitchFamily="34" charset="0"/>
                <a:cs typeface="Arial" pitchFamily="34" charset="0"/>
              </a:rPr>
              <a:t>esq.</a:t>
            </a:r>
            <a:r>
              <a:rPr lang="en-GB" sz="600" dirty="0">
                <a:latin typeface="Tuffy" panose="020B0603060100000000" pitchFamily="34" charset="0"/>
                <a:ea typeface="Tuffy" panose="020B0603060100000000" pitchFamily="34" charset="0"/>
                <a:cs typeface="Arial" pitchFamily="34" charset="0"/>
              </a:rPr>
              <a:t> (@flickr.com) - granted under creative commons licence - attribution</a:t>
            </a:r>
          </a:p>
        </p:txBody>
      </p:sp>
      <p:pic>
        <p:nvPicPr>
          <p:cNvPr id="23556" name="Picture 2" descr="http://farm4.staticflickr.com/3096/2587965321_351ca5581f_z.jpg?zz=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8788" y="1731963"/>
            <a:ext cx="3146425" cy="419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3">
            <a:extLst>
              <a:ext uri="{FF2B5EF4-FFF2-40B4-BE49-F238E27FC236}">
                <a16:creationId xmlns:a16="http://schemas.microsoft.com/office/drawing/2014/main" id="{E22716EA-1209-4928-A1C1-84D646DC59AD}"/>
              </a:ext>
            </a:extLst>
          </p:cNvPr>
          <p:cNvSpPr/>
          <p:nvPr/>
        </p:nvSpPr>
        <p:spPr bwMode="auto">
          <a:xfrm>
            <a:off x="503238" y="568325"/>
            <a:ext cx="8137525" cy="1292225"/>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9219" name="Title 1"/>
          <p:cNvSpPr txBox="1">
            <a:spLocks/>
          </p:cNvSpPr>
          <p:nvPr/>
        </p:nvSpPr>
        <p:spPr bwMode="auto">
          <a:xfrm>
            <a:off x="628650" y="790575"/>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spcBef>
                <a:spcPct val="0"/>
              </a:spcBef>
              <a:buFontTx/>
              <a:buNone/>
            </a:pPr>
            <a:r>
              <a:rPr lang="en-US" altLang="en-US" sz="3600">
                <a:solidFill>
                  <a:schemeClr val="tx1"/>
                </a:solidFill>
                <a:latin typeface="Twinkl SemiBold" pitchFamily="2" charset="0"/>
              </a:rPr>
              <a:t>Aim</a:t>
            </a:r>
          </a:p>
        </p:txBody>
      </p:sp>
      <p:sp>
        <p:nvSpPr>
          <p:cNvPr id="9220" name="Content Placeholder 15"/>
          <p:cNvSpPr>
            <a:spLocks noGrp="1"/>
          </p:cNvSpPr>
          <p:nvPr>
            <p:ph idx="1"/>
          </p:nvPr>
        </p:nvSpPr>
        <p:spPr>
          <a:xfrm>
            <a:off x="628650" y="1182688"/>
            <a:ext cx="7886700" cy="1409700"/>
          </a:xfrm>
        </p:spPr>
        <p:txBody>
          <a:bodyPr/>
          <a:lstStyle/>
          <a:p>
            <a:pPr eaLnBrk="1" hangingPunct="1"/>
            <a:r>
              <a:rPr lang="en-GB" altLang="en-US" smtClean="0">
                <a:latin typeface="Twinkl" pitchFamily="2" charset="0"/>
              </a:rPr>
              <a:t>To recognise levers, gears and pulleys.</a:t>
            </a:r>
          </a:p>
          <a:p>
            <a:pPr eaLnBrk="1" hangingPunct="1"/>
            <a:r>
              <a:rPr lang="en-GB" altLang="en-US" smtClean="0">
                <a:latin typeface="Twinkl" pitchFamily="2" charset="0"/>
              </a:rPr>
              <a:t>To build a lever, gear and pulley.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20"/>
          <p:cNvSpPr>
            <a:spLocks noGrp="1"/>
          </p:cNvSpPr>
          <p:nvPr>
            <p:ph type="title"/>
          </p:nvPr>
        </p:nvSpPr>
        <p:spPr>
          <a:xfrm>
            <a:off x="457200" y="479425"/>
            <a:ext cx="8220075" cy="993775"/>
          </a:xfrm>
        </p:spPr>
        <p:txBody>
          <a:bodyPr/>
          <a:lstStyle/>
          <a:p>
            <a:pPr eaLnBrk="1" hangingPunct="1"/>
            <a:r>
              <a:rPr lang="en-GB" altLang="en-US" sz="3600" smtClean="0"/>
              <a:t>Recap</a:t>
            </a:r>
          </a:p>
        </p:txBody>
      </p:sp>
      <p:sp>
        <p:nvSpPr>
          <p:cNvPr id="10243" name="Content Placeholder 21"/>
          <p:cNvSpPr>
            <a:spLocks noGrp="1"/>
          </p:cNvSpPr>
          <p:nvPr>
            <p:ph idx="1"/>
          </p:nvPr>
        </p:nvSpPr>
        <p:spPr>
          <a:xfrm>
            <a:off x="755650" y="1325563"/>
            <a:ext cx="7632700" cy="1230312"/>
          </a:xfrm>
        </p:spPr>
        <p:txBody>
          <a:bodyPr lIns="108000" tIns="108000" rIns="108000" bIns="108000"/>
          <a:lstStyle/>
          <a:p>
            <a:pPr eaLnBrk="1" hangingPunct="1"/>
            <a:r>
              <a:rPr lang="en-GB" altLang="en-US" smtClean="0">
                <a:latin typeface="Twinkl" pitchFamily="2" charset="0"/>
              </a:rPr>
              <a:t>These sky divers have jumped out of an aeroplane and are falling quickly towards earth. </a:t>
            </a:r>
          </a:p>
          <a:p>
            <a:pPr eaLnBrk="1" hangingPunct="1"/>
            <a:r>
              <a:rPr lang="en-GB" altLang="en-US" smtClean="0">
                <a:latin typeface="Twinkl" pitchFamily="2" charset="0"/>
              </a:rPr>
              <a:t>What forces are affecting them? </a:t>
            </a:r>
          </a:p>
        </p:txBody>
      </p:sp>
      <p:pic>
        <p:nvPicPr>
          <p:cNvPr id="1024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24063" y="2408238"/>
            <a:ext cx="5095875" cy="339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4F93E0E8-A564-4137-9296-CB1DA0287B9C}"/>
              </a:ext>
            </a:extLst>
          </p:cNvPr>
          <p:cNvSpPr txBox="1">
            <a:spLocks/>
          </p:cNvSpPr>
          <p:nvPr/>
        </p:nvSpPr>
        <p:spPr>
          <a:xfrm>
            <a:off x="1258888" y="6110288"/>
            <a:ext cx="6553200" cy="322262"/>
          </a:xfrm>
          <a:prstGeom prst="rect">
            <a:avLst/>
          </a:prstGeom>
          <a:noFill/>
          <a:ln>
            <a:noFill/>
          </a:ln>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sz="600" dirty="0">
                <a:latin typeface="Tuffy" panose="020B0603060100000000" pitchFamily="34" charset="0"/>
                <a:ea typeface="Tuffy" panose="020B0603060100000000" pitchFamily="34" charset="0"/>
                <a:cs typeface="Arial" pitchFamily="34" charset="0"/>
              </a:rPr>
              <a:t>Photo courtesy of </a:t>
            </a:r>
            <a:r>
              <a:rPr lang="en-GB" sz="600" dirty="0" err="1">
                <a:latin typeface="Tuffy" panose="020B0603060100000000" pitchFamily="34" charset="0"/>
                <a:ea typeface="Tuffy" panose="020B0603060100000000" pitchFamily="34" charset="0"/>
                <a:cs typeface="Arial" pitchFamily="34" charset="0"/>
              </a:rPr>
              <a:t>mnapoleon</a:t>
            </a:r>
            <a:r>
              <a:rPr lang="en-GB" sz="600" dirty="0">
                <a:latin typeface="Tuffy" panose="020B0603060100000000" pitchFamily="34" charset="0"/>
                <a:ea typeface="Tuffy" panose="020B0603060100000000" pitchFamily="34" charset="0"/>
                <a:cs typeface="Arial" pitchFamily="34" charset="0"/>
              </a:rPr>
              <a:t> (@flickr.com) - granted under creative commons licence - attribution</a:t>
            </a:r>
          </a:p>
        </p:txBody>
      </p:sp>
      <p:sp>
        <p:nvSpPr>
          <p:cNvPr id="2" name="Rectangle: Rounded Corners 1">
            <a:extLst>
              <a:ext uri="{FF2B5EF4-FFF2-40B4-BE49-F238E27FC236}">
                <a16:creationId xmlns:a16="http://schemas.microsoft.com/office/drawing/2014/main" id="{003614D6-4485-4888-BDE1-C524D4160BE5}"/>
              </a:ext>
            </a:extLst>
          </p:cNvPr>
          <p:cNvSpPr/>
          <p:nvPr/>
        </p:nvSpPr>
        <p:spPr>
          <a:xfrm>
            <a:off x="1069975" y="2555875"/>
            <a:ext cx="1957388" cy="514350"/>
          </a:xfrm>
          <a:prstGeom prst="roundRect">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000" dirty="0">
                <a:solidFill>
                  <a:schemeClr val="tx1"/>
                </a:solidFill>
              </a:rPr>
              <a:t>Gravity</a:t>
            </a:r>
          </a:p>
        </p:txBody>
      </p:sp>
      <p:sp>
        <p:nvSpPr>
          <p:cNvPr id="7" name="Rectangle: Rounded Corners 6">
            <a:extLst>
              <a:ext uri="{FF2B5EF4-FFF2-40B4-BE49-F238E27FC236}">
                <a16:creationId xmlns:a16="http://schemas.microsoft.com/office/drawing/2014/main" id="{1EE4C750-EB51-476D-81A1-E80172696386}"/>
              </a:ext>
            </a:extLst>
          </p:cNvPr>
          <p:cNvSpPr/>
          <p:nvPr/>
        </p:nvSpPr>
        <p:spPr>
          <a:xfrm>
            <a:off x="6210300" y="5213350"/>
            <a:ext cx="1957388" cy="515938"/>
          </a:xfrm>
          <a:prstGeom prst="roundRect">
            <a:avLst/>
          </a:prstGeom>
          <a:solidFill>
            <a:schemeClr val="bg1"/>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000" dirty="0">
                <a:solidFill>
                  <a:schemeClr val="tx1"/>
                </a:solidFill>
              </a:rPr>
              <a:t>Air Resistance</a:t>
            </a:r>
          </a:p>
        </p:txBody>
      </p:sp>
      <p:sp>
        <p:nvSpPr>
          <p:cNvPr id="3" name="Arrow: Right 2">
            <a:extLst>
              <a:ext uri="{FF2B5EF4-FFF2-40B4-BE49-F238E27FC236}">
                <a16:creationId xmlns:a16="http://schemas.microsoft.com/office/drawing/2014/main" id="{478C9100-11F3-4639-89FF-DB4A3CA56801}"/>
              </a:ext>
            </a:extLst>
          </p:cNvPr>
          <p:cNvSpPr/>
          <p:nvPr/>
        </p:nvSpPr>
        <p:spPr>
          <a:xfrm rot="5400000">
            <a:off x="880269" y="3050381"/>
            <a:ext cx="879475" cy="500063"/>
          </a:xfrm>
          <a:prstGeom prst="right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9" name="Arrow: Right 8">
            <a:extLst>
              <a:ext uri="{FF2B5EF4-FFF2-40B4-BE49-F238E27FC236}">
                <a16:creationId xmlns:a16="http://schemas.microsoft.com/office/drawing/2014/main" id="{F12B326C-F0A0-44BE-8474-17CB195B5AA5}"/>
              </a:ext>
            </a:extLst>
          </p:cNvPr>
          <p:cNvSpPr/>
          <p:nvPr/>
        </p:nvSpPr>
        <p:spPr>
          <a:xfrm rot="16200000">
            <a:off x="6304756" y="4583907"/>
            <a:ext cx="879475" cy="500062"/>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3"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BB7CA02-5E69-479C-92A7-927B487F9BDA}"/>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618" t="11910" r="537" b="7958"/>
          <a:stretch/>
        </p:blipFill>
        <p:spPr>
          <a:xfrm>
            <a:off x="762000" y="1701800"/>
            <a:ext cx="7585159" cy="4391026"/>
          </a:xfrm>
          <a:prstGeom prst="roundRect">
            <a:avLst>
              <a:gd name="adj" fmla="val 0"/>
            </a:avLst>
          </a:prstGeom>
        </p:spPr>
      </p:pic>
      <p:sp>
        <p:nvSpPr>
          <p:cNvPr id="11267" name="Content Placeholder 21"/>
          <p:cNvSpPr>
            <a:spLocks/>
          </p:cNvSpPr>
          <p:nvPr/>
        </p:nvSpPr>
        <p:spPr bwMode="auto">
          <a:xfrm>
            <a:off x="755650" y="736600"/>
            <a:ext cx="7632700" cy="1228725"/>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108000" tIns="108000" rIns="108000" bIns="108000"/>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buFont typeface="Arial" panose="020B0604020202020204" pitchFamily="34" charset="0"/>
              <a:buNone/>
            </a:pPr>
            <a:r>
              <a:rPr lang="en-GB" altLang="en-US"/>
              <a:t>This submarine is diving downwards and forwards into the sea.</a:t>
            </a:r>
            <a:br>
              <a:rPr lang="en-GB" altLang="en-US"/>
            </a:br>
            <a:r>
              <a:rPr lang="en-GB" altLang="en-US"/>
              <a:t>What forces are affecting it?</a:t>
            </a:r>
            <a:r>
              <a:rPr lang="en-GB" altLang="en-US" sz="2400"/>
              <a:t/>
            </a:r>
            <a:br>
              <a:rPr lang="en-GB" altLang="en-US" sz="2400"/>
            </a:br>
            <a:endParaRPr lang="en-GB" altLang="en-US"/>
          </a:p>
        </p:txBody>
      </p:sp>
      <p:sp>
        <p:nvSpPr>
          <p:cNvPr id="7" name="Rectangle: Rounded Corners 6">
            <a:extLst>
              <a:ext uri="{FF2B5EF4-FFF2-40B4-BE49-F238E27FC236}">
                <a16:creationId xmlns:a16="http://schemas.microsoft.com/office/drawing/2014/main" id="{150987A9-E2C6-40AF-901E-5F67284DC0B6}"/>
              </a:ext>
            </a:extLst>
          </p:cNvPr>
          <p:cNvSpPr/>
          <p:nvPr/>
        </p:nvSpPr>
        <p:spPr>
          <a:xfrm>
            <a:off x="769938" y="1701800"/>
            <a:ext cx="1957387" cy="665163"/>
          </a:xfrm>
          <a:prstGeom prst="roundRect">
            <a:avLst>
              <a:gd name="adj" fmla="val 0"/>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000" dirty="0">
                <a:solidFill>
                  <a:schemeClr val="tx1"/>
                </a:solidFill>
              </a:rPr>
              <a:t>gravity</a:t>
            </a:r>
          </a:p>
        </p:txBody>
      </p:sp>
      <p:sp>
        <p:nvSpPr>
          <p:cNvPr id="8" name="Arrow: Right 7">
            <a:extLst>
              <a:ext uri="{FF2B5EF4-FFF2-40B4-BE49-F238E27FC236}">
                <a16:creationId xmlns:a16="http://schemas.microsoft.com/office/drawing/2014/main" id="{FA331F96-20EB-486B-BC5C-77E72231716B}"/>
              </a:ext>
            </a:extLst>
          </p:cNvPr>
          <p:cNvSpPr/>
          <p:nvPr/>
        </p:nvSpPr>
        <p:spPr>
          <a:xfrm rot="5400000">
            <a:off x="2178844" y="2556669"/>
            <a:ext cx="879475" cy="500063"/>
          </a:xfrm>
          <a:prstGeom prst="right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9" name="Rectangle: Rounded Corners 8">
            <a:extLst>
              <a:ext uri="{FF2B5EF4-FFF2-40B4-BE49-F238E27FC236}">
                <a16:creationId xmlns:a16="http://schemas.microsoft.com/office/drawing/2014/main" id="{51487E44-E340-4F2F-BE84-1A9D8A404034}"/>
              </a:ext>
            </a:extLst>
          </p:cNvPr>
          <p:cNvSpPr/>
          <p:nvPr/>
        </p:nvSpPr>
        <p:spPr>
          <a:xfrm>
            <a:off x="6367463" y="1701800"/>
            <a:ext cx="1958975" cy="758825"/>
          </a:xfrm>
          <a:prstGeom prst="roundRect">
            <a:avLst>
              <a:gd name="adj" fmla="val 0"/>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000" dirty="0">
                <a:solidFill>
                  <a:schemeClr val="tx1"/>
                </a:solidFill>
              </a:rPr>
              <a:t>Driving forces of the engines</a:t>
            </a:r>
          </a:p>
        </p:txBody>
      </p:sp>
      <p:sp>
        <p:nvSpPr>
          <p:cNvPr id="10" name="Arrow: Right 9">
            <a:extLst>
              <a:ext uri="{FF2B5EF4-FFF2-40B4-BE49-F238E27FC236}">
                <a16:creationId xmlns:a16="http://schemas.microsoft.com/office/drawing/2014/main" id="{0BBC1FD4-912B-4C0D-BED9-5535061A323D}"/>
              </a:ext>
            </a:extLst>
          </p:cNvPr>
          <p:cNvSpPr/>
          <p:nvPr/>
        </p:nvSpPr>
        <p:spPr>
          <a:xfrm rot="10800000">
            <a:off x="5473700" y="2081213"/>
            <a:ext cx="879475" cy="500062"/>
          </a:xfrm>
          <a:prstGeom prst="right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1" name="Rectangle: Rounded Corners 10">
            <a:extLst>
              <a:ext uri="{FF2B5EF4-FFF2-40B4-BE49-F238E27FC236}">
                <a16:creationId xmlns:a16="http://schemas.microsoft.com/office/drawing/2014/main" id="{282998C5-B171-40FC-BC0E-D7F0972FBA2D}"/>
              </a:ext>
            </a:extLst>
          </p:cNvPr>
          <p:cNvSpPr/>
          <p:nvPr/>
        </p:nvSpPr>
        <p:spPr>
          <a:xfrm>
            <a:off x="6369050" y="5438775"/>
            <a:ext cx="1958975" cy="644525"/>
          </a:xfrm>
          <a:prstGeom prst="roundRect">
            <a:avLst>
              <a:gd name="adj" fmla="val 0"/>
            </a:avLst>
          </a:prstGeom>
          <a:solidFill>
            <a:schemeClr val="bg1"/>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000">
                <a:solidFill>
                  <a:schemeClr val="tx1"/>
                </a:solidFill>
              </a:rPr>
              <a:t>upthrust</a:t>
            </a:r>
            <a:r>
              <a:rPr lang="en-GB" sz="2000" dirty="0">
                <a:solidFill>
                  <a:schemeClr val="tx1"/>
                </a:solidFill>
              </a:rPr>
              <a:t> of the water</a:t>
            </a:r>
          </a:p>
        </p:txBody>
      </p:sp>
      <p:sp>
        <p:nvSpPr>
          <p:cNvPr id="12" name="Arrow: Right 11">
            <a:extLst>
              <a:ext uri="{FF2B5EF4-FFF2-40B4-BE49-F238E27FC236}">
                <a16:creationId xmlns:a16="http://schemas.microsoft.com/office/drawing/2014/main" id="{1C23EBA1-2EE7-41C2-AEF9-A4613B9E7B51}"/>
              </a:ext>
            </a:extLst>
          </p:cNvPr>
          <p:cNvSpPr/>
          <p:nvPr/>
        </p:nvSpPr>
        <p:spPr>
          <a:xfrm rot="16200000">
            <a:off x="6042819" y="4749006"/>
            <a:ext cx="879475" cy="500063"/>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3" name="Rectangle: Rounded Corners 12">
            <a:extLst>
              <a:ext uri="{FF2B5EF4-FFF2-40B4-BE49-F238E27FC236}">
                <a16:creationId xmlns:a16="http://schemas.microsoft.com/office/drawing/2014/main" id="{C94C6C63-E74D-480D-9707-5EFDCB8705C6}"/>
              </a:ext>
            </a:extLst>
          </p:cNvPr>
          <p:cNvSpPr/>
          <p:nvPr/>
        </p:nvSpPr>
        <p:spPr>
          <a:xfrm>
            <a:off x="763588" y="5430838"/>
            <a:ext cx="1958975" cy="642937"/>
          </a:xfrm>
          <a:prstGeom prst="roundRect">
            <a:avLst>
              <a:gd name="adj" fmla="val 0"/>
            </a:avLst>
          </a:prstGeom>
          <a:solidFill>
            <a:schemeClr val="bg1"/>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000" dirty="0">
                <a:solidFill>
                  <a:schemeClr val="tx1"/>
                </a:solidFill>
              </a:rPr>
              <a:t>water resistance</a:t>
            </a:r>
          </a:p>
        </p:txBody>
      </p:sp>
      <p:sp>
        <p:nvSpPr>
          <p:cNvPr id="14" name="Arrow: Right 13">
            <a:extLst>
              <a:ext uri="{FF2B5EF4-FFF2-40B4-BE49-F238E27FC236}">
                <a16:creationId xmlns:a16="http://schemas.microsoft.com/office/drawing/2014/main" id="{40BBE0CB-3033-4EF8-8733-C30D0D69A36C}"/>
              </a:ext>
            </a:extLst>
          </p:cNvPr>
          <p:cNvSpPr/>
          <p:nvPr/>
        </p:nvSpPr>
        <p:spPr>
          <a:xfrm>
            <a:off x="2728913" y="5297488"/>
            <a:ext cx="879475" cy="500062"/>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1"/>
          <p:cNvSpPr>
            <a:spLocks/>
          </p:cNvSpPr>
          <p:nvPr/>
        </p:nvSpPr>
        <p:spPr bwMode="auto">
          <a:xfrm>
            <a:off x="755650" y="736600"/>
            <a:ext cx="7632700" cy="1228725"/>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108000" tIns="108000" rIns="108000" bIns="108000"/>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buFont typeface="Arial" panose="020B0604020202020204" pitchFamily="34" charset="0"/>
              <a:buNone/>
            </a:pPr>
            <a:r>
              <a:rPr lang="en-GB" altLang="en-US" sz="3600">
                <a:latin typeface="Twinkl SemiBold" pitchFamily="2" charset="0"/>
              </a:rPr>
              <a:t>Introduction</a:t>
            </a:r>
          </a:p>
        </p:txBody>
      </p:sp>
      <p:sp>
        <p:nvSpPr>
          <p:cNvPr id="15" name="Title 1">
            <a:extLst>
              <a:ext uri="{FF2B5EF4-FFF2-40B4-BE49-F238E27FC236}">
                <a16:creationId xmlns:a16="http://schemas.microsoft.com/office/drawing/2014/main" id="{96A8D834-FF59-4F3B-99C0-A72217E71FEE}"/>
              </a:ext>
            </a:extLst>
          </p:cNvPr>
          <p:cNvSpPr txBox="1">
            <a:spLocks/>
          </p:cNvSpPr>
          <p:nvPr/>
        </p:nvSpPr>
        <p:spPr>
          <a:xfrm>
            <a:off x="1258888" y="6110288"/>
            <a:ext cx="6553200" cy="322262"/>
          </a:xfrm>
          <a:prstGeom prst="rect">
            <a:avLst/>
          </a:prstGeom>
          <a:noFill/>
          <a:ln>
            <a:noFill/>
          </a:ln>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sz="600" dirty="0">
                <a:latin typeface="Tuffy" panose="020B0603060100000000" pitchFamily="34" charset="0"/>
                <a:ea typeface="Tuffy" panose="020B0603060100000000" pitchFamily="34" charset="0"/>
                <a:cs typeface="Arial" pitchFamily="34" charset="0"/>
              </a:rPr>
              <a:t>Photo courtesy of </a:t>
            </a:r>
            <a:r>
              <a:rPr lang="en-GB" sz="600" dirty="0" err="1">
                <a:latin typeface="Tuffy" panose="020B0603060100000000" pitchFamily="34" charset="0"/>
                <a:ea typeface="Tuffy" panose="020B0603060100000000" pitchFamily="34" charset="0"/>
                <a:cs typeface="Arial" pitchFamily="34" charset="0"/>
              </a:rPr>
              <a:t>hoyasmeg</a:t>
            </a:r>
            <a:r>
              <a:rPr lang="en-GB" sz="600" dirty="0">
                <a:latin typeface="Tuffy" panose="020B0603060100000000" pitchFamily="34" charset="0"/>
                <a:ea typeface="Tuffy" panose="020B0603060100000000" pitchFamily="34" charset="0"/>
                <a:cs typeface="Arial" pitchFamily="34" charset="0"/>
              </a:rPr>
              <a:t> (@flickr.com) - granted under creative commons licence - attribution</a:t>
            </a:r>
          </a:p>
        </p:txBody>
      </p:sp>
      <p:sp>
        <p:nvSpPr>
          <p:cNvPr id="12292" name="Content Placeholder 1"/>
          <p:cNvSpPr>
            <a:spLocks noGrp="1"/>
          </p:cNvSpPr>
          <p:nvPr>
            <p:ph idx="1"/>
          </p:nvPr>
        </p:nvSpPr>
        <p:spPr>
          <a:xfrm>
            <a:off x="755650" y="1514475"/>
            <a:ext cx="7632700" cy="4578350"/>
          </a:xfrm>
        </p:spPr>
        <p:txBody>
          <a:bodyPr/>
          <a:lstStyle/>
          <a:p>
            <a:pPr eaLnBrk="1" hangingPunct="1"/>
            <a:r>
              <a:rPr lang="en-GB" altLang="en-US" smtClean="0">
                <a:latin typeface="Twinkl" pitchFamily="2" charset="0"/>
              </a:rPr>
              <a:t>Levers, gears and pulleys are all mechanisms that make jobs easier to do. </a:t>
            </a:r>
          </a:p>
          <a:p>
            <a:pPr eaLnBrk="1" hangingPunct="1"/>
            <a:r>
              <a:rPr lang="en-GB" altLang="en-US" smtClean="0">
                <a:latin typeface="Twinkl" pitchFamily="2" charset="0"/>
              </a:rPr>
              <a:t>Or sometimes just for fun!</a:t>
            </a:r>
          </a:p>
        </p:txBody>
      </p:sp>
      <p:pic>
        <p:nvPicPr>
          <p:cNvPr id="1229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70063" y="3292475"/>
            <a:ext cx="560387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4850" y="2622550"/>
            <a:ext cx="7734300" cy="325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1"/>
          <p:cNvSpPr>
            <a:spLocks/>
          </p:cNvSpPr>
          <p:nvPr/>
        </p:nvSpPr>
        <p:spPr bwMode="auto">
          <a:xfrm>
            <a:off x="755650" y="736600"/>
            <a:ext cx="7632700" cy="1228725"/>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108000" tIns="108000" rIns="108000" bIns="108000"/>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buFont typeface="Arial" panose="020B0604020202020204" pitchFamily="34" charset="0"/>
              <a:buNone/>
            </a:pPr>
            <a:r>
              <a:rPr lang="en-GB" altLang="en-US" sz="3600">
                <a:latin typeface="Twinkl SemiBold" pitchFamily="2" charset="0"/>
              </a:rPr>
              <a:t>Levers</a:t>
            </a:r>
          </a:p>
        </p:txBody>
      </p:sp>
      <p:sp>
        <p:nvSpPr>
          <p:cNvPr id="13315" name="Content Placeholder 1"/>
          <p:cNvSpPr>
            <a:spLocks noGrp="1"/>
          </p:cNvSpPr>
          <p:nvPr>
            <p:ph idx="1"/>
          </p:nvPr>
        </p:nvSpPr>
        <p:spPr>
          <a:xfrm>
            <a:off x="755650" y="1514475"/>
            <a:ext cx="7632700" cy="4578350"/>
          </a:xfrm>
        </p:spPr>
        <p:txBody>
          <a:bodyPr/>
          <a:lstStyle/>
          <a:p>
            <a:pPr eaLnBrk="1" hangingPunct="1"/>
            <a:r>
              <a:rPr lang="en-GB" altLang="en-US" smtClean="0">
                <a:latin typeface="Twinkl" pitchFamily="2" charset="0"/>
              </a:rPr>
              <a:t>Levers are the simplest type of mechanism. They are really good at lifting objects and can be used to make objects easier to lift. </a:t>
            </a:r>
          </a:p>
          <a:p>
            <a:pPr eaLnBrk="1" hangingPunct="1"/>
            <a:endParaRPr lang="en-GB" altLang="en-US" smtClean="0">
              <a:latin typeface="Twinkl" pitchFamily="2" charset="0"/>
            </a:endParaRPr>
          </a:p>
          <a:p>
            <a:pPr eaLnBrk="1" hangingPunct="1"/>
            <a:endParaRPr lang="en-GB" altLang="en-US" smtClean="0">
              <a:latin typeface="Twinkl" pitchFamily="2" charset="0"/>
            </a:endParaRPr>
          </a:p>
          <a:p>
            <a:pPr eaLnBrk="1" hangingPunct="1"/>
            <a:endParaRPr lang="en-GB" altLang="en-US" smtClean="0">
              <a:latin typeface="Twinkl" pitchFamily="2" charset="0"/>
            </a:endParaRPr>
          </a:p>
          <a:p>
            <a:pPr eaLnBrk="1" hangingPunct="1"/>
            <a:endParaRPr lang="en-GB" altLang="en-US" smtClean="0">
              <a:latin typeface="Twinkl" pitchFamily="2" charset="0"/>
            </a:endParaRPr>
          </a:p>
          <a:p>
            <a:pPr eaLnBrk="1" hangingPunct="1"/>
            <a:endParaRPr lang="en-GB" altLang="en-US" smtClean="0">
              <a:latin typeface="Twinkl" pitchFamily="2" charset="0"/>
            </a:endParaRPr>
          </a:p>
          <a:p>
            <a:pPr eaLnBrk="1" hangingPunct="1"/>
            <a:endParaRPr lang="en-GB" altLang="en-US" smtClean="0">
              <a:latin typeface="Twinkl" pitchFamily="2" charset="0"/>
            </a:endParaRPr>
          </a:p>
          <a:p>
            <a:pPr eaLnBrk="1" hangingPunct="1"/>
            <a:endParaRPr lang="en-GB" altLang="en-US" smtClean="0">
              <a:latin typeface="Twinkl" pitchFamily="2" charset="0"/>
            </a:endParaRPr>
          </a:p>
          <a:p>
            <a:pPr eaLnBrk="1" hangingPunct="1"/>
            <a:endParaRPr lang="en-GB" altLang="en-US" smtClean="0">
              <a:latin typeface="Twinkl" pitchFamily="2" charset="0"/>
            </a:endParaRPr>
          </a:p>
          <a:p>
            <a:pPr eaLnBrk="1" hangingPunct="1"/>
            <a:r>
              <a:rPr lang="en-GB" altLang="en-US" smtClean="0">
                <a:latin typeface="Twinkl" pitchFamily="2" charset="0"/>
              </a:rPr>
              <a:t>Here are three levers. Which lever will make lifting the block easiest?</a:t>
            </a:r>
          </a:p>
          <a:p>
            <a:pPr eaLnBrk="1" hangingPunct="1"/>
            <a:r>
              <a:rPr lang="en-GB" altLang="en-US" smtClean="0">
                <a:latin typeface="Twinkl" pitchFamily="2" charset="0"/>
              </a:rPr>
              <a:t>Let’s find out …</a:t>
            </a:r>
          </a:p>
        </p:txBody>
      </p:sp>
      <p:pic>
        <p:nvPicPr>
          <p:cNvPr id="1331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70063" y="3206750"/>
            <a:ext cx="560387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22">
            <a:extLst>
              <a:ext uri="{FF2B5EF4-FFF2-40B4-BE49-F238E27FC236}">
                <a16:creationId xmlns:a16="http://schemas.microsoft.com/office/drawing/2014/main" id="{F36DD4FB-8518-4CF5-B26E-4F7F5B07840A}"/>
              </a:ext>
            </a:extLst>
          </p:cNvPr>
          <p:cNvSpPr/>
          <p:nvPr/>
        </p:nvSpPr>
        <p:spPr>
          <a:xfrm>
            <a:off x="3290888" y="2455863"/>
            <a:ext cx="2573337" cy="2305050"/>
          </a:xfrm>
          <a:prstGeom prst="roundRect">
            <a:avLst/>
          </a:prstGeom>
          <a:solidFill>
            <a:schemeClr val="bg1"/>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9" name="red 1">
            <a:extLst>
              <a:ext uri="{FF2B5EF4-FFF2-40B4-BE49-F238E27FC236}">
                <a16:creationId xmlns:a16="http://schemas.microsoft.com/office/drawing/2014/main" id="{C910F7D6-00B9-4F3F-9A79-61EB7EF64553}"/>
              </a:ext>
            </a:extLst>
          </p:cNvPr>
          <p:cNvSpPr/>
          <p:nvPr/>
        </p:nvSpPr>
        <p:spPr>
          <a:xfrm>
            <a:off x="3284538" y="2449513"/>
            <a:ext cx="2573337" cy="2303462"/>
          </a:xfrm>
          <a:prstGeom prst="roundRect">
            <a:avLst/>
          </a:prstGeom>
          <a:solidFill>
            <a:srgbClr val="FF0000"/>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8" name="Rounded Rectangle 23">
            <a:extLst>
              <a:ext uri="{FF2B5EF4-FFF2-40B4-BE49-F238E27FC236}">
                <a16:creationId xmlns:a16="http://schemas.microsoft.com/office/drawing/2014/main" id="{D57BA9A3-1765-462D-988B-FC049FF8735A}"/>
              </a:ext>
            </a:extLst>
          </p:cNvPr>
          <p:cNvSpPr/>
          <p:nvPr/>
        </p:nvSpPr>
        <p:spPr>
          <a:xfrm>
            <a:off x="5927725" y="2436813"/>
            <a:ext cx="2571750" cy="2303462"/>
          </a:xfrm>
          <a:prstGeom prst="roundRect">
            <a:avLst/>
          </a:prstGeom>
          <a:solidFill>
            <a:schemeClr val="bg1"/>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9" name="Rounded Rectangle 19">
            <a:extLst>
              <a:ext uri="{FF2B5EF4-FFF2-40B4-BE49-F238E27FC236}">
                <a16:creationId xmlns:a16="http://schemas.microsoft.com/office/drawing/2014/main" id="{1E4B7D0B-326D-42B4-9277-F0BCEDC93229}"/>
              </a:ext>
            </a:extLst>
          </p:cNvPr>
          <p:cNvSpPr/>
          <p:nvPr/>
        </p:nvSpPr>
        <p:spPr>
          <a:xfrm>
            <a:off x="646113" y="2449513"/>
            <a:ext cx="2573337" cy="2303462"/>
          </a:xfrm>
          <a:prstGeom prst="roundRect">
            <a:avLst/>
          </a:prstGeom>
          <a:solidFill>
            <a:schemeClr val="bg1"/>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30" name="red 1">
            <a:extLst>
              <a:ext uri="{FF2B5EF4-FFF2-40B4-BE49-F238E27FC236}">
                <a16:creationId xmlns:a16="http://schemas.microsoft.com/office/drawing/2014/main" id="{E2FD17F6-C823-4D89-91A1-12A054E70A1F}"/>
              </a:ext>
            </a:extLst>
          </p:cNvPr>
          <p:cNvSpPr/>
          <p:nvPr/>
        </p:nvSpPr>
        <p:spPr>
          <a:xfrm>
            <a:off x="5926138" y="2449513"/>
            <a:ext cx="2573337" cy="2303462"/>
          </a:xfrm>
          <a:prstGeom prst="roundRect">
            <a:avLst/>
          </a:prstGeom>
          <a:solidFill>
            <a:srgbClr val="FF0000"/>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8" name="green">
            <a:extLst>
              <a:ext uri="{FF2B5EF4-FFF2-40B4-BE49-F238E27FC236}">
                <a16:creationId xmlns:a16="http://schemas.microsoft.com/office/drawing/2014/main" id="{1457E12E-F82C-4177-9679-0878578E0A43}"/>
              </a:ext>
            </a:extLst>
          </p:cNvPr>
          <p:cNvSpPr/>
          <p:nvPr/>
        </p:nvSpPr>
        <p:spPr>
          <a:xfrm>
            <a:off x="646113" y="2449513"/>
            <a:ext cx="2573337" cy="2303462"/>
          </a:xfrm>
          <a:prstGeom prst="roundRect">
            <a:avLst/>
          </a:prstGeom>
          <a:solidFill>
            <a:srgbClr val="92D050"/>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nvGrpSpPr>
          <p:cNvPr id="13323" name="Group 1"/>
          <p:cNvGrpSpPr>
            <a:grpSpLocks/>
          </p:cNvGrpSpPr>
          <p:nvPr/>
        </p:nvGrpSpPr>
        <p:grpSpPr bwMode="auto">
          <a:xfrm>
            <a:off x="735013" y="2713038"/>
            <a:ext cx="2324100" cy="1238250"/>
            <a:chOff x="812982" y="3062109"/>
            <a:chExt cx="2324100" cy="1238250"/>
          </a:xfrm>
        </p:grpSpPr>
        <p:sp>
          <p:nvSpPr>
            <p:cNvPr id="11" name="Rectangle 10">
              <a:extLst>
                <a:ext uri="{FF2B5EF4-FFF2-40B4-BE49-F238E27FC236}">
                  <a16:creationId xmlns:a16="http://schemas.microsoft.com/office/drawing/2014/main" id="{5D9A55DC-2EDE-4B44-A8B6-693724D33B98}"/>
                </a:ext>
              </a:extLst>
            </p:cNvPr>
            <p:cNvSpPr/>
            <p:nvPr/>
          </p:nvSpPr>
          <p:spPr>
            <a:xfrm rot="1177200">
              <a:off x="812982" y="3806646"/>
              <a:ext cx="2303462" cy="8255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srgbClr val="FF0000"/>
                </a:solidFill>
              </a:endParaRPr>
            </a:p>
          </p:txBody>
        </p:sp>
        <p:sp>
          <p:nvSpPr>
            <p:cNvPr id="12" name="Oval 11">
              <a:extLst>
                <a:ext uri="{FF2B5EF4-FFF2-40B4-BE49-F238E27FC236}">
                  <a16:creationId xmlns:a16="http://schemas.microsoft.com/office/drawing/2014/main" id="{3F8DFBB4-2DE3-49B1-A375-593C7D8150A2}"/>
                </a:ext>
              </a:extLst>
            </p:cNvPr>
            <p:cNvSpPr/>
            <p:nvPr/>
          </p:nvSpPr>
          <p:spPr>
            <a:xfrm>
              <a:off x="2086157" y="4011434"/>
              <a:ext cx="287337" cy="28892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3" name="Rounded Rectangle 18">
              <a:extLst>
                <a:ext uri="{FF2B5EF4-FFF2-40B4-BE49-F238E27FC236}">
                  <a16:creationId xmlns:a16="http://schemas.microsoft.com/office/drawing/2014/main" id="{45A80D33-6D7E-4A3D-BFF9-8983F58BB708}"/>
                </a:ext>
              </a:extLst>
            </p:cNvPr>
            <p:cNvSpPr/>
            <p:nvPr/>
          </p:nvSpPr>
          <p:spPr>
            <a:xfrm rot="1236814">
              <a:off x="2776719" y="3773309"/>
              <a:ext cx="360363" cy="360362"/>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srgbClr val="FF0000"/>
                </a:solidFill>
              </a:endParaRPr>
            </a:p>
          </p:txBody>
        </p:sp>
        <p:sp>
          <p:nvSpPr>
            <p:cNvPr id="14" name="Down Arrow 5">
              <a:extLst>
                <a:ext uri="{FF2B5EF4-FFF2-40B4-BE49-F238E27FC236}">
                  <a16:creationId xmlns:a16="http://schemas.microsoft.com/office/drawing/2014/main" id="{17983215-8D11-4EAB-90D8-45444D9B23CB}"/>
                </a:ext>
              </a:extLst>
            </p:cNvPr>
            <p:cNvSpPr/>
            <p:nvPr/>
          </p:nvSpPr>
          <p:spPr>
            <a:xfrm>
              <a:off x="914582" y="3062109"/>
              <a:ext cx="190500" cy="360362"/>
            </a:xfrm>
            <a:prstGeom prst="downArrow">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srgbClr val="FF0000"/>
                </a:solidFill>
              </a:endParaRPr>
            </a:p>
          </p:txBody>
        </p:sp>
      </p:grpSp>
      <p:grpSp>
        <p:nvGrpSpPr>
          <p:cNvPr id="13324" name="Group 2"/>
          <p:cNvGrpSpPr>
            <a:grpSpLocks/>
          </p:cNvGrpSpPr>
          <p:nvPr/>
        </p:nvGrpSpPr>
        <p:grpSpPr bwMode="auto">
          <a:xfrm>
            <a:off x="3419475" y="3008313"/>
            <a:ext cx="2355850" cy="942975"/>
            <a:chOff x="3429000" y="3763963"/>
            <a:chExt cx="2355850" cy="942975"/>
          </a:xfrm>
        </p:grpSpPr>
        <p:sp>
          <p:nvSpPr>
            <p:cNvPr id="18" name="Rectangle 17">
              <a:extLst>
                <a:ext uri="{FF2B5EF4-FFF2-40B4-BE49-F238E27FC236}">
                  <a16:creationId xmlns:a16="http://schemas.microsoft.com/office/drawing/2014/main" id="{C3510003-0D17-4E3D-AD44-144F26CBB2FB}"/>
                </a:ext>
              </a:extLst>
            </p:cNvPr>
            <p:cNvSpPr/>
            <p:nvPr/>
          </p:nvSpPr>
          <p:spPr>
            <a:xfrm rot="537370">
              <a:off x="3429000" y="4338638"/>
              <a:ext cx="2305050" cy="809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9" name="Oval 18">
              <a:extLst>
                <a:ext uri="{FF2B5EF4-FFF2-40B4-BE49-F238E27FC236}">
                  <a16:creationId xmlns:a16="http://schemas.microsoft.com/office/drawing/2014/main" id="{6E1CCDA1-2C82-47EB-92A8-712501666929}"/>
                </a:ext>
              </a:extLst>
            </p:cNvPr>
            <p:cNvSpPr/>
            <p:nvPr/>
          </p:nvSpPr>
          <p:spPr>
            <a:xfrm>
              <a:off x="4387850" y="4419600"/>
              <a:ext cx="288925" cy="28733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0" name="Rounded Rectangle 17">
              <a:extLst>
                <a:ext uri="{FF2B5EF4-FFF2-40B4-BE49-F238E27FC236}">
                  <a16:creationId xmlns:a16="http://schemas.microsoft.com/office/drawing/2014/main" id="{FB716FCE-D9CA-4205-94D2-B72C55E36EDA}"/>
                </a:ext>
              </a:extLst>
            </p:cNvPr>
            <p:cNvSpPr/>
            <p:nvPr/>
          </p:nvSpPr>
          <p:spPr>
            <a:xfrm rot="494836">
              <a:off x="5424488" y="4119563"/>
              <a:ext cx="360362" cy="360362"/>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1" name="Down Arrow 20">
              <a:extLst>
                <a:ext uri="{FF2B5EF4-FFF2-40B4-BE49-F238E27FC236}">
                  <a16:creationId xmlns:a16="http://schemas.microsoft.com/office/drawing/2014/main" id="{1CC06E99-28E1-4ACA-908E-823BBC1E265A}"/>
                </a:ext>
              </a:extLst>
            </p:cNvPr>
            <p:cNvSpPr/>
            <p:nvPr/>
          </p:nvSpPr>
          <p:spPr>
            <a:xfrm>
              <a:off x="3494088" y="3763963"/>
              <a:ext cx="190500" cy="360362"/>
            </a:xfrm>
            <a:prstGeom prst="downArrow">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nvGrpSpPr>
          <p:cNvPr id="13325" name="Group 6"/>
          <p:cNvGrpSpPr>
            <a:grpSpLocks/>
          </p:cNvGrpSpPr>
          <p:nvPr/>
        </p:nvGrpSpPr>
        <p:grpSpPr bwMode="auto">
          <a:xfrm>
            <a:off x="6084888" y="3087688"/>
            <a:ext cx="2336800" cy="854075"/>
            <a:chOff x="6096000" y="3827463"/>
            <a:chExt cx="2336800" cy="854075"/>
          </a:xfrm>
        </p:grpSpPr>
        <p:sp>
          <p:nvSpPr>
            <p:cNvPr id="23" name="Rectangle 22">
              <a:extLst>
                <a:ext uri="{FF2B5EF4-FFF2-40B4-BE49-F238E27FC236}">
                  <a16:creationId xmlns:a16="http://schemas.microsoft.com/office/drawing/2014/main" id="{7A2E48C2-0E77-4B8F-87C4-93FDFF98E538}"/>
                </a:ext>
              </a:extLst>
            </p:cNvPr>
            <p:cNvSpPr/>
            <p:nvPr/>
          </p:nvSpPr>
          <p:spPr>
            <a:xfrm rot="537370">
              <a:off x="6096000" y="4402138"/>
              <a:ext cx="2303462" cy="809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4" name="Oval 23">
              <a:extLst>
                <a:ext uri="{FF2B5EF4-FFF2-40B4-BE49-F238E27FC236}">
                  <a16:creationId xmlns:a16="http://schemas.microsoft.com/office/drawing/2014/main" id="{7460D8FD-6DC0-4A20-8942-6D2FFD66D2FF}"/>
                </a:ext>
              </a:extLst>
            </p:cNvPr>
            <p:cNvSpPr/>
            <p:nvPr/>
          </p:nvSpPr>
          <p:spPr>
            <a:xfrm>
              <a:off x="6445250" y="4392613"/>
              <a:ext cx="287337" cy="28892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5" name="Rounded Rectangle 4">
              <a:extLst>
                <a:ext uri="{FF2B5EF4-FFF2-40B4-BE49-F238E27FC236}">
                  <a16:creationId xmlns:a16="http://schemas.microsoft.com/office/drawing/2014/main" id="{C7A9CFC4-1792-4BCA-AA76-BFD9E7C09001}"/>
                </a:ext>
              </a:extLst>
            </p:cNvPr>
            <p:cNvSpPr/>
            <p:nvPr/>
          </p:nvSpPr>
          <p:spPr>
            <a:xfrm rot="494836">
              <a:off x="8072437" y="4179888"/>
              <a:ext cx="360363" cy="358775"/>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6" name="Down Arrow 21">
              <a:extLst>
                <a:ext uri="{FF2B5EF4-FFF2-40B4-BE49-F238E27FC236}">
                  <a16:creationId xmlns:a16="http://schemas.microsoft.com/office/drawing/2014/main" id="{89122359-25EE-42FA-819D-C94E7AC5B3D6}"/>
                </a:ext>
              </a:extLst>
            </p:cNvPr>
            <p:cNvSpPr/>
            <p:nvPr/>
          </p:nvSpPr>
          <p:spPr>
            <a:xfrm>
              <a:off x="6126162" y="3827463"/>
              <a:ext cx="190500" cy="360362"/>
            </a:xfrm>
            <a:prstGeom prst="downArrow">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sp>
        <p:nvSpPr>
          <p:cNvPr id="3" name="TextBox 8">
            <a:extLst>
              <a:ext uri="{FF2B5EF4-FFF2-40B4-BE49-F238E27FC236}">
                <a16:creationId xmlns:a16="http://schemas.microsoft.com/office/drawing/2014/main" id="{89B82D63-F0AB-4400-B7D6-C5F1C647AB07}"/>
              </a:ext>
            </a:extLst>
          </p:cNvPr>
          <p:cNvSpPr txBox="1">
            <a:spLocks noChangeArrowheads="1"/>
          </p:cNvSpPr>
          <p:nvPr/>
        </p:nvSpPr>
        <p:spPr bwMode="auto">
          <a:xfrm>
            <a:off x="639763" y="4179888"/>
            <a:ext cx="776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defRPr/>
            </a:pPr>
            <a:r>
              <a:rPr lang="en-GB" altLang="en-US" sz="2800" b="1" dirty="0">
                <a:solidFill>
                  <a:schemeClr val="tx1">
                    <a:lumMod val="90000"/>
                    <a:lumOff val="10000"/>
                  </a:schemeClr>
                </a:solidFill>
                <a:latin typeface="Arial" panose="020B0604020202020204" pitchFamily="34" charset="0"/>
              </a:rPr>
              <a:t>A</a:t>
            </a:r>
          </a:p>
        </p:txBody>
      </p:sp>
      <p:sp>
        <p:nvSpPr>
          <p:cNvPr id="4" name="TextBox 24">
            <a:extLst>
              <a:ext uri="{FF2B5EF4-FFF2-40B4-BE49-F238E27FC236}">
                <a16:creationId xmlns:a16="http://schemas.microsoft.com/office/drawing/2014/main" id="{940B4C73-C51B-4559-B1D5-B41FF9D6D13A}"/>
              </a:ext>
            </a:extLst>
          </p:cNvPr>
          <p:cNvSpPr txBox="1">
            <a:spLocks noChangeArrowheads="1"/>
          </p:cNvSpPr>
          <p:nvPr/>
        </p:nvSpPr>
        <p:spPr bwMode="auto">
          <a:xfrm>
            <a:off x="3267075" y="4216400"/>
            <a:ext cx="7762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defRPr/>
            </a:pPr>
            <a:r>
              <a:rPr lang="en-GB" altLang="en-US" sz="2800" b="1" dirty="0">
                <a:solidFill>
                  <a:schemeClr val="tx1">
                    <a:lumMod val="90000"/>
                    <a:lumOff val="10000"/>
                  </a:schemeClr>
                </a:solidFill>
                <a:latin typeface="Arial" panose="020B0604020202020204" pitchFamily="34" charset="0"/>
              </a:rPr>
              <a:t>B</a:t>
            </a:r>
          </a:p>
        </p:txBody>
      </p:sp>
      <p:sp>
        <p:nvSpPr>
          <p:cNvPr id="5" name="TextBox 25">
            <a:extLst>
              <a:ext uri="{FF2B5EF4-FFF2-40B4-BE49-F238E27FC236}">
                <a16:creationId xmlns:a16="http://schemas.microsoft.com/office/drawing/2014/main" id="{D47F6352-3DCA-4DE9-BC14-59AD2FB82B93}"/>
              </a:ext>
            </a:extLst>
          </p:cNvPr>
          <p:cNvSpPr txBox="1">
            <a:spLocks noChangeArrowheads="1"/>
          </p:cNvSpPr>
          <p:nvPr/>
        </p:nvSpPr>
        <p:spPr bwMode="auto">
          <a:xfrm>
            <a:off x="5910263" y="4179888"/>
            <a:ext cx="776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defRPr/>
            </a:pPr>
            <a:r>
              <a:rPr lang="en-GB" altLang="en-US" sz="2800" b="1" dirty="0">
                <a:solidFill>
                  <a:schemeClr val="tx1">
                    <a:lumMod val="90000"/>
                    <a:lumOff val="10000"/>
                  </a:schemeClr>
                </a:solidFill>
                <a:latin typeface="Arial" panose="020B0604020202020204" pitchFamily="34" charset="0"/>
              </a:rPr>
              <a:t>C</a:t>
            </a:r>
          </a:p>
        </p:txBody>
      </p:sp>
      <p:sp>
        <p:nvSpPr>
          <p:cNvPr id="2" name="Rounded Rectangle 1">
            <a:extLst>
              <a:ext uri="{FF2B5EF4-FFF2-40B4-BE49-F238E27FC236}">
                <a16:creationId xmlns:a16="http://schemas.microsoft.com/office/drawing/2014/main" id="{5E24A9B0-E08B-48B4-B36C-699C2E12C5A3}"/>
              </a:ext>
            </a:extLst>
          </p:cNvPr>
          <p:cNvSpPr/>
          <p:nvPr/>
        </p:nvSpPr>
        <p:spPr>
          <a:xfrm>
            <a:off x="2414588" y="5494338"/>
            <a:ext cx="1260475" cy="374650"/>
          </a:xfrm>
          <a:prstGeom prst="roundRect">
            <a:avLst/>
          </a:prstGeom>
          <a:solidFill>
            <a:srgbClr val="18A0DB"/>
          </a:solidFill>
          <a:ln>
            <a:solidFill>
              <a:srgbClr val="11709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Answer</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childTnLst>
                          </p:cTn>
                        </p:par>
                      </p:childTnLst>
                    </p:cTn>
                  </p:par>
                </p:childTnLst>
              </p:cTn>
              <p:nextCondLst>
                <p:cond evt="onClick" delay="0">
                  <p:tgtEl>
                    <p:spTgt spid="2"/>
                  </p:tgtEl>
                </p:cond>
              </p:nextCondLst>
            </p:seq>
          </p:childTnLst>
        </p:cTn>
      </p:par>
    </p:tnLst>
    <p:bldLst>
      <p:bldP spid="29" grpId="0" animBg="1"/>
      <p:bldP spid="30"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1"/>
          <p:cNvSpPr>
            <a:spLocks/>
          </p:cNvSpPr>
          <p:nvPr/>
        </p:nvSpPr>
        <p:spPr bwMode="auto">
          <a:xfrm>
            <a:off x="755650" y="736600"/>
            <a:ext cx="7632700" cy="1228725"/>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108000" tIns="108000" rIns="108000" bIns="108000"/>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buFont typeface="Arial" panose="020B0604020202020204" pitchFamily="34" charset="0"/>
              <a:buNone/>
            </a:pPr>
            <a:r>
              <a:rPr lang="en-GB" altLang="en-US" sz="3600">
                <a:latin typeface="Twinkl SemiBold" pitchFamily="2" charset="0"/>
              </a:rPr>
              <a:t>Gears</a:t>
            </a:r>
          </a:p>
        </p:txBody>
      </p:sp>
      <p:sp>
        <p:nvSpPr>
          <p:cNvPr id="14339" name="Content Placeholder 1"/>
          <p:cNvSpPr>
            <a:spLocks noGrp="1"/>
          </p:cNvSpPr>
          <p:nvPr>
            <p:ph idx="1"/>
          </p:nvPr>
        </p:nvSpPr>
        <p:spPr>
          <a:xfrm>
            <a:off x="755650" y="1514475"/>
            <a:ext cx="5099050" cy="4578350"/>
          </a:xfrm>
        </p:spPr>
        <p:txBody>
          <a:bodyPr/>
          <a:lstStyle/>
          <a:p>
            <a:pPr eaLnBrk="1" hangingPunct="1"/>
            <a:r>
              <a:rPr lang="en-GB" altLang="en-US" smtClean="0">
                <a:latin typeface="Twinkl" pitchFamily="2" charset="0"/>
              </a:rPr>
              <a:t>Gears are toothed wheels that lock together and turn one another.</a:t>
            </a:r>
          </a:p>
          <a:p>
            <a:pPr eaLnBrk="1" hangingPunct="1"/>
            <a:r>
              <a:rPr lang="en-GB" altLang="en-US" smtClean="0">
                <a:latin typeface="Twinkl" pitchFamily="2" charset="0"/>
              </a:rPr>
              <a:t>The wheels are usually different sizes so that one gear speeds up to slow down the next gear. Gears are also used to change the direction </a:t>
            </a:r>
            <a:br>
              <a:rPr lang="en-GB" altLang="en-US" smtClean="0">
                <a:latin typeface="Twinkl" pitchFamily="2" charset="0"/>
              </a:rPr>
            </a:br>
            <a:r>
              <a:rPr lang="en-GB" altLang="en-US" smtClean="0">
                <a:latin typeface="Twinkl" pitchFamily="2" charset="0"/>
              </a:rPr>
              <a:t>of movement. </a:t>
            </a:r>
          </a:p>
          <a:p>
            <a:pPr eaLnBrk="1" hangingPunct="1"/>
            <a:r>
              <a:rPr lang="en-GB" altLang="en-US" smtClean="0">
                <a:latin typeface="Twinkl" pitchFamily="2" charset="0"/>
              </a:rPr>
              <a:t>How will turning a small gear wheel affect the speed of a larger gear wheel? </a:t>
            </a:r>
          </a:p>
          <a:p>
            <a:pPr eaLnBrk="1" hangingPunct="1"/>
            <a:r>
              <a:rPr lang="en-GB" altLang="en-US" smtClean="0">
                <a:latin typeface="Twinkl" pitchFamily="2" charset="0"/>
              </a:rPr>
              <a:t>Let’s find out…</a:t>
            </a:r>
          </a:p>
        </p:txBody>
      </p:sp>
      <p:pic>
        <p:nvPicPr>
          <p:cNvPr id="14340" name="Picture 29"/>
          <p:cNvPicPr>
            <a:picLocks noChangeAspect="1"/>
          </p:cNvPicPr>
          <p:nvPr/>
        </p:nvPicPr>
        <p:blipFill>
          <a:blip r:embed="rId2">
            <a:extLst>
              <a:ext uri="{28A0092B-C50C-407E-A947-70E740481C1C}">
                <a14:useLocalDpi xmlns:a14="http://schemas.microsoft.com/office/drawing/2010/main" val="0"/>
              </a:ext>
            </a:extLst>
          </a:blip>
          <a:srcRect l="43864" t="8568" r="27873" b="7526"/>
          <a:stretch>
            <a:fillRect/>
          </a:stretch>
        </p:blipFill>
        <p:spPr bwMode="auto">
          <a:xfrm>
            <a:off x="5943600" y="1514475"/>
            <a:ext cx="2444750" cy="451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itle 1">
            <a:extLst>
              <a:ext uri="{FF2B5EF4-FFF2-40B4-BE49-F238E27FC236}">
                <a16:creationId xmlns:a16="http://schemas.microsoft.com/office/drawing/2014/main" id="{DBC5F304-3BA6-4143-95F5-161B0D41655F}"/>
              </a:ext>
            </a:extLst>
          </p:cNvPr>
          <p:cNvSpPr txBox="1">
            <a:spLocks/>
          </p:cNvSpPr>
          <p:nvPr/>
        </p:nvSpPr>
        <p:spPr>
          <a:xfrm>
            <a:off x="1258888" y="6110288"/>
            <a:ext cx="6553200" cy="322262"/>
          </a:xfrm>
          <a:prstGeom prst="rect">
            <a:avLst/>
          </a:prstGeom>
          <a:noFill/>
          <a:ln>
            <a:noFill/>
          </a:ln>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sz="600" dirty="0">
                <a:latin typeface="Tuffy" panose="020B0603060100000000" pitchFamily="34" charset="0"/>
                <a:ea typeface="Tuffy" panose="020B0603060100000000" pitchFamily="34" charset="0"/>
                <a:cs typeface="Arial" pitchFamily="34" charset="0"/>
              </a:rPr>
              <a:t>Photo courtesy of </a:t>
            </a:r>
            <a:r>
              <a:rPr lang="en-GB" sz="600" dirty="0" err="1">
                <a:latin typeface="Tuffy" panose="020B0603060100000000" pitchFamily="34" charset="0"/>
                <a:ea typeface="Tuffy" panose="020B0603060100000000" pitchFamily="34" charset="0"/>
                <a:cs typeface="Arial" pitchFamily="34" charset="0"/>
              </a:rPr>
              <a:t>davidjmarland</a:t>
            </a:r>
            <a:r>
              <a:rPr lang="en-GB" sz="600" dirty="0">
                <a:latin typeface="Tuffy" panose="020B0603060100000000" pitchFamily="34" charset="0"/>
                <a:ea typeface="Tuffy" panose="020B0603060100000000" pitchFamily="34" charset="0"/>
                <a:cs typeface="Arial" pitchFamily="34" charset="0"/>
              </a:rPr>
              <a:t> (@flickr.com) - granted under creative commons licence - attribution</a:t>
            </a:r>
          </a:p>
        </p:txBody>
      </p:sp>
      <p:sp>
        <p:nvSpPr>
          <p:cNvPr id="6" name="Rounded Rectangle 1">
            <a:extLst>
              <a:ext uri="{FF2B5EF4-FFF2-40B4-BE49-F238E27FC236}">
                <a16:creationId xmlns:a16="http://schemas.microsoft.com/office/drawing/2014/main" id="{C871F774-3976-4F65-8EC0-D9341448601D}"/>
              </a:ext>
            </a:extLst>
          </p:cNvPr>
          <p:cNvSpPr/>
          <p:nvPr/>
        </p:nvSpPr>
        <p:spPr>
          <a:xfrm>
            <a:off x="755650" y="4235450"/>
            <a:ext cx="1260475" cy="374650"/>
          </a:xfrm>
          <a:prstGeom prst="roundRect">
            <a:avLst/>
          </a:prstGeom>
          <a:solidFill>
            <a:srgbClr val="18A0DB"/>
          </a:solidFill>
          <a:ln>
            <a:solidFill>
              <a:srgbClr val="11709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Answer</a:t>
            </a:r>
          </a:p>
        </p:txBody>
      </p:sp>
      <p:sp>
        <p:nvSpPr>
          <p:cNvPr id="7" name="Rounded Rectangle 1">
            <a:extLst>
              <a:ext uri="{FF2B5EF4-FFF2-40B4-BE49-F238E27FC236}">
                <a16:creationId xmlns:a16="http://schemas.microsoft.com/office/drawing/2014/main" id="{54651768-A361-4FA2-A408-8CC8ADE3FF26}"/>
              </a:ext>
            </a:extLst>
          </p:cNvPr>
          <p:cNvSpPr/>
          <p:nvPr/>
        </p:nvSpPr>
        <p:spPr>
          <a:xfrm>
            <a:off x="603250" y="4316413"/>
            <a:ext cx="5251450" cy="1703387"/>
          </a:xfrm>
          <a:prstGeom prst="roundRect">
            <a:avLst>
              <a:gd name="adj" fmla="val 11513"/>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en-GB" dirty="0"/>
          </a:p>
          <a:p>
            <a:pPr algn="just">
              <a:defRPr/>
            </a:pPr>
            <a:r>
              <a:rPr lang="en-GB" dirty="0"/>
              <a:t>If the first gear wheel is smaller (and has fewer teeth) than the second one, then the second (bigger) gear doesn’t have to move as quickly to keep up with the smaller gear. So the second gear wheel turns more slowly than the first.</a:t>
            </a:r>
            <a:br>
              <a:rPr lang="en-GB" dirty="0"/>
            </a:br>
            <a:endParaRPr lang="en-GB"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1"/>
          <p:cNvSpPr>
            <a:spLocks/>
          </p:cNvSpPr>
          <p:nvPr/>
        </p:nvSpPr>
        <p:spPr bwMode="auto">
          <a:xfrm>
            <a:off x="755650" y="736600"/>
            <a:ext cx="7632700" cy="1228725"/>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108000" tIns="108000" rIns="108000" bIns="108000"/>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buFont typeface="Arial" panose="020B0604020202020204" pitchFamily="34" charset="0"/>
              <a:buNone/>
            </a:pPr>
            <a:r>
              <a:rPr lang="en-GB" altLang="en-US" sz="3600">
                <a:latin typeface="Twinkl SemiBold" pitchFamily="2" charset="0"/>
              </a:rPr>
              <a:t>Pulleys</a:t>
            </a:r>
          </a:p>
        </p:txBody>
      </p:sp>
      <p:sp>
        <p:nvSpPr>
          <p:cNvPr id="15363" name="Content Placeholder 1"/>
          <p:cNvSpPr>
            <a:spLocks noGrp="1"/>
          </p:cNvSpPr>
          <p:nvPr>
            <p:ph idx="1"/>
          </p:nvPr>
        </p:nvSpPr>
        <p:spPr>
          <a:xfrm>
            <a:off x="755650" y="1514475"/>
            <a:ext cx="7632700" cy="4578350"/>
          </a:xfrm>
        </p:spPr>
        <p:txBody>
          <a:bodyPr/>
          <a:lstStyle/>
          <a:p>
            <a:pPr eaLnBrk="1" hangingPunct="1"/>
            <a:r>
              <a:rPr lang="en-GB" altLang="en-US" smtClean="0">
                <a:latin typeface="Twinkl" pitchFamily="2" charset="0"/>
              </a:rPr>
              <a:t>Pulleys are like gears but the two wheels do not lock together.</a:t>
            </a:r>
          </a:p>
          <a:p>
            <a:pPr eaLnBrk="1" hangingPunct="1"/>
            <a:r>
              <a:rPr lang="en-GB" altLang="en-US" smtClean="0">
                <a:latin typeface="Twinkl" pitchFamily="2" charset="0"/>
              </a:rPr>
              <a:t>Instead the wheels are joined by a belt. Pulleys can be used to change the speed, direction or force of a movement. </a:t>
            </a:r>
          </a:p>
        </p:txBody>
      </p:sp>
      <p:sp>
        <p:nvSpPr>
          <p:cNvPr id="6" name="Title 1">
            <a:extLst>
              <a:ext uri="{FF2B5EF4-FFF2-40B4-BE49-F238E27FC236}">
                <a16:creationId xmlns:a16="http://schemas.microsoft.com/office/drawing/2014/main" id="{6E80B76B-B24B-4F33-AFD0-BA5363C3E915}"/>
              </a:ext>
            </a:extLst>
          </p:cNvPr>
          <p:cNvSpPr txBox="1">
            <a:spLocks/>
          </p:cNvSpPr>
          <p:nvPr/>
        </p:nvSpPr>
        <p:spPr>
          <a:xfrm>
            <a:off x="1258888" y="6110288"/>
            <a:ext cx="6553200" cy="322262"/>
          </a:xfrm>
          <a:prstGeom prst="rect">
            <a:avLst/>
          </a:prstGeom>
          <a:noFill/>
          <a:ln>
            <a:noFill/>
          </a:ln>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GB" sz="600" dirty="0">
                <a:latin typeface="Tuffy" panose="020B0603060100000000" pitchFamily="34" charset="0"/>
                <a:ea typeface="Tuffy" panose="020B0603060100000000" pitchFamily="34" charset="0"/>
                <a:cs typeface="Arial" pitchFamily="34" charset="0"/>
              </a:rPr>
              <a:t>Photo courtesy of </a:t>
            </a:r>
            <a:r>
              <a:rPr lang="en-GB" sz="600" dirty="0" err="1">
                <a:latin typeface="Tuffy" panose="020B0603060100000000" pitchFamily="34" charset="0"/>
                <a:ea typeface="Tuffy" panose="020B0603060100000000" pitchFamily="34" charset="0"/>
                <a:cs typeface="Arial" pitchFamily="34" charset="0"/>
              </a:rPr>
              <a:t>sean_hickin</a:t>
            </a:r>
            <a:r>
              <a:rPr lang="en-GB" sz="600" dirty="0">
                <a:latin typeface="Tuffy" panose="020B0603060100000000" pitchFamily="34" charset="0"/>
                <a:ea typeface="Tuffy" panose="020B0603060100000000" pitchFamily="34" charset="0"/>
                <a:cs typeface="Arial" pitchFamily="34" charset="0"/>
              </a:rPr>
              <a:t> (@flickr.com) - granted under creative commons licence - attribution</a:t>
            </a:r>
          </a:p>
        </p:txBody>
      </p:sp>
      <p:pic>
        <p:nvPicPr>
          <p:cNvPr id="15365" name="Picture 1"/>
          <p:cNvPicPr>
            <a:picLocks noChangeAspect="1"/>
          </p:cNvPicPr>
          <p:nvPr/>
        </p:nvPicPr>
        <p:blipFill>
          <a:blip r:embed="rId2">
            <a:extLst>
              <a:ext uri="{28A0092B-C50C-407E-A947-70E740481C1C}">
                <a14:useLocalDpi xmlns:a14="http://schemas.microsoft.com/office/drawing/2010/main" val="0"/>
              </a:ext>
            </a:extLst>
          </a:blip>
          <a:srcRect l="941" t="27966" r="130" b="27301"/>
          <a:stretch>
            <a:fillRect/>
          </a:stretch>
        </p:blipFill>
        <p:spPr bwMode="auto">
          <a:xfrm>
            <a:off x="755650" y="3106738"/>
            <a:ext cx="7632700"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1"/>
          <p:cNvSpPr>
            <a:spLocks/>
          </p:cNvSpPr>
          <p:nvPr/>
        </p:nvSpPr>
        <p:spPr bwMode="auto">
          <a:xfrm>
            <a:off x="755650" y="736600"/>
            <a:ext cx="7632700" cy="1228725"/>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108000" tIns="108000" rIns="108000" bIns="108000"/>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ctr" eaLnBrk="1" hangingPunct="1">
              <a:buFont typeface="Arial" panose="020B0604020202020204" pitchFamily="34" charset="0"/>
              <a:buNone/>
            </a:pPr>
            <a:r>
              <a:rPr lang="en-GB" altLang="en-US" sz="3600">
                <a:latin typeface="Twinkl SemiBold" pitchFamily="2" charset="0"/>
              </a:rPr>
              <a:t>Lever, Gear or Pulley?</a:t>
            </a:r>
          </a:p>
        </p:txBody>
      </p:sp>
      <p:sp>
        <p:nvSpPr>
          <p:cNvPr id="16387" name="Content Placeholder 1"/>
          <p:cNvSpPr>
            <a:spLocks noGrp="1"/>
          </p:cNvSpPr>
          <p:nvPr>
            <p:ph idx="1"/>
          </p:nvPr>
        </p:nvSpPr>
        <p:spPr>
          <a:xfrm>
            <a:off x="755650" y="4440238"/>
            <a:ext cx="7632700" cy="1590675"/>
          </a:xfrm>
        </p:spPr>
        <p:txBody>
          <a:bodyPr/>
          <a:lstStyle/>
          <a:p>
            <a:pPr eaLnBrk="1" hangingPunct="1"/>
            <a:r>
              <a:rPr lang="en-GB" altLang="en-US" smtClean="0">
                <a:latin typeface="Twinkl" pitchFamily="2" charset="0"/>
              </a:rPr>
              <a:t>On the tables are a selection of objects that use levels, gears and pulleys to work. </a:t>
            </a:r>
          </a:p>
          <a:p>
            <a:pPr eaLnBrk="1" hangingPunct="1"/>
            <a:r>
              <a:rPr lang="en-GB" altLang="en-US" smtClean="0">
                <a:latin typeface="Twinkl" pitchFamily="2" charset="0"/>
              </a:rPr>
              <a:t/>
            </a:r>
            <a:br>
              <a:rPr lang="en-GB" altLang="en-US" smtClean="0">
                <a:latin typeface="Twinkl" pitchFamily="2" charset="0"/>
              </a:rPr>
            </a:br>
            <a:r>
              <a:rPr lang="en-GB" altLang="en-US" smtClean="0">
                <a:latin typeface="Twinkl" pitchFamily="2" charset="0"/>
              </a:rPr>
              <a:t>Can you work out which mechanism each object uses? Label the object on your sheet with the name of the mechanism.</a:t>
            </a:r>
          </a:p>
        </p:txBody>
      </p:sp>
      <p:pic>
        <p:nvPicPr>
          <p:cNvPr id="1638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24250" y="1503363"/>
            <a:ext cx="2095500" cy="296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1348</TotalTime>
  <Words>516</Words>
  <Application>Microsoft Office PowerPoint</Application>
  <PresentationFormat>On-screen Show (4:3)</PresentationFormat>
  <Paragraphs>73</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Sassoon Infant Rg</vt:lpstr>
      <vt:lpstr>Arial</vt:lpstr>
      <vt:lpstr>Calibri</vt:lpstr>
      <vt:lpstr>Twinkl SemiBold</vt:lpstr>
      <vt:lpstr>Tuffy</vt:lpstr>
      <vt:lpstr>Twinkl</vt:lpstr>
      <vt:lpstr>Office Theme</vt:lpstr>
      <vt:lpstr>PowerPoint Presentation</vt:lpstr>
      <vt:lpstr>PowerPoint Presentation</vt:lpstr>
      <vt:lpstr>Recap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dc:title>
  <dc:creator>Twinkl</dc:creator>
  <cp:lastModifiedBy>Michaela Cooke</cp:lastModifiedBy>
  <cp:revision>135</cp:revision>
  <dcterms:created xsi:type="dcterms:W3CDTF">2014-10-01T16:09:27Z</dcterms:created>
  <dcterms:modified xsi:type="dcterms:W3CDTF">2020-04-03T11:06:52Z</dcterms:modified>
</cp:coreProperties>
</file>